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4344" r:id="rId2"/>
    <p:sldMasterId id="2147484356" r:id="rId3"/>
  </p:sldMasterIdLst>
  <p:notesMasterIdLst>
    <p:notesMasterId r:id="rId19"/>
  </p:notesMasterIdLst>
  <p:handoutMasterIdLst>
    <p:handoutMasterId r:id="rId20"/>
  </p:handoutMasterIdLst>
  <p:sldIdLst>
    <p:sldId id="429" r:id="rId4"/>
    <p:sldId id="885" r:id="rId5"/>
    <p:sldId id="895" r:id="rId6"/>
    <p:sldId id="922" r:id="rId7"/>
    <p:sldId id="897" r:id="rId8"/>
    <p:sldId id="926" r:id="rId9"/>
    <p:sldId id="930" r:id="rId10"/>
    <p:sldId id="927" r:id="rId11"/>
    <p:sldId id="920" r:id="rId12"/>
    <p:sldId id="924" r:id="rId13"/>
    <p:sldId id="923" r:id="rId14"/>
    <p:sldId id="909" r:id="rId15"/>
    <p:sldId id="931" r:id="rId16"/>
    <p:sldId id="925" r:id="rId17"/>
    <p:sldId id="932" r:id="rId18"/>
  </p:sldIdLst>
  <p:sldSz cx="9144000" cy="6858000" type="screen4x3"/>
  <p:notesSz cx="6834188" cy="99790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26"/>
    <a:srgbClr val="00502F"/>
    <a:srgbClr val="004731"/>
    <a:srgbClr val="004832"/>
    <a:srgbClr val="F2E9D5"/>
    <a:srgbClr val="B0001A"/>
    <a:srgbClr val="0A3023"/>
    <a:srgbClr val="002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2" autoAdjust="0"/>
    <p:restoredTop sz="89612" autoAdjust="0"/>
  </p:normalViewPr>
  <p:slideViewPr>
    <p:cSldViewPr snapToObjects="1">
      <p:cViewPr>
        <p:scale>
          <a:sx n="108" d="100"/>
          <a:sy n="108" d="100"/>
        </p:scale>
        <p:origin x="-984" y="-42"/>
      </p:cViewPr>
      <p:guideLst>
        <p:guide orient="horz" pos="845"/>
        <p:guide orient="horz" pos="2364"/>
        <p:guide orient="horz" pos="51"/>
        <p:guide orient="horz" pos="1049"/>
        <p:guide orient="horz" pos="4269"/>
        <p:guide orient="horz" pos="3793"/>
        <p:guide orient="horz" pos="686"/>
        <p:guide orient="horz" pos="2478"/>
        <p:guide pos="2931"/>
        <p:guide pos="2829"/>
        <p:guide pos="228"/>
        <p:guide pos="50"/>
        <p:guide pos="5532"/>
        <p:guide pos="5709"/>
        <p:guide pos="4532"/>
      </p:guideLst>
    </p:cSldViewPr>
  </p:slideViewPr>
  <p:outlineViewPr>
    <p:cViewPr>
      <p:scale>
        <a:sx n="33" d="100"/>
        <a:sy n="33" d="100"/>
      </p:scale>
      <p:origin x="0" y="159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408"/>
    </p:cViewPr>
  </p:sorterViewPr>
  <p:notesViewPr>
    <p:cSldViewPr snapToObjects="1">
      <p:cViewPr varScale="1">
        <p:scale>
          <a:sx n="77" d="100"/>
          <a:sy n="77" d="100"/>
        </p:scale>
        <p:origin x="-2142" y="-84"/>
      </p:cViewPr>
      <p:guideLst>
        <p:guide orient="horz" pos="3144"/>
        <p:guide pos="215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26" cy="49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66" y="0"/>
            <a:ext cx="2962226" cy="49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7920"/>
            <a:ext cx="2962226" cy="49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66" y="9477920"/>
            <a:ext cx="2962226" cy="49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0D01312-06D6-4DD3-8E8E-13EDD5F371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197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26" cy="49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66" y="0"/>
            <a:ext cx="2962226" cy="49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89512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100" y="4741354"/>
            <a:ext cx="5467989" cy="4489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7920"/>
            <a:ext cx="2962226" cy="49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66" y="9477920"/>
            <a:ext cx="2962226" cy="49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1060EA0-0966-4B9C-B6FE-DA2FB240F3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845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do we understand about the development of people? What knowledge do we have? What do</a:t>
            </a:r>
            <a:r>
              <a:rPr lang="en-GB" baseline="0" dirty="0" smtClean="0"/>
              <a:t> </a:t>
            </a:r>
            <a:r>
              <a:rPr lang="en-GB" baseline="0" smtClean="0"/>
              <a:t>we know? </a:t>
            </a:r>
            <a:r>
              <a:rPr lang="en-GB" smtClean="0"/>
              <a:t>This </a:t>
            </a:r>
            <a:r>
              <a:rPr lang="en-GB" dirty="0" smtClean="0"/>
              <a:t>comes from me applying a realist evaluation approach to the development of people and seeing where that takes 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60EA0-0966-4B9C-B6FE-DA2FB240F366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9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</a:t>
            </a:r>
            <a:r>
              <a:rPr lang="en-GB" baseline="0" dirty="0" smtClean="0"/>
              <a:t> will also be environmental factors and mechanisms that dominate – e.g. related to culture – Dominant mechanism, Dominant Environment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60EA0-0966-4B9C-B6FE-DA2FB240F366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686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hypothesis creation and testing. The mechanism arrived at is a hypothesis. We don’t know that</a:t>
            </a:r>
            <a:r>
              <a:rPr lang="en-GB" baseline="0" dirty="0" smtClean="0"/>
              <a:t> is the mechanism but it is our best logical suggestion based on our knowledge at the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60EA0-0966-4B9C-B6FE-DA2FB240F366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485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6888" indent="-287264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9058" indent="-22981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8681" indent="-22981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68304" indent="-22981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27927" indent="-22981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87551" indent="-22981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47174" indent="-22981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06797" indent="-22981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AF37A364-5DE3-489C-8F36-484E24918E83}" type="slidenum">
              <a:rPr lang="en-GB" altLang="en-US" sz="120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60EA0-0966-4B9C-B6FE-DA2FB240F366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616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I’ve suggested two ‘Fundamental Mechanisms’.</a:t>
            </a:r>
            <a:r>
              <a:rPr lang="en-GB" baseline="0" dirty="0" smtClean="0"/>
              <a:t> There will be others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60EA0-0966-4B9C-B6FE-DA2FB240F366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93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ltGray">
          <a:xfrm>
            <a:off x="76200" y="76200"/>
            <a:ext cx="8991600" cy="6705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8D010F"/>
              </a:solidFill>
              <a:latin typeface="Times" pitchFamily="1" charset="0"/>
              <a:cs typeface="+mn-cs"/>
            </a:endParaRPr>
          </a:p>
        </p:txBody>
      </p:sp>
      <p:pic>
        <p:nvPicPr>
          <p:cNvPr id="5" name="Picture 11" descr="LeedsUni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9"/>
          <p:cNvSpPr>
            <a:spLocks noChangeShapeType="1"/>
          </p:cNvSpPr>
          <p:nvPr/>
        </p:nvSpPr>
        <p:spPr bwMode="white">
          <a:xfrm>
            <a:off x="201613" y="1341438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en-GB" dirty="0">
              <a:latin typeface="Arial" pitchFamily="34" charset="0"/>
              <a:cs typeface="+mn-cs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9250" y="2565400"/>
            <a:ext cx="7772400" cy="549275"/>
          </a:xfrm>
        </p:spPr>
        <p:txBody>
          <a:bodyPr anchor="t">
            <a:sp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352425" y="3990975"/>
            <a:ext cx="5394325" cy="519113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9278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6D1AF-F431-474F-962F-47C6F8A4BD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99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EE640-7412-4144-8E61-245C70A97D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17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422275"/>
            <a:ext cx="2106612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22275"/>
            <a:ext cx="6170613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06979-FE88-44E1-ACCF-97CD5BC4BB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003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5600" y="1665288"/>
            <a:ext cx="8429625" cy="434975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A228B-447E-4CA3-8D43-6120BA78825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017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CEA3F-D3DC-462C-A548-419A394B9D4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104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E3721-A452-4629-9E8A-B667E230F4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729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496D7-5A38-474E-BDDB-BB6484B78BF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299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8D5C-3F46-4BD2-86B9-5C7E88CF4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2E83-107D-4EBE-B4BB-ED8ACDAA5AB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084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8D5C-3F46-4BD2-86B9-5C7E88CF4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2E83-107D-4EBE-B4BB-ED8ACDAA5AB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10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8D5C-3F46-4BD2-86B9-5C7E88CF4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2E83-107D-4EBE-B4BB-ED8ACDAA5AB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217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8D5C-3F46-4BD2-86B9-5C7E88CF4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2E83-107D-4EBE-B4BB-ED8ACDAA5AB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1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63FDA-9FEE-40D7-9BAF-86A6CF3DB2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044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8D5C-3F46-4BD2-86B9-5C7E88CF4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2E83-107D-4EBE-B4BB-ED8ACDAA5AB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021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8D5C-3F46-4BD2-86B9-5C7E88CF4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2E83-107D-4EBE-B4BB-ED8ACDAA5AB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92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8D5C-3F46-4BD2-86B9-5C7E88CF4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2E83-107D-4EBE-B4BB-ED8ACDAA5AB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174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8D5C-3F46-4BD2-86B9-5C7E88CF4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2E83-107D-4EBE-B4BB-ED8ACDAA5AB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554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8D5C-3F46-4BD2-86B9-5C7E88CF4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2E83-107D-4EBE-B4BB-ED8ACDAA5AB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108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8D5C-3F46-4BD2-86B9-5C7E88CF4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2E83-107D-4EBE-B4BB-ED8ACDAA5AB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530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8D5C-3F46-4BD2-86B9-5C7E88CF4BE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2E83-107D-4EBE-B4BB-ED8ACDAA5AB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272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ltGray">
          <a:xfrm>
            <a:off x="76200" y="76200"/>
            <a:ext cx="8991600" cy="6705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n-US" altLang="en-US" sz="2400" smtClean="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5" name="Picture 11" descr="LeedsUni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9"/>
          <p:cNvSpPr>
            <a:spLocks noChangeShapeType="1"/>
          </p:cNvSpPr>
          <p:nvPr/>
        </p:nvSpPr>
        <p:spPr bwMode="white">
          <a:xfrm>
            <a:off x="201613" y="1341438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mtClean="0">
              <a:solidFill>
                <a:srgbClr val="000005"/>
              </a:solidFill>
              <a:cs typeface="+mn-cs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9250" y="2565400"/>
            <a:ext cx="7772400" cy="549275"/>
          </a:xfrm>
        </p:spPr>
        <p:txBody>
          <a:bodyPr anchor="t">
            <a:sp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352425" y="3990975"/>
            <a:ext cx="5394325" cy="519113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9278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58A72-06BB-4787-802C-D510E161D83F}" type="slidenum">
              <a:rPr lang="en-GB">
                <a:solidFill>
                  <a:srgbClr val="000005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20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BBC3D-0313-4581-93AD-2DEE6D60A5D6}" type="slidenum">
              <a:rPr lang="en-GB">
                <a:solidFill>
                  <a:srgbClr val="000005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331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CA56-1533-4EEF-9EC5-4AC905936B65}" type="slidenum">
              <a:rPr lang="en-GB">
                <a:solidFill>
                  <a:srgbClr val="000005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6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8C0E0-EDAF-4640-9305-FF12087778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823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D4F06-A7B7-41AB-864A-8EB4D4E10274}" type="slidenum">
              <a:rPr lang="en-GB">
                <a:solidFill>
                  <a:srgbClr val="000005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59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C8DBC-8FEB-443F-AE62-3630C75ABBB9}" type="slidenum">
              <a:rPr lang="en-GB">
                <a:solidFill>
                  <a:srgbClr val="000005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617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42810-D48A-497B-B761-B0FE719E4EDC}" type="slidenum">
              <a:rPr lang="en-GB">
                <a:solidFill>
                  <a:srgbClr val="000005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0513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EFCEF-2E02-401E-B1C1-B38C4C6CB98E}" type="slidenum">
              <a:rPr lang="en-GB">
                <a:solidFill>
                  <a:srgbClr val="000005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381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02261-B015-4E49-ACE3-8936CEF69F75}" type="slidenum">
              <a:rPr lang="en-GB">
                <a:solidFill>
                  <a:srgbClr val="000005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086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5F954-D015-4A68-A3BE-1EADCD33AC70}" type="slidenum">
              <a:rPr lang="en-GB">
                <a:solidFill>
                  <a:srgbClr val="000005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865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60192-DBDD-4957-9221-32E4B5B246E6}" type="slidenum">
              <a:rPr lang="en-GB">
                <a:solidFill>
                  <a:srgbClr val="000005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106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422275"/>
            <a:ext cx="2106612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22275"/>
            <a:ext cx="6170613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39BE-640D-4CD0-9638-7380ED50B4CE}" type="slidenum">
              <a:rPr lang="en-GB">
                <a:solidFill>
                  <a:srgbClr val="000005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7706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5600" y="1665288"/>
            <a:ext cx="8429625" cy="434975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59001-9BF8-42A9-9913-5886ACE1F162}" type="slidenum">
              <a:rPr lang="en-GB">
                <a:solidFill>
                  <a:srgbClr val="000005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67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9D5DE-6B4F-486A-A510-FC333CF60F1D}" type="slidenum">
              <a:rPr lang="en-GB">
                <a:solidFill>
                  <a:srgbClr val="000005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1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3C1E0-9680-4D64-A1E7-0428FD3E8B0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154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F460E-7F9F-42AB-A9CF-9F92AEFA63CF}" type="slidenum">
              <a:rPr lang="en-GB">
                <a:solidFill>
                  <a:srgbClr val="000005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0988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E1E9D-BF65-4E99-945E-5B40D9F2A39D}" type="slidenum">
              <a:rPr lang="en-GB">
                <a:solidFill>
                  <a:srgbClr val="000005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7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2C8DB-5CD6-4C78-A152-5B9ADBCB00D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59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983DE-C229-46AD-8247-07D82A2A033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5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CB593-BCF1-409A-A398-16C4C73F43B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12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FA25A-79D4-4441-A03D-76F28F5E2A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95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5142-9F42-4DA8-B2B9-6FB23B65494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81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 userDrawn="1"/>
        </p:nvSpPr>
        <p:spPr bwMode="ltGray">
          <a:xfrm>
            <a:off x="76200" y="76200"/>
            <a:ext cx="8991600" cy="1258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8D010F"/>
              </a:solidFill>
              <a:latin typeface="Times" pitchFamily="1" charset="0"/>
              <a:cs typeface="+mn-cs"/>
            </a:endParaRPr>
          </a:p>
        </p:txBody>
      </p:sp>
      <p:pic>
        <p:nvPicPr>
          <p:cNvPr id="1027" name="Picture 11" descr="LeedsUniWhite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665288"/>
            <a:ext cx="8429625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948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latin typeface="Times" pitchFamily="1" charset="0"/>
                <a:cs typeface="+mn-cs"/>
              </a:defRPr>
            </a:lvl1pPr>
          </a:lstStyle>
          <a:p>
            <a:pPr>
              <a:defRPr/>
            </a:pPr>
            <a:fld id="{EE74BB86-991D-4D04-849C-59B23D295E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white">
          <a:xfrm>
            <a:off x="201613" y="1600200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en-GB" dirty="0">
              <a:latin typeface="Arial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  <p:sldLayoutId id="2147484339" r:id="rId12"/>
    <p:sldLayoutId id="2147484340" r:id="rId13"/>
    <p:sldLayoutId id="2147484341" r:id="rId14"/>
    <p:sldLayoutId id="2147484343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271463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542925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809625" indent="-265113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081088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15382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6pPr>
      <a:lvl7pPr marL="19954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7pPr>
      <a:lvl8pPr marL="24526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8pPr>
      <a:lvl9pPr marL="29098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1D48D5C-3F46-4BD2-86B9-5C7E88CF4BE8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17/09/2015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07E2E83-107D-4EBE-B4BB-ED8ACDAA5ABD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630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 userDrawn="1"/>
        </p:nvSpPr>
        <p:spPr bwMode="ltGray">
          <a:xfrm>
            <a:off x="76200" y="76200"/>
            <a:ext cx="8991600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n-US" altLang="en-US" sz="2400" smtClean="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1027" name="Picture 11" descr="LeedsUniWhite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665288"/>
            <a:ext cx="8429625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948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srgbClr val="000005"/>
              </a:solidFill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latin typeface="Times" pitchFamily="1" charset="0"/>
                <a:cs typeface="+mn-cs"/>
              </a:defRPr>
            </a:lvl1pPr>
          </a:lstStyle>
          <a:p>
            <a:pPr>
              <a:defRPr/>
            </a:pPr>
            <a:fld id="{50934BD2-1D84-4386-8B26-1EE8B57331CA}" type="slidenum">
              <a:rPr lang="en-GB">
                <a:solidFill>
                  <a:srgbClr val="000005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5"/>
              </a:solidFill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white">
          <a:xfrm>
            <a:off x="201613" y="1600200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mtClean="0">
              <a:solidFill>
                <a:srgbClr val="000005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  <p:sldLayoutId id="2147484368" r:id="rId12"/>
    <p:sldLayoutId id="2147484369" r:id="rId13"/>
    <p:sldLayoutId id="2147484370" r:id="rId14"/>
    <p:sldLayoutId id="2147484371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271463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542925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809625" indent="-265113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081088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15382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6pPr>
      <a:lvl7pPr marL="19954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7pPr>
      <a:lvl8pPr marL="24526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8pPr>
      <a:lvl9pPr marL="29098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0" y="2565400"/>
            <a:ext cx="7772400" cy="1107996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ea typeface="ＭＳ Ｐゴシック" pitchFamily="34" charset="-128"/>
              </a:rPr>
              <a:t>In theory: A realist approach to the development of researchers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2425" y="3990975"/>
            <a:ext cx="6775859" cy="519113"/>
          </a:xfrm>
        </p:spPr>
        <p:txBody>
          <a:bodyPr/>
          <a:lstStyle/>
          <a:p>
            <a:r>
              <a:rPr lang="en-GB" altLang="en-US" dirty="0" smtClean="0">
                <a:ea typeface="ＭＳ Ｐゴシック" pitchFamily="34" charset="-128"/>
              </a:rPr>
              <a:t>Dr Tony Bromley</a:t>
            </a:r>
          </a:p>
          <a:p>
            <a:r>
              <a:rPr lang="en-GB" altLang="en-US" dirty="0" smtClean="0">
                <a:ea typeface="ＭＳ Ｐゴシック" pitchFamily="34" charset="-128"/>
              </a:rPr>
              <a:t>University of Leeds</a:t>
            </a:r>
          </a:p>
          <a:p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dirty="0">
                <a:ea typeface="ＭＳ Ｐゴシック" pitchFamily="34" charset="-128"/>
              </a:rPr>
              <a:t>http://www.sddu.leeds.ac.uk/people/tony-bromley/</a:t>
            </a:r>
            <a:endParaRPr lang="en-GB" altLang="en-US" dirty="0" smtClean="0">
              <a:ea typeface="ＭＳ Ｐゴシック" pitchFamily="34" charset="-128"/>
            </a:endParaRPr>
          </a:p>
          <a:p>
            <a:r>
              <a:rPr lang="en-GB" altLang="en-US" dirty="0" smtClean="0">
                <a:ea typeface="ＭＳ Ｐゴシック" pitchFamily="34" charset="-128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3. Application to the individual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development </a:t>
            </a:r>
            <a:r>
              <a:rPr lang="en-GB" strike="sngStrike" dirty="0" smtClean="0">
                <a:solidFill>
                  <a:srgbClr val="FF0000"/>
                </a:solidFill>
              </a:rPr>
              <a:t>mechanism</a:t>
            </a:r>
            <a:r>
              <a:rPr lang="en-GB" dirty="0" smtClean="0">
                <a:solidFill>
                  <a:srgbClr val="FF0000"/>
                </a:solidFill>
              </a:rPr>
              <a:t> process</a:t>
            </a:r>
            <a:r>
              <a:rPr lang="en-GB" dirty="0" smtClean="0"/>
              <a:t> comprises: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Reaction – ‘Fight or flight’ mechanism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Learning - mechanism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Behavioural change – an outcome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Outcome – ultimate achievement of objectives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03560" y="4473116"/>
            <a:ext cx="8536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Mechanism re an individual: </a:t>
            </a:r>
            <a:r>
              <a:rPr lang="en-GB" sz="3200" i="1" dirty="0" smtClean="0"/>
              <a:t>an attribute fundamental to an individual that has magnitude and direction and independent momentum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177142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Application to the individual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421372"/>
            <a:ext cx="8429625" cy="2987848"/>
          </a:xfrm>
        </p:spPr>
        <p:txBody>
          <a:bodyPr/>
          <a:lstStyle/>
          <a:p>
            <a:r>
              <a:rPr lang="en-GB" dirty="0" smtClean="0"/>
              <a:t>Questions: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is the unique environment of the individual now?</a:t>
            </a:r>
          </a:p>
          <a:p>
            <a:pPr marL="200025" lvl="2" indent="0">
              <a:buNone/>
            </a:pPr>
            <a:r>
              <a:rPr lang="en-GB" dirty="0" smtClean="0"/>
              <a:t>Skills, attributes, strengths, weaknesses, personality traits, motivations, learning preferences, ambition, personal circumstances etc…</a:t>
            </a:r>
          </a:p>
          <a:p>
            <a:pPr marL="200025" lvl="2" indent="0">
              <a:buNone/>
            </a:pPr>
            <a:r>
              <a:rPr lang="en-GB" dirty="0" smtClean="0"/>
              <a:t>Tools: Self reflection, MBTI, Training Needs Analysis, Belbin etc…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So what can we do to minimise the flight mechanism and maximise the learning mechanism? </a:t>
            </a:r>
          </a:p>
          <a:p>
            <a:pPr marL="0" indent="0"/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436096" y="1532835"/>
            <a:ext cx="3079689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Understand the individual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9652" y="5985284"/>
            <a:ext cx="3618748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Tailor the development activity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>
            <a:stCxn id="6" idx="0"/>
            <a:endCxn id="3" idx="2"/>
          </p:cNvCxnSpPr>
          <p:nvPr/>
        </p:nvCxnSpPr>
        <p:spPr bwMode="auto">
          <a:xfrm flipV="1">
            <a:off x="3249026" y="5409220"/>
            <a:ext cx="1321387" cy="576064"/>
          </a:xfrm>
          <a:prstGeom prst="straightConnector1">
            <a:avLst/>
          </a:prstGeom>
          <a:solidFill>
            <a:schemeClr val="hlink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5" idx="2"/>
          </p:cNvCxnSpPr>
          <p:nvPr/>
        </p:nvCxnSpPr>
        <p:spPr bwMode="auto">
          <a:xfrm flipH="1">
            <a:off x="4570413" y="1932945"/>
            <a:ext cx="2405528" cy="991999"/>
          </a:xfrm>
          <a:prstGeom prst="straightConnector1">
            <a:avLst/>
          </a:prstGeom>
          <a:solidFill>
            <a:schemeClr val="hlink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194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55600" y="438150"/>
            <a:ext cx="6016625" cy="738188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4. A realist future</a:t>
            </a:r>
            <a:endParaRPr lang="en-US" altLang="en-US" sz="1600" dirty="0" smtClean="0">
              <a:ea typeface="ＭＳ Ｐゴシック" pitchFamily="34" charset="-128"/>
            </a:endParaRP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361950" y="1592263"/>
            <a:ext cx="8429625" cy="47101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/>
              <a:t>A realist approach providers a reference framework for the development of people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/>
              <a:t>A realist approach to design engenders the creation of understanding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/>
              <a:t>Putting a realist approach into our ‘environment’ for creating development activity supports the development of our understanding and the creation of knowledge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31" t="-4573" r="34138" b="1"/>
          <a:stretch/>
        </p:blipFill>
        <p:spPr>
          <a:xfrm>
            <a:off x="1358643" y="1195988"/>
            <a:ext cx="6426714" cy="52573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3508" y="1412776"/>
            <a:ext cx="3978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We are all in this together…</a:t>
            </a:r>
            <a:endParaRPr lang="en-GB" sz="2400" dirty="0"/>
          </a:p>
        </p:txBody>
      </p:sp>
      <p:pic>
        <p:nvPicPr>
          <p:cNvPr id="1027" name="Picture 3" descr="C:\Users\acdtpb\AppData\Local\Microsoft\Windows\Temporary Internet Files\Content.IE5\TJ1VZ8OD\business-people-group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81028"/>
            <a:ext cx="1276324" cy="109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003626"/>
          </a:solidFill>
        </p:spPr>
        <p:txBody>
          <a:bodyPr wrap="square">
            <a:spAutoFit/>
          </a:bodyPr>
          <a:lstStyle/>
          <a:p>
            <a:pPr algn="ctr"/>
            <a:r>
              <a:rPr lang="en-GB" altLang="en-US" dirty="0">
                <a:solidFill>
                  <a:schemeClr val="bg1"/>
                </a:solidFill>
              </a:rPr>
              <a:t>http://www.sddu.leeds.ac.uk/people/tony-bromley/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403648" y="5301208"/>
            <a:ext cx="972108" cy="936104"/>
          </a:xfrm>
          <a:prstGeom prst="rect">
            <a:avLst/>
          </a:prstGeom>
          <a:solidFill>
            <a:schemeClr val="bg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9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0" r="34621"/>
          <a:stretch/>
        </p:blipFill>
        <p:spPr>
          <a:xfrm>
            <a:off x="575556" y="1376772"/>
            <a:ext cx="7611510" cy="6374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5713664" cy="738188"/>
          </a:xfrm>
        </p:spPr>
        <p:txBody>
          <a:bodyPr/>
          <a:lstStyle/>
          <a:p>
            <a:r>
              <a:rPr lang="en-GB" dirty="0" smtClean="0"/>
              <a:t>A diagram to </a:t>
            </a:r>
            <a:r>
              <a:rPr lang="en-GB" i="1" dirty="0" smtClean="0"/>
              <a:t>‘finish you off’ </a:t>
            </a:r>
            <a:r>
              <a:rPr lang="en-GB" dirty="0" smtClean="0"/>
              <a:t>Complexity of developing people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863588" y="4041068"/>
            <a:ext cx="1260140" cy="828092"/>
            <a:chOff x="6012160" y="4113076"/>
            <a:chExt cx="1260140" cy="828092"/>
          </a:xfrm>
        </p:grpSpPr>
        <p:sp>
          <p:nvSpPr>
            <p:cNvPr id="6" name="Oval 5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1907704" y="5013176"/>
            <a:ext cx="1260140" cy="828092"/>
            <a:chOff x="6012160" y="4113076"/>
            <a:chExt cx="1260140" cy="828092"/>
          </a:xfrm>
        </p:grpSpPr>
        <p:sp>
          <p:nvSpPr>
            <p:cNvPr id="14" name="Oval 13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483768" y="3933056"/>
            <a:ext cx="1260140" cy="828092"/>
            <a:chOff x="6012160" y="4113076"/>
            <a:chExt cx="1260140" cy="828092"/>
          </a:xfrm>
        </p:grpSpPr>
        <p:sp>
          <p:nvSpPr>
            <p:cNvPr id="18" name="Oval 17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763688" y="2672916"/>
            <a:ext cx="1260140" cy="828092"/>
            <a:chOff x="6012160" y="4113076"/>
            <a:chExt cx="1260140" cy="828092"/>
          </a:xfrm>
        </p:grpSpPr>
        <p:sp>
          <p:nvSpPr>
            <p:cNvPr id="22" name="Oval 21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273576" y="2456892"/>
            <a:ext cx="1260140" cy="828092"/>
            <a:chOff x="6012160" y="4113076"/>
            <a:chExt cx="1260140" cy="828092"/>
          </a:xfrm>
        </p:grpSpPr>
        <p:sp>
          <p:nvSpPr>
            <p:cNvPr id="26" name="Oval 25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635896" y="5517232"/>
            <a:ext cx="1260140" cy="828092"/>
            <a:chOff x="6012160" y="4113076"/>
            <a:chExt cx="1260140" cy="828092"/>
          </a:xfrm>
        </p:grpSpPr>
        <p:sp>
          <p:nvSpPr>
            <p:cNvPr id="30" name="Oval 29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419872" y="2435731"/>
            <a:ext cx="1260140" cy="828092"/>
            <a:chOff x="6012160" y="4113076"/>
            <a:chExt cx="1260140" cy="828092"/>
          </a:xfrm>
        </p:grpSpPr>
        <p:sp>
          <p:nvSpPr>
            <p:cNvPr id="34" name="Oval 33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5446396" y="2672916"/>
            <a:ext cx="331236" cy="210218"/>
            <a:chOff x="6012160" y="4113076"/>
            <a:chExt cx="1260140" cy="828092"/>
          </a:xfrm>
        </p:grpSpPr>
        <p:sp>
          <p:nvSpPr>
            <p:cNvPr id="38" name="Oval 37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5460592" y="2981853"/>
            <a:ext cx="331236" cy="210218"/>
            <a:chOff x="6012160" y="4113076"/>
            <a:chExt cx="1260140" cy="828092"/>
          </a:xfrm>
        </p:grpSpPr>
        <p:sp>
          <p:nvSpPr>
            <p:cNvPr id="42" name="Oval 41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6094468" y="2633277"/>
            <a:ext cx="331236" cy="210218"/>
            <a:chOff x="6012160" y="4113076"/>
            <a:chExt cx="1260140" cy="828092"/>
          </a:xfrm>
        </p:grpSpPr>
        <p:sp>
          <p:nvSpPr>
            <p:cNvPr id="46" name="Oval 45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3470278" y="2651557"/>
            <a:ext cx="331236" cy="210218"/>
            <a:chOff x="6012160" y="4113076"/>
            <a:chExt cx="1260140" cy="828092"/>
          </a:xfrm>
        </p:grpSpPr>
        <p:sp>
          <p:nvSpPr>
            <p:cNvPr id="50" name="Oval 49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3792228" y="2981042"/>
            <a:ext cx="331236" cy="210218"/>
            <a:chOff x="6012160" y="4113076"/>
            <a:chExt cx="1260140" cy="828092"/>
          </a:xfrm>
        </p:grpSpPr>
        <p:sp>
          <p:nvSpPr>
            <p:cNvPr id="54" name="Oval 53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4154354" y="2619924"/>
            <a:ext cx="331236" cy="210218"/>
            <a:chOff x="6012160" y="4113076"/>
            <a:chExt cx="1260140" cy="828092"/>
          </a:xfrm>
        </p:grpSpPr>
        <p:sp>
          <p:nvSpPr>
            <p:cNvPr id="58" name="Oval 57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015716" y="2789915"/>
            <a:ext cx="331236" cy="210218"/>
            <a:chOff x="6012160" y="4113076"/>
            <a:chExt cx="1260140" cy="828092"/>
          </a:xfrm>
        </p:grpSpPr>
        <p:sp>
          <p:nvSpPr>
            <p:cNvPr id="62" name="Oval 61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2536326" y="2834679"/>
            <a:ext cx="331236" cy="210218"/>
            <a:chOff x="6012160" y="4113076"/>
            <a:chExt cx="1260140" cy="828092"/>
          </a:xfrm>
        </p:grpSpPr>
        <p:sp>
          <p:nvSpPr>
            <p:cNvPr id="66" name="Oval 65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3254254" y="4111958"/>
            <a:ext cx="331236" cy="210218"/>
            <a:chOff x="6012160" y="4113076"/>
            <a:chExt cx="1260140" cy="828092"/>
          </a:xfrm>
        </p:grpSpPr>
        <p:sp>
          <p:nvSpPr>
            <p:cNvPr id="70" name="Oval 69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1144896" y="4189370"/>
            <a:ext cx="331236" cy="210218"/>
            <a:chOff x="6012160" y="4113076"/>
            <a:chExt cx="1260140" cy="828092"/>
          </a:xfrm>
        </p:grpSpPr>
        <p:sp>
          <p:nvSpPr>
            <p:cNvPr id="74" name="Oval 73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2584580" y="4334906"/>
            <a:ext cx="331236" cy="210218"/>
            <a:chOff x="6012160" y="4113076"/>
            <a:chExt cx="1260140" cy="828092"/>
          </a:xfrm>
        </p:grpSpPr>
        <p:sp>
          <p:nvSpPr>
            <p:cNvPr id="78" name="Oval 77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895265" y="4347102"/>
            <a:ext cx="331236" cy="210218"/>
            <a:chOff x="6012160" y="4113076"/>
            <a:chExt cx="1260140" cy="828092"/>
          </a:xfrm>
        </p:grpSpPr>
        <p:sp>
          <p:nvSpPr>
            <p:cNvPr id="82" name="Oval 81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1650514" y="4201997"/>
            <a:ext cx="331236" cy="210218"/>
            <a:chOff x="6012160" y="4113076"/>
            <a:chExt cx="1260140" cy="828092"/>
          </a:xfrm>
        </p:grpSpPr>
        <p:sp>
          <p:nvSpPr>
            <p:cNvPr id="86" name="Oval 85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87" name="Straight Arrow Connector 86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1362565" y="4605133"/>
            <a:ext cx="331236" cy="210218"/>
            <a:chOff x="6012160" y="4113076"/>
            <a:chExt cx="1260140" cy="828092"/>
          </a:xfrm>
        </p:grpSpPr>
        <p:sp>
          <p:nvSpPr>
            <p:cNvPr id="90" name="Oval 89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2692592" y="5196099"/>
            <a:ext cx="331236" cy="210218"/>
            <a:chOff x="6012160" y="4113076"/>
            <a:chExt cx="1260140" cy="828092"/>
          </a:xfrm>
        </p:grpSpPr>
        <p:sp>
          <p:nvSpPr>
            <p:cNvPr id="94" name="Oval 93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2152942" y="5085184"/>
            <a:ext cx="331236" cy="210218"/>
            <a:chOff x="6012160" y="4113076"/>
            <a:chExt cx="1260140" cy="828092"/>
          </a:xfrm>
        </p:grpSpPr>
        <p:sp>
          <p:nvSpPr>
            <p:cNvPr id="98" name="Oval 97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99" name="Straight Arrow Connector 98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3821137" y="5700155"/>
            <a:ext cx="331236" cy="210218"/>
            <a:chOff x="6012160" y="4113076"/>
            <a:chExt cx="1260140" cy="828092"/>
          </a:xfrm>
        </p:grpSpPr>
        <p:sp>
          <p:nvSpPr>
            <p:cNvPr id="102" name="Oval 101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3" name="Straight Arrow Connector 102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5738028" y="4223991"/>
            <a:ext cx="331236" cy="210218"/>
            <a:chOff x="6012160" y="4113076"/>
            <a:chExt cx="1260140" cy="828092"/>
          </a:xfrm>
        </p:grpSpPr>
        <p:sp>
          <p:nvSpPr>
            <p:cNvPr id="106" name="Oval 105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7" name="Straight Arrow Connector 106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6962666" y="4347102"/>
            <a:ext cx="331236" cy="210218"/>
            <a:chOff x="6012160" y="4113076"/>
            <a:chExt cx="1260140" cy="828092"/>
          </a:xfrm>
        </p:grpSpPr>
        <p:sp>
          <p:nvSpPr>
            <p:cNvPr id="110" name="Oval 109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11" name="Straight Arrow Connector 110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4156213" y="3724216"/>
            <a:ext cx="331236" cy="210218"/>
            <a:chOff x="6012160" y="4113076"/>
            <a:chExt cx="1260140" cy="828092"/>
          </a:xfrm>
        </p:grpSpPr>
        <p:sp>
          <p:nvSpPr>
            <p:cNvPr id="114" name="Oval 113"/>
            <p:cNvSpPr/>
            <p:nvPr/>
          </p:nvSpPr>
          <p:spPr bwMode="auto">
            <a:xfrm>
              <a:off x="6012160" y="4113076"/>
              <a:ext cx="1260140" cy="828092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 bwMode="auto">
            <a:xfrm>
              <a:off x="6696236" y="4185084"/>
              <a:ext cx="0" cy="4320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 bwMode="auto">
            <a:xfrm>
              <a:off x="6516216" y="4617133"/>
              <a:ext cx="648072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8" name="Straight Connector 117"/>
          <p:cNvCxnSpPr/>
          <p:nvPr/>
        </p:nvCxnSpPr>
        <p:spPr bwMode="auto">
          <a:xfrm flipV="1">
            <a:off x="7265510" y="2132856"/>
            <a:ext cx="618858" cy="1059215"/>
          </a:xfrm>
          <a:prstGeom prst="line">
            <a:avLst/>
          </a:prstGeom>
          <a:solidFill>
            <a:schemeClr val="hlink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6977435" y="1635187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Programme </a:t>
            </a:r>
            <a:endParaRPr lang="en-GB" sz="2400" dirty="0"/>
          </a:p>
        </p:txBody>
      </p:sp>
      <p:cxnSp>
        <p:nvCxnSpPr>
          <p:cNvPr id="122" name="Straight Connector 121"/>
          <p:cNvCxnSpPr>
            <a:endCxn id="22" idx="1"/>
          </p:cNvCxnSpPr>
          <p:nvPr/>
        </p:nvCxnSpPr>
        <p:spPr bwMode="auto">
          <a:xfrm>
            <a:off x="791580" y="2024844"/>
            <a:ext cx="1156651" cy="769343"/>
          </a:xfrm>
          <a:prstGeom prst="line">
            <a:avLst/>
          </a:prstGeom>
          <a:solidFill>
            <a:schemeClr val="hlink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355600" y="1635187"/>
            <a:ext cx="2188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Workshop/activity</a:t>
            </a:r>
            <a:endParaRPr lang="en-GB" dirty="0"/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7265510" y="4564022"/>
            <a:ext cx="651445" cy="953210"/>
          </a:xfrm>
          <a:prstGeom prst="line">
            <a:avLst/>
          </a:prstGeom>
          <a:solidFill>
            <a:schemeClr val="hlink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TextBox 125"/>
          <p:cNvSpPr txBox="1"/>
          <p:nvPr/>
        </p:nvSpPr>
        <p:spPr>
          <a:xfrm>
            <a:off x="7873535" y="5441158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People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39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67544" y="2096852"/>
            <a:ext cx="80688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What other fundamental mechanisms are there</a:t>
            </a:r>
            <a:r>
              <a:rPr lang="en-GB" dirty="0" smtClean="0"/>
              <a:t>?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What is your environment?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What are your fundamental mechanisms?</a:t>
            </a:r>
          </a:p>
        </p:txBody>
      </p:sp>
    </p:spTree>
    <p:extLst>
      <p:ext uri="{BB962C8B-B14F-4D97-AF65-F5344CB8AC3E}">
        <p14:creationId xmlns:p14="http://schemas.microsoft.com/office/powerpoint/2010/main" val="18819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Overview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en-US" sz="2800" dirty="0" smtClean="0">
                <a:ea typeface="ＭＳ Ｐゴシック" pitchFamily="34" charset="-128"/>
              </a:rPr>
              <a:t>Realist approach key ideas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 smtClean="0">
                <a:ea typeface="ＭＳ Ｐゴシック" pitchFamily="34" charset="-128"/>
              </a:rPr>
              <a:t>Application to development programme 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 smtClean="0">
                <a:ea typeface="ＭＳ Ｐゴシック" pitchFamily="34" charset="-128"/>
              </a:rPr>
              <a:t>Application to the individual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 smtClean="0">
                <a:ea typeface="ＭＳ Ｐゴシック" pitchFamily="34" charset="-128"/>
              </a:rPr>
              <a:t>A realist future</a:t>
            </a:r>
          </a:p>
          <a:p>
            <a:pPr marL="0" indent="0"/>
            <a:endParaRPr lang="en-GB" altLang="en-US" sz="28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altLang="en-US" dirty="0" smtClean="0">
                <a:ea typeface="ＭＳ Ｐゴシック" pitchFamily="34" charset="-128"/>
              </a:rPr>
              <a:t>1. </a:t>
            </a:r>
            <a:r>
              <a:rPr lang="en-GB" altLang="en-US" dirty="0">
                <a:ea typeface="ＭＳ Ｐゴシック" pitchFamily="34" charset="-128"/>
              </a:rPr>
              <a:t>Realist approach key ideas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31" t="-4573" r="34138" b="1"/>
          <a:stretch/>
        </p:blipFill>
        <p:spPr>
          <a:xfrm>
            <a:off x="2033718" y="1352569"/>
            <a:ext cx="5076564" cy="41528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3518" y="5229200"/>
            <a:ext cx="86769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Mechanisms are: ‘</a:t>
            </a:r>
            <a:r>
              <a:rPr lang="en-GB" sz="2400" b="1" i="1" dirty="0" smtClean="0"/>
              <a:t>frequently occurring and easily recognizable causal patterns </a:t>
            </a:r>
            <a:r>
              <a:rPr lang="en-GB" sz="2400" i="1" dirty="0" smtClean="0"/>
              <a:t>that are triggered under generally unknown conditions or with indeterminate consequences’</a:t>
            </a:r>
            <a:r>
              <a:rPr lang="en-GB" sz="2400" dirty="0" smtClean="0"/>
              <a:t> Jon </a:t>
            </a:r>
            <a:r>
              <a:rPr lang="en-GB" sz="2400" dirty="0" err="1" smtClean="0"/>
              <a:t>Elster</a:t>
            </a:r>
            <a:endParaRPr lang="en-GB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altLang="en-US" dirty="0" smtClean="0">
                <a:ea typeface="ＭＳ Ｐゴシック" pitchFamily="34" charset="-128"/>
              </a:rPr>
              <a:t>1. </a:t>
            </a:r>
            <a:r>
              <a:rPr lang="en-GB" altLang="en-US" dirty="0" smtClean="0">
                <a:ea typeface="ＭＳ Ｐゴシック" pitchFamily="34" charset="-128"/>
              </a:rPr>
              <a:t>Realist </a:t>
            </a:r>
            <a:r>
              <a:rPr lang="en-GB" altLang="en-US" dirty="0">
                <a:ea typeface="ＭＳ Ｐゴシック" pitchFamily="34" charset="-128"/>
              </a:rPr>
              <a:t>approach key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current environment, with the current mechanism(s) acting in it leads to the current outcome(s)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relationship between the environment and mechanism(s) and outcome(s) is fluid: change in one can cause change in another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We can influence the environment, to support the operation of a mechanism to support the achievement of an outcome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Whether we choose to attempt to influence or not there will always be an environment, a mechanism(s) acting and an outcome(s)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19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2. Application to a development programme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4138613" cy="3095860"/>
          </a:xfrm>
          <a:ln w="28575">
            <a:solidFill>
              <a:srgbClr val="FF0000"/>
            </a:solidFill>
          </a:ln>
        </p:spPr>
        <p:txBody>
          <a:bodyPr/>
          <a:lstStyle/>
          <a:p>
            <a:pPr indent="-250825"/>
            <a:r>
              <a:rPr lang="en-GB" altLang="en-US" sz="2400" u="sng" dirty="0" smtClean="0">
                <a:ea typeface="ＭＳ Ｐゴシック" pitchFamily="34" charset="-128"/>
              </a:rPr>
              <a:t>A. Understand now:</a:t>
            </a:r>
          </a:p>
          <a:p>
            <a:pPr indent="-168275"/>
            <a:r>
              <a:rPr lang="en-GB" altLang="en-US" sz="2400" dirty="0" smtClean="0">
                <a:ea typeface="ＭＳ Ｐゴシック" pitchFamily="34" charset="-128"/>
              </a:rPr>
              <a:t>What is the environment now?</a:t>
            </a:r>
          </a:p>
          <a:p>
            <a:pPr indent="-168275"/>
            <a:r>
              <a:rPr lang="en-GB" altLang="en-US" sz="2400" dirty="0" smtClean="0">
                <a:ea typeface="ＭＳ Ｐゴシック" pitchFamily="34" charset="-128"/>
              </a:rPr>
              <a:t>What outcome(s) do we get?</a:t>
            </a:r>
          </a:p>
          <a:p>
            <a:pPr indent="-168275"/>
            <a:r>
              <a:rPr lang="en-GB" altLang="en-US" sz="2400" dirty="0" smtClean="0">
                <a:ea typeface="ＭＳ Ｐゴシック" pitchFamily="34" charset="-128"/>
              </a:rPr>
              <a:t>What mechanism(s) is acting? </a:t>
            </a:r>
          </a:p>
          <a:p>
            <a:r>
              <a:rPr lang="en-GB" altLang="en-US" sz="2400" dirty="0" smtClean="0">
                <a:ea typeface="ＭＳ Ｐゴシック" pitchFamily="34" charset="-128"/>
              </a:rPr>
              <a:t>	</a:t>
            </a:r>
          </a:p>
          <a:p>
            <a:endParaRPr lang="en-GB" altLang="en-US" sz="2400" dirty="0" smtClean="0">
              <a:ea typeface="ＭＳ Ｐゴシック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3" y="1665288"/>
            <a:ext cx="4138612" cy="3095860"/>
          </a:xfrm>
          <a:ln w="28575">
            <a:solidFill>
              <a:schemeClr val="accent1">
                <a:lumMod val="75000"/>
                <a:lumOff val="25000"/>
              </a:schemeClr>
            </a:solidFill>
          </a:ln>
        </p:spPr>
        <p:txBody>
          <a:bodyPr/>
          <a:lstStyle/>
          <a:p>
            <a:pPr lvl="0" indent="-250825"/>
            <a:r>
              <a:rPr lang="en-GB" altLang="en-US" sz="2400" u="sng" dirty="0" smtClean="0">
                <a:solidFill>
                  <a:srgbClr val="000005"/>
                </a:solidFill>
              </a:rPr>
              <a:t>B. Where </a:t>
            </a:r>
            <a:r>
              <a:rPr lang="en-GB" altLang="en-US" sz="2400" u="sng" dirty="0">
                <a:solidFill>
                  <a:srgbClr val="000005"/>
                </a:solidFill>
              </a:rPr>
              <a:t>do we want to </a:t>
            </a:r>
            <a:r>
              <a:rPr lang="en-GB" altLang="en-US" sz="2400" u="sng" dirty="0" smtClean="0">
                <a:solidFill>
                  <a:srgbClr val="000005"/>
                </a:solidFill>
              </a:rPr>
              <a:t>be?</a:t>
            </a:r>
          </a:p>
          <a:p>
            <a:pPr lvl="0" indent="-168275"/>
            <a:r>
              <a:rPr lang="en-GB" altLang="en-US" sz="2400" dirty="0" smtClean="0">
                <a:solidFill>
                  <a:srgbClr val="000005"/>
                </a:solidFill>
              </a:rPr>
              <a:t>What outcome(s) do we want? </a:t>
            </a:r>
            <a:r>
              <a:rPr lang="en-GB" altLang="en-US" sz="2400" dirty="0">
                <a:solidFill>
                  <a:srgbClr val="000005"/>
                </a:solidFill>
              </a:rPr>
              <a:t>w</a:t>
            </a:r>
            <a:r>
              <a:rPr lang="en-GB" altLang="en-US" sz="2400" dirty="0" smtClean="0">
                <a:solidFill>
                  <a:srgbClr val="000005"/>
                </a:solidFill>
              </a:rPr>
              <a:t>hy?</a:t>
            </a:r>
          </a:p>
          <a:p>
            <a:pPr lvl="0" indent="-168275"/>
            <a:r>
              <a:rPr lang="en-GB" altLang="en-US" sz="2400" dirty="0" smtClean="0">
                <a:solidFill>
                  <a:srgbClr val="000005"/>
                </a:solidFill>
              </a:rPr>
              <a:t>How can we change the environment to…</a:t>
            </a:r>
          </a:p>
          <a:p>
            <a:pPr lvl="0" indent="-168275"/>
            <a:r>
              <a:rPr lang="en-GB" altLang="en-US" sz="2400" dirty="0" smtClean="0">
                <a:solidFill>
                  <a:srgbClr val="000005"/>
                </a:solidFill>
              </a:rPr>
              <a:t>Support the mechanism(s) we want?</a:t>
            </a:r>
          </a:p>
          <a:p>
            <a:pPr lvl="0" indent="-168275"/>
            <a:endParaRPr lang="en-GB" altLang="en-US" sz="2400" dirty="0" smtClean="0">
              <a:solidFill>
                <a:srgbClr val="000005"/>
              </a:solidFill>
            </a:endParaRPr>
          </a:p>
          <a:p>
            <a:pPr lvl="0"/>
            <a:endParaRPr lang="en-GB" altLang="en-US" sz="2400" dirty="0">
              <a:solidFill>
                <a:srgbClr val="000005"/>
              </a:solidFill>
            </a:endParaRPr>
          </a:p>
          <a:p>
            <a:endParaRPr lang="en-GB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803821" y="4289030"/>
            <a:ext cx="1624163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Environment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88324" y="4293096"/>
            <a:ext cx="1223412" cy="4001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Outcome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7188" y="5013176"/>
            <a:ext cx="8429624" cy="1323439"/>
            <a:chOff x="357188" y="5013176"/>
            <a:chExt cx="8429624" cy="1323439"/>
          </a:xfrm>
        </p:grpSpPr>
        <p:sp>
          <p:nvSpPr>
            <p:cNvPr id="6" name="TextBox 5"/>
            <p:cNvSpPr txBox="1"/>
            <p:nvPr/>
          </p:nvSpPr>
          <p:spPr>
            <a:xfrm>
              <a:off x="357188" y="5013176"/>
              <a:ext cx="8429624" cy="1323439"/>
            </a:xfrm>
            <a:prstGeom prst="rect">
              <a:avLst/>
            </a:prstGeom>
            <a:noFill/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dirty="0" smtClean="0"/>
                <a:t>Understand </a:t>
              </a:r>
              <a:r>
                <a:rPr lang="en-GB" dirty="0" smtClean="0">
                  <a:solidFill>
                    <a:srgbClr val="FF0000"/>
                  </a:solidFill>
                </a:rPr>
                <a:t>A</a:t>
              </a:r>
              <a:r>
                <a:rPr lang="en-GB" dirty="0" smtClean="0"/>
                <a:t>, Understand </a:t>
              </a:r>
              <a:r>
                <a:rPr lang="en-GB" dirty="0" smtClean="0">
                  <a:solidFill>
                    <a:srgbClr val="00B050"/>
                  </a:solidFill>
                </a:rPr>
                <a:t>B</a:t>
              </a:r>
              <a:r>
                <a:rPr lang="en-GB" dirty="0" smtClean="0"/>
                <a:t>, design a logical progression from </a:t>
              </a:r>
              <a:r>
                <a:rPr lang="en-GB" dirty="0" smtClean="0">
                  <a:solidFill>
                    <a:srgbClr val="FF0000"/>
                  </a:solidFill>
                </a:rPr>
                <a:t>A</a:t>
              </a:r>
              <a:r>
                <a:rPr lang="en-GB" dirty="0" smtClean="0"/>
                <a:t> to </a:t>
              </a:r>
              <a:r>
                <a:rPr lang="en-GB" dirty="0" smtClean="0">
                  <a:solidFill>
                    <a:srgbClr val="00B050"/>
                  </a:solidFill>
                </a:rPr>
                <a:t>B</a:t>
              </a:r>
            </a:p>
            <a:p>
              <a:pPr algn="ctr">
                <a:lnSpc>
                  <a:spcPct val="150000"/>
                </a:lnSpc>
              </a:pPr>
              <a:r>
                <a:rPr lang="en-GB" dirty="0" smtClean="0"/>
                <a:t>(Continue to monitor and re-assess. Logic and reality differ)</a:t>
              </a:r>
            </a:p>
            <a:p>
              <a:pPr algn="ctr"/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52542" y="5909210"/>
              <a:ext cx="1495922" cy="400110"/>
            </a:xfrm>
            <a:prstGeom prst="rect">
              <a:avLst/>
            </a:prstGeom>
            <a:solidFill>
              <a:schemeClr val="accent4">
                <a:lumMod val="50000"/>
                <a:lumOff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Mechanism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/>
          <p:cNvGrpSpPr/>
          <p:nvPr/>
        </p:nvGrpSpPr>
        <p:grpSpPr>
          <a:xfrm>
            <a:off x="107504" y="476672"/>
            <a:ext cx="9036496" cy="6200239"/>
            <a:chOff x="107504" y="476672"/>
            <a:chExt cx="9036496" cy="6200239"/>
          </a:xfrm>
        </p:grpSpPr>
        <p:sp>
          <p:nvSpPr>
            <p:cNvPr id="5" name="Oval 4"/>
            <p:cNvSpPr/>
            <p:nvPr/>
          </p:nvSpPr>
          <p:spPr>
            <a:xfrm>
              <a:off x="3887924" y="3140968"/>
              <a:ext cx="1368152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white"/>
                  </a:solidFill>
                </a:rPr>
                <a:t>Sub/</a:t>
              </a:r>
              <a:r>
                <a:rPr lang="en-GB" sz="1200" dirty="0" err="1" smtClean="0">
                  <a:solidFill>
                    <a:prstClr val="white"/>
                  </a:solidFill>
                </a:rPr>
                <a:t>Qual</a:t>
              </a:r>
              <a:r>
                <a:rPr lang="en-GB" sz="1200" dirty="0" smtClean="0">
                  <a:solidFill>
                    <a:prstClr val="white"/>
                  </a:solidFill>
                </a:rPr>
                <a:t> influences</a:t>
              </a:r>
              <a:endParaRPr lang="en-GB" sz="1200" dirty="0">
                <a:solidFill>
                  <a:prstClr val="white"/>
                </a:solidFill>
              </a:endParaRPr>
            </a:p>
          </p:txBody>
        </p:sp>
        <p:cxnSp>
          <p:nvCxnSpPr>
            <p:cNvPr id="7" name="Straight Connector 6"/>
            <p:cNvCxnSpPr>
              <a:stCxn id="5" idx="7"/>
            </p:cNvCxnSpPr>
            <p:nvPr/>
          </p:nvCxnSpPr>
          <p:spPr>
            <a:xfrm flipV="1">
              <a:off x="5055715" y="2852936"/>
              <a:ext cx="380381" cy="3723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076056" y="2564904"/>
              <a:ext cx="909031" cy="27699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Supervision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1" name="Straight Connector 10"/>
            <p:cNvCxnSpPr>
              <a:stCxn id="5" idx="6"/>
            </p:cNvCxnSpPr>
            <p:nvPr/>
          </p:nvCxnSpPr>
          <p:spPr>
            <a:xfrm>
              <a:off x="5256076" y="3429000"/>
              <a:ext cx="8280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84168" y="3284984"/>
              <a:ext cx="1109727" cy="27699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Administration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" name="Straight Connector 13"/>
            <p:cNvCxnSpPr>
              <a:stCxn id="5" idx="2"/>
            </p:cNvCxnSpPr>
            <p:nvPr/>
          </p:nvCxnSpPr>
          <p:spPr>
            <a:xfrm flipH="1">
              <a:off x="2987824" y="3429000"/>
              <a:ext cx="9001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027703" y="3212976"/>
              <a:ext cx="1248153" cy="46166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Training and Development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7" name="Straight Connector 16"/>
            <p:cNvCxnSpPr>
              <a:stCxn id="5" idx="1"/>
            </p:cNvCxnSpPr>
            <p:nvPr/>
          </p:nvCxnSpPr>
          <p:spPr>
            <a:xfrm flipH="1" flipV="1">
              <a:off x="3707904" y="2780928"/>
              <a:ext cx="380381" cy="444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915816" y="2503929"/>
              <a:ext cx="1170385" cy="27699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PhD Researcher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5" idx="3"/>
            </p:cNvCxnSpPr>
            <p:nvPr/>
          </p:nvCxnSpPr>
          <p:spPr>
            <a:xfrm flipH="1">
              <a:off x="3779912" y="3632669"/>
              <a:ext cx="308373" cy="3723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203848" y="3933056"/>
              <a:ext cx="825291" cy="27699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Examiners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>
              <a:stCxn id="21" idx="2"/>
            </p:cNvCxnSpPr>
            <p:nvPr/>
          </p:nvCxnSpPr>
          <p:spPr>
            <a:xfrm flipH="1">
              <a:off x="3275856" y="4210055"/>
              <a:ext cx="340638" cy="371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1" idx="2"/>
            </p:cNvCxnSpPr>
            <p:nvPr/>
          </p:nvCxnSpPr>
          <p:spPr>
            <a:xfrm>
              <a:off x="3616494" y="4210055"/>
              <a:ext cx="379442" cy="371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627784" y="4581128"/>
              <a:ext cx="10642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Transfer Panel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51920" y="4581128"/>
              <a:ext cx="7723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PhD Viva 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1" name="Straight Connector 30"/>
            <p:cNvCxnSpPr>
              <a:stCxn id="9" idx="0"/>
            </p:cNvCxnSpPr>
            <p:nvPr/>
          </p:nvCxnSpPr>
          <p:spPr>
            <a:xfrm flipH="1" flipV="1">
              <a:off x="5076061" y="2060848"/>
              <a:ext cx="454511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067944" y="1628800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Training: ERSS/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Internal Examiners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4" name="Straight Connector 33"/>
            <p:cNvCxnSpPr>
              <a:stCxn id="9" idx="0"/>
            </p:cNvCxnSpPr>
            <p:nvPr/>
          </p:nvCxnSpPr>
          <p:spPr>
            <a:xfrm flipV="1">
              <a:off x="5530572" y="2060848"/>
              <a:ext cx="265564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580112" y="1628800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Progress monitoring of researcher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7" name="Straight Connector 36"/>
            <p:cNvCxnSpPr>
              <a:stCxn id="35" idx="0"/>
            </p:cNvCxnSpPr>
            <p:nvPr/>
          </p:nvCxnSpPr>
          <p:spPr>
            <a:xfrm flipH="1" flipV="1">
              <a:off x="5940152" y="1268760"/>
              <a:ext cx="396044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304988" y="991761"/>
              <a:ext cx="12832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10 meetings/year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0" name="Straight Connector 39"/>
            <p:cNvCxnSpPr>
              <a:stCxn id="35" idx="0"/>
            </p:cNvCxnSpPr>
            <p:nvPr/>
          </p:nvCxnSpPr>
          <p:spPr>
            <a:xfrm flipV="1">
              <a:off x="6336196" y="1196752"/>
              <a:ext cx="612068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6948264" y="764704"/>
              <a:ext cx="1296144" cy="648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Timely appropriate feedback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0" name="Straight Connector 29"/>
            <p:cNvCxnSpPr>
              <a:stCxn id="12" idx="3"/>
            </p:cNvCxnSpPr>
            <p:nvPr/>
          </p:nvCxnSpPr>
          <p:spPr>
            <a:xfrm flipV="1">
              <a:off x="7193895" y="2862228"/>
              <a:ext cx="258425" cy="5612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488947" y="2420888"/>
              <a:ext cx="12175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Graduate School Systems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956376" y="3573016"/>
              <a:ext cx="114005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1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Res Deg admin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1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Process/Systems</a:t>
              </a:r>
              <a:endParaRPr lang="en-GB" sz="11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956376" y="2924944"/>
              <a:ext cx="11876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Funder requirements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7" name="Straight Connector 46"/>
            <p:cNvCxnSpPr>
              <a:stCxn id="5" idx="5"/>
            </p:cNvCxnSpPr>
            <p:nvPr/>
          </p:nvCxnSpPr>
          <p:spPr>
            <a:xfrm>
              <a:off x="5055715" y="3632669"/>
              <a:ext cx="380381" cy="3723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5364088" y="3872081"/>
              <a:ext cx="962699" cy="27699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Degree Type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0" name="Straight Connector 49"/>
            <p:cNvCxnSpPr>
              <a:stCxn id="48" idx="2"/>
            </p:cNvCxnSpPr>
            <p:nvPr/>
          </p:nvCxnSpPr>
          <p:spPr>
            <a:xfrm flipH="1">
              <a:off x="5580112" y="4149080"/>
              <a:ext cx="265326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5148064" y="4509120"/>
              <a:ext cx="13583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PhD, MD, </a:t>
              </a:r>
              <a:r>
                <a:rPr lang="en-GB" sz="1200" dirty="0" err="1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DClin</a:t>
              </a: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 etc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3" name="Straight Connector 52"/>
            <p:cNvCxnSpPr>
              <a:stCxn id="12" idx="0"/>
            </p:cNvCxnSpPr>
            <p:nvPr/>
          </p:nvCxnSpPr>
          <p:spPr>
            <a:xfrm flipV="1">
              <a:off x="6639032" y="2419147"/>
              <a:ext cx="122857" cy="8658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372200" y="2132856"/>
              <a:ext cx="9233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PDR System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6" name="Straight Connector 55"/>
            <p:cNvCxnSpPr>
              <a:stCxn id="9" idx="0"/>
              <a:endCxn id="54" idx="1"/>
            </p:cNvCxnSpPr>
            <p:nvPr/>
          </p:nvCxnSpPr>
          <p:spPr>
            <a:xfrm flipV="1">
              <a:off x="5530572" y="2271356"/>
              <a:ext cx="841628" cy="293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18" idx="3"/>
              <a:endCxn id="54" idx="1"/>
            </p:cNvCxnSpPr>
            <p:nvPr/>
          </p:nvCxnSpPr>
          <p:spPr>
            <a:xfrm flipV="1">
              <a:off x="4086201" y="2271356"/>
              <a:ext cx="2285999" cy="37107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300192" y="4005064"/>
              <a:ext cx="477461" cy="210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6300192" y="4160113"/>
              <a:ext cx="11047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Mode of Study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804248" y="5517232"/>
              <a:ext cx="7521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Full Time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452320" y="5157192"/>
              <a:ext cx="7616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Part time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71" name="Straight Connector 70"/>
            <p:cNvCxnSpPr>
              <a:stCxn id="18" idx="1"/>
            </p:cNvCxnSpPr>
            <p:nvPr/>
          </p:nvCxnSpPr>
          <p:spPr>
            <a:xfrm flipH="1" flipV="1">
              <a:off x="2267744" y="2348880"/>
              <a:ext cx="648072" cy="2935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1403648" y="1916832"/>
              <a:ext cx="1080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Personal Circumstances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74" name="Straight Connector 73"/>
            <p:cNvCxnSpPr>
              <a:stCxn id="18" idx="0"/>
              <a:endCxn id="75" idx="2"/>
            </p:cNvCxnSpPr>
            <p:nvPr/>
          </p:nvCxnSpPr>
          <p:spPr>
            <a:xfrm flipH="1" flipV="1">
              <a:off x="2807804" y="1586409"/>
              <a:ext cx="693205" cy="917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2195736" y="1124744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Prior knowledge of research area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79512" y="3039343"/>
              <a:ext cx="1512168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0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PhD Process Workshops: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GB" sz="10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Starting Your Research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GB" sz="10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Prep for Transfer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GB" sz="10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Final Stages and Thesis Presentation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GB" sz="10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Final Year Planning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GB" sz="10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Preparing for Viva</a:t>
              </a:r>
              <a:endParaRPr lang="en-GB" sz="10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82" name="Straight Connector 81"/>
            <p:cNvCxnSpPr>
              <a:stCxn id="18" idx="0"/>
            </p:cNvCxnSpPr>
            <p:nvPr/>
          </p:nvCxnSpPr>
          <p:spPr>
            <a:xfrm flipH="1" flipV="1">
              <a:off x="3491880" y="1916832"/>
              <a:ext cx="9129" cy="5870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3059832" y="1628800"/>
              <a:ext cx="9023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Career Plan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85" name="Straight Connector 84"/>
            <p:cNvCxnSpPr>
              <a:stCxn id="18" idx="1"/>
            </p:cNvCxnSpPr>
            <p:nvPr/>
          </p:nvCxnSpPr>
          <p:spPr>
            <a:xfrm flipH="1" flipV="1">
              <a:off x="2267744" y="2636912"/>
              <a:ext cx="648072" cy="55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1403648" y="2492896"/>
              <a:ext cx="8719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Motivation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411760" y="5661248"/>
              <a:ext cx="280448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Additional Support/Services: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International Office; Equality and diversity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Language Centre; Leeds University Union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Careers; Library; ISS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Etc.</a:t>
              </a:r>
            </a:p>
          </p:txBody>
        </p:sp>
        <p:cxnSp>
          <p:nvCxnSpPr>
            <p:cNvPr id="91" name="Straight Connector 90"/>
            <p:cNvCxnSpPr>
              <a:stCxn id="18" idx="2"/>
            </p:cNvCxnSpPr>
            <p:nvPr/>
          </p:nvCxnSpPr>
          <p:spPr>
            <a:xfrm flipH="1">
              <a:off x="3059832" y="2780928"/>
              <a:ext cx="441177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2195736" y="2863969"/>
              <a:ext cx="15498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Awareness of support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94" name="Straight Connector 93"/>
            <p:cNvCxnSpPr>
              <a:stCxn id="63" idx="2"/>
            </p:cNvCxnSpPr>
            <p:nvPr/>
          </p:nvCxnSpPr>
          <p:spPr>
            <a:xfrm flipH="1">
              <a:off x="6516216" y="4437112"/>
              <a:ext cx="336371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6305076" y="5168225"/>
              <a:ext cx="7151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Split site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97" name="Straight Connector 96"/>
            <p:cNvCxnSpPr>
              <a:stCxn id="9" idx="0"/>
            </p:cNvCxnSpPr>
            <p:nvPr/>
          </p:nvCxnSpPr>
          <p:spPr>
            <a:xfrm flipV="1">
              <a:off x="5530572" y="1556792"/>
              <a:ext cx="220978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7712326" y="1412776"/>
              <a:ext cx="14316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Initial project set up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00" name="Straight Connector 99"/>
            <p:cNvCxnSpPr>
              <a:stCxn id="5" idx="4"/>
            </p:cNvCxnSpPr>
            <p:nvPr/>
          </p:nvCxnSpPr>
          <p:spPr>
            <a:xfrm>
              <a:off x="4572000" y="3717032"/>
              <a:ext cx="216024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4283968" y="4221088"/>
              <a:ext cx="810543" cy="27699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University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03" name="Straight Connector 102"/>
            <p:cNvCxnSpPr>
              <a:stCxn id="101" idx="2"/>
              <a:endCxn id="89" idx="0"/>
            </p:cNvCxnSpPr>
            <p:nvPr/>
          </p:nvCxnSpPr>
          <p:spPr>
            <a:xfrm flipH="1">
              <a:off x="3814003" y="4498087"/>
              <a:ext cx="875237" cy="11631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5508104" y="5589240"/>
              <a:ext cx="9494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Facilities: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Office space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Study space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Laboratory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Equipment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08" name="Straight Connector 107"/>
            <p:cNvCxnSpPr>
              <a:stCxn id="101" idx="2"/>
              <a:endCxn id="106" idx="0"/>
            </p:cNvCxnSpPr>
            <p:nvPr/>
          </p:nvCxnSpPr>
          <p:spPr>
            <a:xfrm>
              <a:off x="4689240" y="4498087"/>
              <a:ext cx="1293578" cy="10911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7631832" y="4005064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Recruitment process &amp; Criteria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07504" y="4437112"/>
              <a:ext cx="16100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Advice: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Training needs analysis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Training plan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1" name="Straight Connector 120"/>
            <p:cNvCxnSpPr>
              <a:stCxn id="15" idx="2"/>
              <a:endCxn id="119" idx="0"/>
            </p:cNvCxnSpPr>
            <p:nvPr/>
          </p:nvCxnSpPr>
          <p:spPr>
            <a:xfrm flipH="1">
              <a:off x="912532" y="3674641"/>
              <a:ext cx="1739248" cy="7624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2771800" y="5085184"/>
              <a:ext cx="9686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Advice given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5" name="Straight Connector 124"/>
            <p:cNvCxnSpPr>
              <a:stCxn id="28" idx="2"/>
              <a:endCxn id="122" idx="0"/>
            </p:cNvCxnSpPr>
            <p:nvPr/>
          </p:nvCxnSpPr>
          <p:spPr>
            <a:xfrm>
              <a:off x="3159917" y="4858127"/>
              <a:ext cx="96215" cy="2270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29" idx="2"/>
              <a:endCxn id="122" idx="0"/>
            </p:cNvCxnSpPr>
            <p:nvPr/>
          </p:nvCxnSpPr>
          <p:spPr>
            <a:xfrm flipH="1">
              <a:off x="3256132" y="4858127"/>
              <a:ext cx="981952" cy="2270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323529" y="5445224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SDDU; Faculties; ISS; Library; Careers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2" name="Straight Connector 131"/>
            <p:cNvCxnSpPr>
              <a:stCxn id="15" idx="2"/>
              <a:endCxn id="130" idx="0"/>
            </p:cNvCxnSpPr>
            <p:nvPr/>
          </p:nvCxnSpPr>
          <p:spPr>
            <a:xfrm flipH="1">
              <a:off x="1295637" y="3674641"/>
              <a:ext cx="1356143" cy="17705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>
              <a:stCxn id="12" idx="3"/>
              <a:endCxn id="42" idx="1"/>
            </p:cNvCxnSpPr>
            <p:nvPr/>
          </p:nvCxnSpPr>
          <p:spPr>
            <a:xfrm>
              <a:off x="7193895" y="3423484"/>
              <a:ext cx="762481" cy="3649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endCxn id="111" idx="1"/>
            </p:cNvCxnSpPr>
            <p:nvPr/>
          </p:nvCxnSpPr>
          <p:spPr>
            <a:xfrm>
              <a:off x="6876256" y="3573016"/>
              <a:ext cx="755576" cy="6628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63" idx="2"/>
              <a:endCxn id="66" idx="0"/>
            </p:cNvCxnSpPr>
            <p:nvPr/>
          </p:nvCxnSpPr>
          <p:spPr>
            <a:xfrm>
              <a:off x="6852587" y="4437112"/>
              <a:ext cx="327726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63" idx="2"/>
              <a:endCxn id="69" idx="0"/>
            </p:cNvCxnSpPr>
            <p:nvPr/>
          </p:nvCxnSpPr>
          <p:spPr>
            <a:xfrm>
              <a:off x="6852587" y="4437112"/>
              <a:ext cx="980543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2" idx="3"/>
              <a:endCxn id="45" idx="1"/>
            </p:cNvCxnSpPr>
            <p:nvPr/>
          </p:nvCxnSpPr>
          <p:spPr>
            <a:xfrm flipV="1">
              <a:off x="7193895" y="3155777"/>
              <a:ext cx="762481" cy="2677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51520" y="2276872"/>
              <a:ext cx="1080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Research method/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methodology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0" name="Straight Connector 149"/>
            <p:cNvCxnSpPr>
              <a:stCxn id="15" idx="0"/>
              <a:endCxn id="148" idx="2"/>
            </p:cNvCxnSpPr>
            <p:nvPr/>
          </p:nvCxnSpPr>
          <p:spPr>
            <a:xfrm flipH="1" flipV="1">
              <a:off x="791580" y="2923203"/>
              <a:ext cx="1860200" cy="2897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/>
            <p:nvPr/>
          </p:nvSpPr>
          <p:spPr>
            <a:xfrm>
              <a:off x="5508104" y="2852936"/>
              <a:ext cx="10958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‘At risk groups’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8" name="Straight Connector 157"/>
            <p:cNvCxnSpPr>
              <a:stCxn id="9" idx="3"/>
            </p:cNvCxnSpPr>
            <p:nvPr/>
          </p:nvCxnSpPr>
          <p:spPr>
            <a:xfrm>
              <a:off x="5985087" y="2703404"/>
              <a:ext cx="243097" cy="2215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2" idx="0"/>
            </p:cNvCxnSpPr>
            <p:nvPr/>
          </p:nvCxnSpPr>
          <p:spPr>
            <a:xfrm flipH="1" flipV="1">
              <a:off x="6156176" y="3068960"/>
              <a:ext cx="48285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TextBox 167"/>
            <p:cNvSpPr txBox="1"/>
            <p:nvPr/>
          </p:nvSpPr>
          <p:spPr>
            <a:xfrm>
              <a:off x="4139952" y="620688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6 month assessment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70" name="Straight Connector 169"/>
            <p:cNvCxnSpPr>
              <a:stCxn id="168" idx="2"/>
              <a:endCxn id="35" idx="0"/>
            </p:cNvCxnSpPr>
            <p:nvPr/>
          </p:nvCxnSpPr>
          <p:spPr>
            <a:xfrm>
              <a:off x="4644008" y="1082353"/>
              <a:ext cx="1692188" cy="546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78" idx="3"/>
              <a:endCxn id="15" idx="1"/>
            </p:cNvCxnSpPr>
            <p:nvPr/>
          </p:nvCxnSpPr>
          <p:spPr>
            <a:xfrm flipV="1">
              <a:off x="1691680" y="3443809"/>
              <a:ext cx="336023" cy="1803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extBox 172"/>
            <p:cNvSpPr txBox="1"/>
            <p:nvPr/>
          </p:nvSpPr>
          <p:spPr>
            <a:xfrm>
              <a:off x="6300192" y="476672"/>
              <a:ext cx="11981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Transfer process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75" name="Straight Connector 174"/>
            <p:cNvCxnSpPr>
              <a:stCxn id="35" idx="0"/>
              <a:endCxn id="173" idx="2"/>
            </p:cNvCxnSpPr>
            <p:nvPr/>
          </p:nvCxnSpPr>
          <p:spPr>
            <a:xfrm flipV="1">
              <a:off x="6336196" y="753671"/>
              <a:ext cx="563071" cy="8751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4139952" y="2822739"/>
              <a:ext cx="9548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Relationship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90" name="Straight Connector 89"/>
            <p:cNvCxnSpPr>
              <a:stCxn id="18" idx="3"/>
            </p:cNvCxnSpPr>
            <p:nvPr/>
          </p:nvCxnSpPr>
          <p:spPr>
            <a:xfrm>
              <a:off x="4086201" y="2642429"/>
              <a:ext cx="269775" cy="210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" idx="1"/>
            </p:cNvCxnSpPr>
            <p:nvPr/>
          </p:nvCxnSpPr>
          <p:spPr>
            <a:xfrm flipH="1">
              <a:off x="4716016" y="2703404"/>
              <a:ext cx="360040" cy="149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6804248" y="2564904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Funding Level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12" name="Straight Connector 111"/>
            <p:cNvCxnSpPr>
              <a:stCxn id="12" idx="3"/>
              <a:endCxn id="105" idx="2"/>
            </p:cNvCxnSpPr>
            <p:nvPr/>
          </p:nvCxnSpPr>
          <p:spPr>
            <a:xfrm flipH="1" flipV="1">
              <a:off x="7164288" y="3026569"/>
              <a:ext cx="29607" cy="3969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1619672" y="1484784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Personal funding level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16" name="Straight Connector 115"/>
            <p:cNvCxnSpPr/>
            <p:nvPr/>
          </p:nvCxnSpPr>
          <p:spPr>
            <a:xfrm>
              <a:off x="2483768" y="1916832"/>
              <a:ext cx="504056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3563888" y="2060848"/>
              <a:ext cx="11099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Language skills</a:t>
              </a:r>
              <a:endParaRPr lang="en-GB" sz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6" name="Straight Connector 125"/>
            <p:cNvCxnSpPr>
              <a:endCxn id="123" idx="2"/>
            </p:cNvCxnSpPr>
            <p:nvPr/>
          </p:nvCxnSpPr>
          <p:spPr>
            <a:xfrm flipV="1">
              <a:off x="3851920" y="2337847"/>
              <a:ext cx="266928" cy="1550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Rectangle 132"/>
          <p:cNvSpPr/>
          <p:nvPr/>
        </p:nvSpPr>
        <p:spPr>
          <a:xfrm>
            <a:off x="-508" y="44624"/>
            <a:ext cx="8455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Understand now: </a:t>
            </a:r>
            <a:r>
              <a:rPr lang="en-GB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Environmental influences map – Factors that  can impact on time to submission for a doctoral thesis</a:t>
            </a:r>
            <a:endParaRPr lang="en-GB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23514" y="888685"/>
            <a:ext cx="1624163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Environment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897600" y="3026569"/>
            <a:ext cx="1280133" cy="87271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9478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2415" y="422275"/>
            <a:ext cx="2279791" cy="584775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Mechanism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5517" y="1588730"/>
            <a:ext cx="21962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Environmental</a:t>
            </a:r>
          </a:p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Changes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New online system</a:t>
            </a:r>
          </a:p>
          <a:p>
            <a:r>
              <a:rPr lang="en-GB" dirty="0" smtClean="0">
                <a:solidFill>
                  <a:srgbClr val="004832"/>
                </a:solidFill>
              </a:rPr>
              <a:t>Improved recording and monitoring of progress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Rationalisation, simplification, unification of process</a:t>
            </a:r>
          </a:p>
          <a:p>
            <a:r>
              <a:rPr lang="en-GB" dirty="0" smtClean="0">
                <a:solidFill>
                  <a:srgbClr val="003626"/>
                </a:solidFill>
              </a:rPr>
              <a:t>Increased clarity of procedure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Increased PhD ‘Process’ training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55777" y="1609580"/>
            <a:ext cx="23740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Training Messages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004731"/>
                </a:solidFill>
              </a:rPr>
              <a:t>To PGR and supervisors</a:t>
            </a:r>
          </a:p>
          <a:p>
            <a:r>
              <a:rPr lang="en-GB" i="1" dirty="0" smtClean="0">
                <a:solidFill>
                  <a:srgbClr val="00B050"/>
                </a:solidFill>
              </a:rPr>
              <a:t>‘Three year standard period of study’</a:t>
            </a:r>
            <a:endParaRPr lang="en-GB" i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3881" y="1624734"/>
            <a:ext cx="23784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Skills development</a:t>
            </a:r>
          </a:p>
          <a:p>
            <a:endParaRPr lang="en-GB" dirty="0" smtClean="0">
              <a:solidFill>
                <a:srgbClr val="00B050"/>
              </a:solidFill>
            </a:endParaRPr>
          </a:p>
          <a:p>
            <a:r>
              <a:rPr lang="en-GB" dirty="0" smtClean="0">
                <a:solidFill>
                  <a:srgbClr val="00B050"/>
                </a:solidFill>
              </a:rPr>
              <a:t>Increased PGR numbers through:</a:t>
            </a:r>
          </a:p>
          <a:p>
            <a:r>
              <a:rPr lang="en-GB" dirty="0" smtClean="0">
                <a:solidFill>
                  <a:srgbClr val="003626"/>
                </a:solidFill>
              </a:rPr>
              <a:t>Time management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Project management</a:t>
            </a:r>
          </a:p>
          <a:p>
            <a:r>
              <a:rPr lang="en-GB" dirty="0" smtClean="0">
                <a:solidFill>
                  <a:srgbClr val="003626"/>
                </a:solidFill>
              </a:rPr>
              <a:t>Final stages and thesis presentation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596336" y="1636644"/>
            <a:ext cx="13681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dirty="0" smtClean="0">
                <a:solidFill>
                  <a:srgbClr val="004731"/>
                </a:solidFill>
              </a:rPr>
              <a:t>Short term PRES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Long term tbc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69068" y="1624734"/>
            <a:ext cx="1223412" cy="4001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Outcome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935596" y="1484784"/>
            <a:ext cx="6660740" cy="0"/>
          </a:xfrm>
          <a:prstGeom prst="straightConnector1">
            <a:avLst/>
          </a:prstGeom>
          <a:ln>
            <a:solidFill>
              <a:schemeClr val="tx1">
                <a:lumMod val="25000"/>
                <a:lumOff val="75000"/>
              </a:schemeClr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6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5764572" cy="738188"/>
          </a:xfrm>
        </p:spPr>
        <p:txBody>
          <a:bodyPr/>
          <a:lstStyle/>
          <a:p>
            <a:r>
              <a:rPr lang="en-GB" altLang="en-US" dirty="0" smtClean="0">
                <a:ea typeface="ＭＳ Ｐゴシック" pitchFamily="34" charset="-128"/>
              </a:rPr>
              <a:t>Postgraduate Research Experience Survey 2015 University of Leeds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55600" y="1665288"/>
            <a:ext cx="8537575" cy="4349750"/>
          </a:xfrm>
        </p:spPr>
        <p:txBody>
          <a:bodyPr/>
          <a:lstStyle/>
          <a:p>
            <a:pPr>
              <a:spcAft>
                <a:spcPts val="600"/>
              </a:spcAft>
              <a:buFontTx/>
              <a:buChar char="•"/>
            </a:pPr>
            <a:endParaRPr lang="en-GB" altLang="en-US" sz="2800" smtClean="0">
              <a:solidFill>
                <a:srgbClr val="004832"/>
              </a:solidFill>
              <a:ea typeface="ＭＳ Ｐゴシック" pitchFamily="34" charset="-128"/>
            </a:endParaRPr>
          </a:p>
          <a:p>
            <a:pPr>
              <a:spcAft>
                <a:spcPts val="600"/>
              </a:spcAft>
            </a:pPr>
            <a:endParaRPr lang="en-GB" altLang="en-US" sz="2800" smtClean="0">
              <a:solidFill>
                <a:srgbClr val="004832"/>
              </a:solidFill>
              <a:ea typeface="ＭＳ Ｐゴシック" pitchFamily="34" charset="-128"/>
            </a:endParaRPr>
          </a:p>
          <a:p>
            <a:endParaRPr lang="en-GB" altLang="en-US" sz="2800" smtClean="0">
              <a:ea typeface="ＭＳ Ｐゴシック" pitchFamily="34" charset="-128"/>
            </a:endParaRPr>
          </a:p>
          <a:p>
            <a:r>
              <a:rPr lang="en-GB" altLang="en-US" sz="2800" smtClean="0">
                <a:ea typeface="ＭＳ Ｐゴシック" pitchFamily="34" charset="-128"/>
              </a:rPr>
              <a:t> </a:t>
            </a:r>
          </a:p>
          <a:p>
            <a:endParaRPr lang="en-GB" altLang="en-US" sz="2800" smtClean="0">
              <a:ea typeface="ＭＳ Ｐゴシック" pitchFamily="34" charset="-128"/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84313"/>
            <a:ext cx="8858250" cy="46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5774076" y="2743201"/>
            <a:ext cx="2034284" cy="3256908"/>
          </a:xfrm>
          <a:prstGeom prst="rect">
            <a:avLst/>
          </a:prstGeom>
          <a:solidFill>
            <a:schemeClr val="tx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7668344" y="5157192"/>
            <a:ext cx="1404851" cy="140415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5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3. Application to the individual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4"/>
          <a:stretch/>
        </p:blipFill>
        <p:spPr>
          <a:xfrm>
            <a:off x="306935" y="2060848"/>
            <a:ext cx="8530131" cy="37907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6962" y="1830015"/>
            <a:ext cx="777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The development mechanism or development process?</a:t>
            </a:r>
            <a:endParaRPr lang="en-GB" sz="2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1511660" y="5043830"/>
            <a:ext cx="6660740" cy="405460"/>
            <a:chOff x="1511660" y="5043830"/>
            <a:chExt cx="6660740" cy="405460"/>
          </a:xfrm>
        </p:grpSpPr>
        <p:sp>
          <p:nvSpPr>
            <p:cNvPr id="5" name="TextBox 4"/>
            <p:cNvSpPr txBox="1"/>
            <p:nvPr/>
          </p:nvSpPr>
          <p:spPr>
            <a:xfrm>
              <a:off x="1511660" y="5043830"/>
              <a:ext cx="16241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Environment</a:t>
              </a:r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48988" y="5043830"/>
              <a:ext cx="12234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Outcome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99992" y="5049180"/>
              <a:ext cx="1495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Mechanism</a:t>
              </a:r>
              <a:endParaRPr lang="en-GB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11660" y="4905164"/>
            <a:ext cx="6521151" cy="1656184"/>
            <a:chOff x="1511660" y="4905164"/>
            <a:chExt cx="6521151" cy="1656184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5693305" y="4905164"/>
              <a:ext cx="0" cy="165618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511660" y="5729190"/>
              <a:ext cx="16241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00B050"/>
                  </a:solidFill>
                </a:rPr>
                <a:t>Environment</a:t>
              </a:r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95936" y="5729190"/>
              <a:ext cx="175240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00B050"/>
                  </a:solidFill>
                </a:rPr>
                <a:t>Fundamental </a:t>
              </a:r>
            </a:p>
            <a:p>
              <a:r>
                <a:rPr lang="en-GB" dirty="0" smtClean="0">
                  <a:solidFill>
                    <a:srgbClr val="00B050"/>
                  </a:solidFill>
                </a:rPr>
                <a:t>Mechanism</a:t>
              </a:r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96136" y="5733256"/>
              <a:ext cx="10118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00B050"/>
                  </a:solidFill>
                </a:rPr>
                <a:t>Level 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20996" y="5733256"/>
              <a:ext cx="10118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00B050"/>
                  </a:solidFill>
                </a:rPr>
                <a:t>Level 4</a:t>
              </a: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3851920" y="4905164"/>
              <a:ext cx="0" cy="1656184"/>
            </a:xfrm>
            <a:prstGeom prst="line">
              <a:avLst/>
            </a:prstGeom>
            <a:solidFill>
              <a:schemeClr val="hlink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6840252" y="4905164"/>
              <a:ext cx="0" cy="1177969"/>
            </a:xfrm>
            <a:prstGeom prst="line">
              <a:avLst/>
            </a:prstGeom>
            <a:solidFill>
              <a:schemeClr val="hlink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Rectangle 20"/>
            <p:cNvSpPr/>
            <p:nvPr/>
          </p:nvSpPr>
          <p:spPr>
            <a:xfrm>
              <a:off x="6228184" y="6053226"/>
              <a:ext cx="122341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GB" dirty="0">
                  <a:solidFill>
                    <a:srgbClr val="00B050"/>
                  </a:solidFill>
                </a:rPr>
                <a:t>Outcome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714761" y="1383159"/>
            <a:ext cx="3714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Development or learning?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2016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5"/>
      </a:dk1>
      <a:lt1>
        <a:srgbClr val="FFFFFF"/>
      </a:lt1>
      <a:dk2>
        <a:srgbClr val="FFFFFF"/>
      </a:dk2>
      <a:lt2>
        <a:srgbClr val="808080"/>
      </a:lt2>
      <a:accent1>
        <a:srgbClr val="00502F"/>
      </a:accent1>
      <a:accent2>
        <a:srgbClr val="C41230"/>
      </a:accent2>
      <a:accent3>
        <a:srgbClr val="FFFFFF"/>
      </a:accent3>
      <a:accent4>
        <a:srgbClr val="000003"/>
      </a:accent4>
      <a:accent5>
        <a:srgbClr val="AAB3AD"/>
      </a:accent5>
      <a:accent6>
        <a:srgbClr val="B10F2A"/>
      </a:accent6>
      <a:hlink>
        <a:srgbClr val="C4123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5"/>
        </a:dk1>
        <a:lt1>
          <a:srgbClr val="FFFFFF"/>
        </a:lt1>
        <a:dk2>
          <a:srgbClr val="FFFFFF"/>
        </a:dk2>
        <a:lt2>
          <a:srgbClr val="808080"/>
        </a:lt2>
        <a:accent1>
          <a:srgbClr val="00502F"/>
        </a:accent1>
        <a:accent2>
          <a:srgbClr val="C41230"/>
        </a:accent2>
        <a:accent3>
          <a:srgbClr val="FFFFFF"/>
        </a:accent3>
        <a:accent4>
          <a:srgbClr val="000003"/>
        </a:accent4>
        <a:accent5>
          <a:srgbClr val="AAB3AD"/>
        </a:accent5>
        <a:accent6>
          <a:srgbClr val="B10F2A"/>
        </a:accent6>
        <a:hlink>
          <a:srgbClr val="E9E2D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5"/>
        </a:dk1>
        <a:lt1>
          <a:srgbClr val="FFFFFF"/>
        </a:lt1>
        <a:dk2>
          <a:srgbClr val="FFFFFF"/>
        </a:dk2>
        <a:lt2>
          <a:srgbClr val="808080"/>
        </a:lt2>
        <a:accent1>
          <a:srgbClr val="00502F"/>
        </a:accent1>
        <a:accent2>
          <a:srgbClr val="C41230"/>
        </a:accent2>
        <a:accent3>
          <a:srgbClr val="FFFFFF"/>
        </a:accent3>
        <a:accent4>
          <a:srgbClr val="000003"/>
        </a:accent4>
        <a:accent5>
          <a:srgbClr val="AAB3AD"/>
        </a:accent5>
        <a:accent6>
          <a:srgbClr val="B10F2A"/>
        </a:accent6>
        <a:hlink>
          <a:srgbClr val="C4123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5"/>
      </a:dk1>
      <a:lt1>
        <a:srgbClr val="FFFFFF"/>
      </a:lt1>
      <a:dk2>
        <a:srgbClr val="FFFFFF"/>
      </a:dk2>
      <a:lt2>
        <a:srgbClr val="808080"/>
      </a:lt2>
      <a:accent1>
        <a:srgbClr val="00502F"/>
      </a:accent1>
      <a:accent2>
        <a:srgbClr val="C41230"/>
      </a:accent2>
      <a:accent3>
        <a:srgbClr val="FFFFFF"/>
      </a:accent3>
      <a:accent4>
        <a:srgbClr val="000003"/>
      </a:accent4>
      <a:accent5>
        <a:srgbClr val="AAB3AD"/>
      </a:accent5>
      <a:accent6>
        <a:srgbClr val="B10F2A"/>
      </a:accent6>
      <a:hlink>
        <a:srgbClr val="C4123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5"/>
        </a:dk1>
        <a:lt1>
          <a:srgbClr val="FFFFFF"/>
        </a:lt1>
        <a:dk2>
          <a:srgbClr val="FFFFFF"/>
        </a:dk2>
        <a:lt2>
          <a:srgbClr val="808080"/>
        </a:lt2>
        <a:accent1>
          <a:srgbClr val="00502F"/>
        </a:accent1>
        <a:accent2>
          <a:srgbClr val="C41230"/>
        </a:accent2>
        <a:accent3>
          <a:srgbClr val="FFFFFF"/>
        </a:accent3>
        <a:accent4>
          <a:srgbClr val="000003"/>
        </a:accent4>
        <a:accent5>
          <a:srgbClr val="AAB3AD"/>
        </a:accent5>
        <a:accent6>
          <a:srgbClr val="B10F2A"/>
        </a:accent6>
        <a:hlink>
          <a:srgbClr val="E9E2D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5"/>
        </a:dk1>
        <a:lt1>
          <a:srgbClr val="FFFFFF"/>
        </a:lt1>
        <a:dk2>
          <a:srgbClr val="FFFFFF"/>
        </a:dk2>
        <a:lt2>
          <a:srgbClr val="808080"/>
        </a:lt2>
        <a:accent1>
          <a:srgbClr val="00502F"/>
        </a:accent1>
        <a:accent2>
          <a:srgbClr val="C41230"/>
        </a:accent2>
        <a:accent3>
          <a:srgbClr val="FFFFFF"/>
        </a:accent3>
        <a:accent4>
          <a:srgbClr val="000003"/>
        </a:accent4>
        <a:accent5>
          <a:srgbClr val="AAB3AD"/>
        </a:accent5>
        <a:accent6>
          <a:srgbClr val="B10F2A"/>
        </a:accent6>
        <a:hlink>
          <a:srgbClr val="C4123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12111</TotalTime>
  <Words>886</Words>
  <Application>Microsoft Office PowerPoint</Application>
  <PresentationFormat>On-screen Show (4:3)</PresentationFormat>
  <Paragraphs>176</Paragraphs>
  <Slides>15</Slides>
  <Notes>6</Notes>
  <HiddenSlides>2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Default Design</vt:lpstr>
      <vt:lpstr>Office Theme</vt:lpstr>
      <vt:lpstr>1_Default Design</vt:lpstr>
      <vt:lpstr>In theory: A realist approach to the development of researchers</vt:lpstr>
      <vt:lpstr>Overview</vt:lpstr>
      <vt:lpstr>1. Realist approach key ideas</vt:lpstr>
      <vt:lpstr>1. Realist approach key ideas</vt:lpstr>
      <vt:lpstr>2. Application to a development programme</vt:lpstr>
      <vt:lpstr>PowerPoint Presentation</vt:lpstr>
      <vt:lpstr>PowerPoint Presentation</vt:lpstr>
      <vt:lpstr>Postgraduate Research Experience Survey 2015 University of Leeds</vt:lpstr>
      <vt:lpstr>3. Application to the individual</vt:lpstr>
      <vt:lpstr>3. Application to the individual</vt:lpstr>
      <vt:lpstr>3. Application to the individual</vt:lpstr>
      <vt:lpstr>4. A realist future</vt:lpstr>
      <vt:lpstr>PowerPoint Presentation</vt:lpstr>
      <vt:lpstr>A diagram to ‘finish you off’ Complexity of developing people</vt:lpstr>
      <vt:lpstr>PowerPoint Presentation</vt:lpstr>
    </vt:vector>
  </TitlesOfParts>
  <Company>Meta One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Clements</dc:creator>
  <cp:lastModifiedBy>Helen Cowen</cp:lastModifiedBy>
  <cp:revision>775</cp:revision>
  <cp:lastPrinted>2015-09-16T14:17:27Z</cp:lastPrinted>
  <dcterms:created xsi:type="dcterms:W3CDTF">2006-02-09T16:01:47Z</dcterms:created>
  <dcterms:modified xsi:type="dcterms:W3CDTF">2015-09-17T13:23:54Z</dcterms:modified>
</cp:coreProperties>
</file>