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85" r:id="rId2"/>
    <p:sldId id="267" r:id="rId3"/>
    <p:sldId id="260" r:id="rId4"/>
    <p:sldId id="261" r:id="rId5"/>
    <p:sldId id="270" r:id="rId6"/>
    <p:sldId id="271" r:id="rId7"/>
    <p:sldId id="272" r:id="rId8"/>
    <p:sldId id="263" r:id="rId9"/>
    <p:sldId id="265" r:id="rId10"/>
    <p:sldId id="278" r:id="rId11"/>
    <p:sldId id="273" r:id="rId12"/>
    <p:sldId id="279" r:id="rId13"/>
    <p:sldId id="274" r:id="rId14"/>
    <p:sldId id="280" r:id="rId15"/>
    <p:sldId id="275" r:id="rId16"/>
    <p:sldId id="281" r:id="rId17"/>
    <p:sldId id="277" r:id="rId18"/>
    <p:sldId id="266" r:id="rId19"/>
    <p:sldId id="282" r:id="rId20"/>
    <p:sldId id="286" r:id="rId21"/>
  </p:sldIdLst>
  <p:sldSz cx="9144000" cy="6858000" type="screen4x3"/>
  <p:notesSz cx="6881813" cy="10002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E64"/>
    <a:srgbClr val="FCF600"/>
    <a:srgbClr val="AC14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7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94B0E4F7-B323-41B6-9288-59783A74B118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338F8508-D441-4903-BC8C-64631C16CF2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241935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8229600" cy="1828800"/>
          </a:xfrm>
        </p:spPr>
        <p:txBody>
          <a:bodyPr anchor="ctr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876800"/>
            <a:ext cx="8229600" cy="10668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010400" y="152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7109C5-9E17-450D-AE21-3D1A7DAB76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883EAF-BF92-4849-81E7-65D0A60D4B98}" type="datetimeFigureOut">
              <a:rPr lang="en-GB"/>
              <a:pPr>
                <a:defRPr/>
              </a:pPr>
              <a:t>21/05/2020</a:t>
            </a:fld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3F918-CBD7-469D-B23C-D8EAC7A3BC61}" type="datetimeFigureOut">
              <a:rPr lang="en-GB"/>
              <a:pPr>
                <a:defRPr/>
              </a:pPr>
              <a:t>21/05/2020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371600"/>
            <a:ext cx="2057400" cy="47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371600"/>
            <a:ext cx="6019800" cy="472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E4758-A1E7-4A16-84EC-554A7956B8CD}" type="datetimeFigureOut">
              <a:rPr lang="en-GB"/>
              <a:pPr>
                <a:defRPr/>
              </a:pPr>
              <a:t>21/05/2020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2CABA-7314-4EB4-B440-A8D7E486F90D}" type="datetimeFigureOut">
              <a:rPr lang="en-GB"/>
              <a:pPr>
                <a:defRPr/>
              </a:pPr>
              <a:t>21/05/2020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6E9D7-1DBF-49FD-857D-ACB992A92617}" type="datetimeFigureOut">
              <a:rPr lang="en-GB"/>
              <a:pPr>
                <a:defRPr/>
              </a:pPr>
              <a:t>21/05/2020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7D359-A56C-4DA1-9EAD-D3AFC106F557}" type="datetimeFigureOut">
              <a:rPr lang="en-GB"/>
              <a:pPr>
                <a:defRPr/>
              </a:pPr>
              <a:t>21/05/2020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0E412-6902-43E9-94DE-C0E197CCD1A7}" type="datetimeFigureOut">
              <a:rPr lang="en-GB"/>
              <a:pPr>
                <a:defRPr/>
              </a:pPr>
              <a:t>21/05/2020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90BCD-1706-4294-9E44-8FEACBDEFD34}" type="datetimeFigureOut">
              <a:rPr lang="en-GB"/>
              <a:pPr>
                <a:defRPr/>
              </a:pPr>
              <a:t>21/05/2020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750BA-1799-4C96-ADE0-D89400ACD91A}" type="datetimeFigureOut">
              <a:rPr lang="en-GB"/>
              <a:pPr>
                <a:defRPr/>
              </a:pPr>
              <a:t>21/05/2020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3C3A0-1F46-4A12-B64C-6D8D1047FC4F}" type="datetimeFigureOut">
              <a:rPr lang="en-GB"/>
              <a:pPr>
                <a:defRPr/>
              </a:pPr>
              <a:t>21/05/2020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B8A75-B451-422E-A2C5-2AF6F513A97D}" type="datetimeFigureOut">
              <a:rPr lang="en-GB"/>
              <a:pPr>
                <a:defRPr/>
              </a:pPr>
              <a:t>21/05/2020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371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362200"/>
            <a:ext cx="822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4E4BF3-FDC0-40A3-94BE-F47F4AD13AFF}" type="datetimeFigureOut">
              <a:rPr lang="en-GB"/>
              <a:pPr>
                <a:defRPr/>
              </a:pPr>
              <a:t>21/05/2020</a:t>
            </a:fld>
            <a:endParaRPr lang="en-GB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600" y="6553200"/>
            <a:ext cx="518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52400"/>
            <a:ext cx="241935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fontAlgn="base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18" charset="0"/>
        </a:defRPr>
      </a:lvl2pPr>
      <a:lvl3pPr algn="l" rtl="0" fontAlgn="base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18" charset="0"/>
        </a:defRPr>
      </a:lvl3pPr>
      <a:lvl4pPr algn="l" rtl="0" fontAlgn="base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18" charset="0"/>
        </a:defRPr>
      </a:lvl4pPr>
      <a:lvl5pPr algn="l" rtl="0" fontAlgn="base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18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18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18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18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18" charset="0"/>
        </a:defRPr>
      </a:lvl9pPr>
    </p:titleStyle>
    <p:bodyStyle>
      <a:lvl1pPr marL="342900" indent="-342900" algn="l" rtl="0" fontAlgn="base">
        <a:spcBef>
          <a:spcPct val="3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30000"/>
        </a:spcBef>
        <a:spcAft>
          <a:spcPct val="0"/>
        </a:spcAft>
        <a:buFont typeface="TUOS Stephenson" pitchFamily="18" charset="0"/>
        <a:buChar char="•"/>
        <a:defRPr sz="2800">
          <a:solidFill>
            <a:schemeClr val="bg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bg2"/>
          </a:solidFill>
          <a:latin typeface="+mn-lt"/>
        </a:defRPr>
      </a:lvl3pPr>
      <a:lvl4pPr marL="1600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Font typeface="TUOS Stephenson" pitchFamily="18" charset="0"/>
        <a:defRPr sz="1400">
          <a:solidFill>
            <a:schemeClr val="bg2"/>
          </a:solidFill>
          <a:latin typeface="+mn-lt"/>
        </a:defRPr>
      </a:lvl4pPr>
      <a:lvl5pPr marL="2057400" indent="-228600" algn="l" rtl="0" fontAlgn="base">
        <a:lnSpc>
          <a:spcPct val="140000"/>
        </a:lnSpc>
        <a:spcBef>
          <a:spcPct val="20000"/>
        </a:spcBef>
        <a:spcAft>
          <a:spcPct val="0"/>
        </a:spcAft>
        <a:buFont typeface="TUOS Stephenson" pitchFamily="18" charset="0"/>
        <a:buChar char="•"/>
        <a:defRPr sz="9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18" charset="0"/>
        <a:buChar char="•"/>
        <a:defRPr sz="9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18" charset="0"/>
        <a:buChar char="•"/>
        <a:defRPr sz="9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18" charset="0"/>
        <a:buChar char="•"/>
        <a:defRPr sz="9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18" charset="0"/>
        <a:buChar char="•"/>
        <a:defRPr sz="9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H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"/>
            <a:ext cx="9037052" cy="6940131"/>
          </a:xfrm>
          <a:prstGeom prst="rect">
            <a:avLst/>
          </a:prstGeom>
        </p:spPr>
      </p:pic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39552" y="2276872"/>
            <a:ext cx="8229600" cy="3024336"/>
          </a:xfrm>
        </p:spPr>
        <p:txBody>
          <a:bodyPr/>
          <a:lstStyle/>
          <a:p>
            <a:r>
              <a:rPr lang="en-GB" sz="4400" dirty="0" smtClean="0"/>
              <a:t>Personal health technologies</a:t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3600" dirty="0" smtClean="0">
                <a:solidFill>
                  <a:srgbClr val="FFFF00"/>
                </a:solidFill>
              </a:rPr>
              <a:t>From </a:t>
            </a:r>
            <a:r>
              <a:rPr lang="en-GB" sz="3600" dirty="0" err="1" smtClean="0">
                <a:solidFill>
                  <a:srgbClr val="FFFF00"/>
                </a:solidFill>
              </a:rPr>
              <a:t>Fitbits</a:t>
            </a:r>
            <a:r>
              <a:rPr lang="en-GB" sz="3600" dirty="0" smtClean="0">
                <a:solidFill>
                  <a:srgbClr val="FFFF00"/>
                </a:solidFill>
              </a:rPr>
              <a:t> and dumb patients to democratic data and citizen health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4572000" y="5445224"/>
            <a:ext cx="4322440" cy="1066800"/>
          </a:xfrm>
        </p:spPr>
        <p:txBody>
          <a:bodyPr/>
          <a:lstStyle/>
          <a:p>
            <a:r>
              <a:rPr lang="en-GB" dirty="0" smtClean="0"/>
              <a:t>Nick J Fox</a:t>
            </a:r>
          </a:p>
          <a:p>
            <a:r>
              <a:rPr lang="en-GB" dirty="0" smtClean="0"/>
              <a:t>University of Sheffield </a:t>
            </a:r>
          </a:p>
        </p:txBody>
      </p:sp>
      <p:sp>
        <p:nvSpPr>
          <p:cNvPr id="20482" name="AutoShape 2" descr="https://media.licdn.com/mpr/mpr/p/1/005/095/1d3/18367e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84" name="AutoShape 4" descr="https://media.licdn.com/mpr/mpr/p/1/005/095/1d3/18367e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4" descr="C:\Users\Nick\AppData\Local\Temp\_ZCTmp.Dir\tuoslogo_rgb_l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2457450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Critique of this micropolitics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Intrusive and anti-autonomy.</a:t>
            </a:r>
          </a:p>
          <a:p>
            <a:r>
              <a:rPr lang="en-GB" dirty="0" smtClean="0"/>
              <a:t>Extends an individualising  biomedical model of health and illness.</a:t>
            </a:r>
          </a:p>
          <a:p>
            <a:r>
              <a:rPr lang="en-GB" dirty="0" smtClean="0"/>
              <a:t>Domesticates health care technologies,  producing a further ‘medicalisation of everyday life.’</a:t>
            </a:r>
          </a:p>
          <a:p>
            <a:r>
              <a:rPr lang="en-GB" dirty="0" smtClean="0"/>
              <a:t>Replaces ‘expert patients’ with ‘dumb patients’.</a:t>
            </a:r>
          </a:p>
          <a:p>
            <a:r>
              <a:rPr lang="en-GB" dirty="0" smtClean="0"/>
              <a:t>May exacerbate health inequalities and punish non-compliance.</a:t>
            </a:r>
          </a:p>
          <a:p>
            <a:r>
              <a:rPr lang="en-GB" dirty="0" smtClean="0"/>
              <a:t>Could be basis for rationing health care.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Corporate Interests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8229600" cy="430716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PMDs can be engineered to produce capacities for:</a:t>
            </a:r>
          </a:p>
          <a:p>
            <a:pPr lvl="1"/>
            <a:r>
              <a:rPr lang="en-GB" sz="3100" dirty="0" smtClean="0"/>
              <a:t>Marketing health and fitness.</a:t>
            </a:r>
          </a:p>
          <a:p>
            <a:pPr lvl="1"/>
            <a:r>
              <a:rPr lang="en-GB" sz="3100" dirty="0" smtClean="0"/>
              <a:t>Use data from PMDs to target sales.</a:t>
            </a:r>
          </a:p>
          <a:p>
            <a:pPr lvl="1"/>
            <a:r>
              <a:rPr lang="en-GB" sz="3100" dirty="0" smtClean="0"/>
              <a:t>Monetise technologies via linked advertising/promotions.</a:t>
            </a:r>
          </a:p>
          <a:p>
            <a:pPr lvl="1"/>
            <a:r>
              <a:rPr lang="en-GB" sz="3100" dirty="0" smtClean="0"/>
              <a:t>Create and exploit health consumerism.</a:t>
            </a:r>
          </a:p>
          <a:p>
            <a:r>
              <a:rPr lang="en-GB" dirty="0" smtClean="0"/>
              <a:t>Example:  PMDs that  pass back data to manufacturer; link to other apps, social media, products; maximise consumer uptake and establish health consumers dependent on technology.</a:t>
            </a:r>
            <a:endParaRPr lang="en-GB" dirty="0"/>
          </a:p>
        </p:txBody>
      </p:sp>
      <p:sp>
        <p:nvSpPr>
          <p:cNvPr id="45060" name="AutoShape 4" descr="data:image/jpeg;base64,/9j/4AAQSkZJRgABAQAAAQABAAD/2wCEAAkGBwgHBhQUBxQWFhUWGRoXGRgXFhwcIRseHxwfGh8fHiIcICggGx4oHCAXIzEhJSktLjQuHB8zODMsNygtLi0BCgoKDg0OGhAQGzchICQ3LCw3Ny00NDc3LSssNDctLyw3LDQsNDQsNC8sNzcsNCs1LCwuLSwsLCw1LCwsLCw2LP/AABEIAOEA4QMBIgACEQEDEQH/xAAcAAEAAgIDAQAAAAAAAAAAAAAABgcFCAEDBAL/xAA/EAACAQMCBAQDBQcCBAcAAAAAAQIDBBEFIQYSMUEHUWFxE4GRFCKhscEVIzJCUmLRcvA3dbPCJDQ1RXSChP/EABkBAQADAQEAAAAAAAAAAAAAAAABAgMEBf/EACURAQACAgICAgEFAQAAAAAAAAABAgMRBDEFIRJBUSIyYaHBE//aAAwDAQACEQMRAD8AvEAAAAAAAAAAAAAAAAAAAAAAAAAAAAAAAAAAAAAAAAAAAAAAAAAAAAAAAHEpRhFuWyW7ZC9T4quqtVrT/uR7PCbf12XtgkvECm9Fq/D68r+nf8MlcHRgpE+5eR5LkZKTFKzr7Z2x4pv6FT/xLVSPdNJP5NJfiTW1uKd1bxnReYyWUVaTzg9TWiLn6c0se2f85Jz0iI3CnjeTkteaWncds2ADme0AAAAAAAAAAAAAAAAAAAAAAAAAAAAcNpLcDkHTTurerLFKcW/JSTO4IiYnpw0pLciGp8J1o1W9OacX/K3hr0T6NEwPipUp0o5qtJebeC9LzWfTHPx8eaNX+kMseE7ypUX2xqEe+Hlv27L3JlQo07eio0ViMVhIUq9Ksv3MlL2af5HYL3tbtXj8bHhj9H2AHmu9RsbJr7ZVpwz055xjn6so6XpB8UatOvTUqMlJPo08p/NH2AAAAAAAAAAAAAAAAAAAAAAAAAK/4j1Wrf3koxb+HFtJeeNsvzLAKy1S1nZahOFTs216p9H9DfjxG3l+VtaMcRHU9vKtnsTjhPVal9byhcvMoY3fdPz9V5+xByV8D2s06lSXR4ivXu/0/E2zRHx9vP8AHWtGeIr1PaTXtxG0tJTn0im/f0K2vr2vf13K5eX2XZei8kWHq9tK80ypCHVxePfqvxK0aaf3tmU48R7l0+Wtbda/X+uy3r1baspW7cZLuv8Ae/sWNo19+0dOjN7N7Neq2f8An5lalg8L2s7TR4qqsOTcseWen4YJ5ERranirW/6TWOtMR4l8TVeGuHuaz2rVZfDpvry7NuWHs8JbZ7tGvdxWq3VdzupOc5buUm237t7su3xs0uve8Nwq0E38CfNNLtCSw38ny59MvsUccj3mc4R4oveFtSjUtpN08/vKWdpx77dFLHR/plGy1KpCtSUqbypJNPzT3RqpZWdxqF3ClZx5qlRqMV5t/p3b7JNm02n2ysrCnTjuoQjDP+lJfoB6AAAAAAAAAAAAAAAAAAAAPFrGrWOiWDq6nNQgu77vsklvJ+iA9oK1qeMmjRr4hQuHHP8AFiCb9UnP82ia8PcQ6ZxHZfE0qfMk8STWJRflJPdfk+2QMqePUdMtNShi6jnHRrZr5nsMDxTxdpHC9JPUpPnlvGnBZnL1xlJL1bSJiZjpW1YtGrRuHFHhLTqdTM3OS8m1j8EmZ2lThSpqNJJJbJLsV1aeMWh1a6VzRr04v+bEZJe6jLP0TLAsry2v7SNSympwmsxlF5TRNrTbtTHhx4/2Rp3mK1LQLDUKnNUTjLvKLxn36p/QypDuJ/EfQ+H7p0pc9arHaUaST5X5Sk2kn6LL80REzHS18dbxq0bhmLHhrT7OqpYlNrpztPHySS+pmSCaF4qaBql0qdwqlCUnhOoo8rflzRbx/wDbC9SdibTPaMeKmONUjTiUYzi1NZT2afcgmq+FHDl/cOVD4tDO7jSlHl+SnGXL7LC9CdVKkKVNyqtJJNtt4SS3bb7Ir/U/F3QbS5cbOFWsl/PFRUX7czTfvjHqQ0SDhjgvROGXzafBuo1h1Kj5pY8l0UV/pSJERfhXjvReJ6nJaOUKuM/DqJKTXflw2pfJ59ESgADxaxqtjothKtqc1CEe77vsklvJvyW5AqnjJo0a+IULhx/qxBN+qTn+bQFlAxXDvEWmcR2fxNKnzJbSi1iUX5ST3Xv0fbJlQAAAAAAAAAAAAAAUX41ajXueKY0ZP7lGnFpf3S3cvfHKvl6l6FXeL/B15qNWN3pUXOUY8lWEVmTSbalFfzYy00t8Y8mBTZK/C/Uq+nca0FRb5ardKa8008fSXK/r5kUk1GWJbNbYZZ/hJwbeT1WN5qUHCnTy6SkmnOTTjzYe/Kk3u+rxjoBcxq9xPqVfV+IK9a4bblOWM9op4jH0xFL8TaEoHxK4NvNE1ipWtoSlb1ZOalFZ5HJ5cZY/hWc4fTDS6oCEFseBOpV3VuLeTzBKNWK/pbfLLHv936epVNGEriqo26cpPpGKy37Jbsvfwo4SuOHtOnV1Jctatj7veEFnCf8Ac2238l2AkXGeo1dJ4Vua1ttOFN8r8pP7qfybT+RrK2299/V759/M2p1fT6OraXVo3P8ADVhKDx1WVjK9V1NauI+HtS4bvXT1SDW/3ZpfcmvOL6fLqu4GK69TYXwn1KvqXBdL7S25U3Kll9Wov7vviLS+RQ2kaXfa1eKnpdOVSb/p6L1k+kV6s2Q4P0KPDnD1K3T5nFNzku8pPmk16ZeF6JARLxu1Kva8O06VF4VapieO8YrPL83y/QpA2M8RuGZ8T8PuFrj4tOXxKedk2k04t9spv54Neb21uNPuXTv4SpzXWM1h/j29QOLa5r2VzGpaS5ZwalFrs1ujajTrn7bp9OpjHPCM8eXMk/1NdODeEb7inUIxpxkqGf3lXGEo91F/zSfRJdM5exsjThGlTUaawkkkvJICjvGvUq9xxRGi2+SlTi0v7p5bl9OVfJ+ZXpcvi/wdd6lUjd6VFzlGPJUhFZk4ptqUV3ay00t8Y8impNRliWzW2GBK/DDUa+n8aUPgvaq/hTXmpJ4+ksP5epsUUv4S8G3lTVY3mowcKdPLpqSw5yaazh78qTbz3eMdGXQAAAAAAAAAAAAAAAAB0ytbeVXmlCLl/VyrP16ncAAD36gjWv8AEkrSu6dik5L+KT3w/JLuy1azadQyzZqYa/K7P0rW3ozbowjFvq1FLP0O4gFHibVKdTMpqS8nFY/DDJho2qUtVtOaCw1tKPk/1XqWvitX3LHj83Fmn419T/L3nzUpwqwxVSa8msnMpKEW5bJbshmp8V3NSq1p+IxXRtZb9d9l7EUpNul8/Jx4I3dMKNGlQjihFRXlFJfkdhBrHiq/o1F9qxUj32Sfya/UmltXp3VvGdF5jJZQvjmvaOPysef9rtOqvbULhfv4Rlj+qKf5nh4j1u04d0ede+zyx6RXWUn0ivVv/PYpTVPFPia8rt2s40I9owhGWPeU08v1wvYo6V+xioxxHZHJUPBXipd1dQhR4kUXGbUVWiuVxb2XOls033WMevVW8AOmVrbyq80oRcv6nFZ+vU7gAAAAAAAAAAAAAAAAAAAAAACrrznV5P4nXmln3y8lokc1/hv7bWdSyaUn/En0fr6M2w3is+3neR498tImnvSFkm4G5/tVXHTlWffLx+p46PC2qVKmJqMV5uSf5ZZL9I02lpdry0t295S83+i9DXLkr8dQ4uBxMsZYvaNRH5fPEHO9Fq/D68r+nf8ADJXBa0kpLEuhDtT4Trwqt6c04v8Albw16JvZr3KYLxHqXR5LjXyTF6Rv6RonnB/P+xFz9OaWPbP+cmDseFL2rUX2zEI98NN/LG3zyTO3o07ego0ViMVhInNeJjUKeN4uSl5vaNfStfHZVf2LbcueT4rz78j5fw5imDaTiDRrTX9JnQv192a6rrFrdSXqn/vBS+q+FHEdpcNWChXhnaSmoPH9ym0k/Zs5nsoFPHI8+RtZpSrLS6X2r+P4cOb/AFcqz+OSseCvCuva38K3EcoPkalGlB82Wt05vGMJ/wAqznbfsWwAAAAAAAAAAAAAAAAAAAAAAAAAAAAAAD5qVIU45qNJebeDrvLiNpaynU6RTf07FbX99cahXcrp5fZdl6LyNceP5uPl8yMGo1uZWZSrUq0c0ZKS9Gn+R9lWW1xWtaylbycZLuv97r0LG0e+/aOnRm9m9mvVbP8AyMmL4e1eJzYzzNZjUvaADJ3AAAAAAAAAAAAAAAAAAAAAAAAAAAAAAAAPHrFtK70ypCn1cXj36r8StGmnuWuYrUuH7HUKnNNOMn1cXjPv2fubYskV9S87ncO2bVqdwr0sDha1na6PH4qw5Nyx5Z6fhg+LHhnT7SopPM2unO1hfJJL6maJy5YtGoU4PCthtN79gAMHqAAAAAAAAAAAAAAAAAAAAAAAAAAAAAAAAAAAAAAAAAAAAAAAAAAAAAAAAAAAAAAAAAAAxfFGrfsLh6vcYy6cG0n0cukU/TmaIroXCF/qVCjda9fXbqy5Kvw6dX4dOPSajypfJ4xnc6vF671mOgV6dG3i7V04Odf4iUovnW3J1fSO+/8AF6Hr0vV+N3GlGenUlT+4nL7THaOycsb9t8ASPX9UraXSg6FPn5nh9dvp3f6GTpSc6abWMpPD7ehg+MuIZcN6fTqQpqpz1qdLDly4Us5fR9Ense7XbnUrXT3LRqKr1crEJVFT2zu+ZrGy7E7jSkVtFpmZ9fj8I54aXVzdQ1D7VOU+W/rxjzScuWKUMRWekV5LYmFZtUXjyZU3Amp8UW0L39lWMK3NeVpVM3EYclR8vNBZ/iS2+8tnksvTK+oXOj82rUlRqtS5qcZqaW7S+8kk8rD+ZC7A+FFzcXfAtCV3OU5N1MynJyb/AHkure7JeVHwFxhDTOEba20ujO6un8SXwobKC+JJpzk9o9V+GcZRIq3FvFOlw+JrmmNUVvKVGtGpKK83Fdfql6gToxGm6vXu9VqUqlNxUM4lv2eN/fqj1aPqllrOnQrabNTpzWU1+Ka6pp7NMx2kcQT1Hia8tpQUVbfCxLmzzc8XJ5WNse7JiYUtW0zExOtf2xXiVdXNt+zvs05w5r+3jLlk480XzZi8dYvyexMyrfE69116jaxnaxVKF7RlQqfGjmrNJ8sHHGaab5ll7LBKtI1bi241KEdT0+FKk881RXMZOOzaxFLL3wvmQulAAAAAAAAAAAAAAAAAAAAAAAAIl4r/APD67/0x/wCpEkun/wDkKf8Aoj+SI74o0qtfgK6jQjKUnGOFFNt/fi9kt3sSOwTjY01LZ8kfyQEM8Xv/AEG3/wDl0fykTohXivb17nQ7dW0JTauqLajFvC+8s7dstb+pNQIN4Wfwal/zC4/7CbVk3RljyZXlte3PAnEF2r23r1La5qu4p1aMHPllJfejPHTfGPbvnacaNqdHWNOjWtozjGWcKpBwls2t0/VAQzwT0+2t+EFVppfEqzlzvviLcYx9kk3j+5lgleuhq3AWqVZWFCdzYVpuo4UlmpQm+vLH+aH6JdMfe9FfxEd3Dk4esrqtWeyU6ThGL/vk3hL6e6A44Hpx03jXVLW02oxlSqxiukZVIZkl5dlj+1HZwp/xH1f/APN/02ZLgfh650W0qVNVkp3VxP4laS6J9ox9I7/V9sHh4XoVqfiFqsqkZKMvs3LJxaT/AHb6N7P5AdPil/7Z/wAxt/8AuJyRXxH0e81bQYvTI81a3rU7iEc45nDO3vhv5pHGh8cWuq30KNS2u6NWeU1UoSSi0m3mXZbPdpdgJWAAAAAAAAAAAAAAAAAAAAAAAAAAAAAAAAAAAAAAAAAAAAAAAAAAAAAAAAAAAAAAAAAAAAAAAAAAAAAAAAAAAAAAAAAAAAA//9k="/>
          <p:cNvSpPr>
            <a:spLocks noChangeAspect="1" noChangeArrowheads="1"/>
          </p:cNvSpPr>
          <p:nvPr/>
        </p:nvSpPr>
        <p:spPr bwMode="auto">
          <a:xfrm>
            <a:off x="14605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5062" name="Picture 6" descr="http://www.techbarber.com/wp-content/uploads/2014/01/fitbit-logo-for-twitt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871117" cy="18711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Critique of this micropolitics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Neoliberal </a:t>
            </a:r>
            <a:r>
              <a:rPr lang="en-GB" dirty="0" err="1" smtClean="0"/>
              <a:t>marketisation</a:t>
            </a:r>
            <a:r>
              <a:rPr lang="en-GB" dirty="0" smtClean="0"/>
              <a:t> of health and fitness.</a:t>
            </a:r>
          </a:p>
          <a:p>
            <a:r>
              <a:rPr lang="en-GB" dirty="0" smtClean="0"/>
              <a:t>Outsourcing of health care to tech businesses.</a:t>
            </a:r>
          </a:p>
          <a:p>
            <a:r>
              <a:rPr lang="en-GB" dirty="0" smtClean="0"/>
              <a:t>Extends  the privatisation of health care.</a:t>
            </a:r>
          </a:p>
          <a:p>
            <a:r>
              <a:rPr lang="en-GB" dirty="0" smtClean="0"/>
              <a:t>Health and fitness become ways to make money rather than ends in themselves.</a:t>
            </a:r>
          </a:p>
          <a:p>
            <a:r>
              <a:rPr lang="en-GB" dirty="0" smtClean="0"/>
              <a:t>Turns bodies into elements within a market assemblage.</a:t>
            </a:r>
          </a:p>
          <a:p>
            <a:r>
              <a:rPr lang="en-GB" dirty="0" smtClean="0"/>
              <a:t>Data security, privacy, confidentiality issues.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Patient Perspective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8229600" cy="4091136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PMDs can be engineered to produce capacities for:</a:t>
            </a:r>
          </a:p>
          <a:p>
            <a:pPr lvl="1"/>
            <a:r>
              <a:rPr lang="en-GB" sz="3100" dirty="0" smtClean="0"/>
              <a:t>Managing a condition</a:t>
            </a:r>
          </a:p>
          <a:p>
            <a:pPr lvl="1"/>
            <a:r>
              <a:rPr lang="en-GB" sz="3100" dirty="0" smtClean="0"/>
              <a:t>Monitoring internal signs</a:t>
            </a:r>
          </a:p>
          <a:p>
            <a:pPr lvl="1"/>
            <a:r>
              <a:rPr lang="en-GB" sz="3100" dirty="0" smtClean="0"/>
              <a:t>Intervening to address urgent health needs</a:t>
            </a:r>
          </a:p>
          <a:p>
            <a:pPr lvl="1"/>
            <a:r>
              <a:rPr lang="en-GB" sz="3100" dirty="0" smtClean="0"/>
              <a:t>Assessing needs for professional advice</a:t>
            </a:r>
          </a:p>
          <a:p>
            <a:pPr lvl="1"/>
            <a:r>
              <a:rPr lang="en-GB" sz="3100" dirty="0" smtClean="0"/>
              <a:t>Managing prescriptions</a:t>
            </a:r>
          </a:p>
          <a:p>
            <a:r>
              <a:rPr lang="en-GB" dirty="0" smtClean="0"/>
              <a:t>Example: an integrated, wireless solution that monitors vital signs; advises on age-appropriate screening/tests; books appointments and repeat prescriptions;  notifies professionals; administers  pharmaceuticals.</a:t>
            </a:r>
          </a:p>
          <a:p>
            <a:pPr lvl="1"/>
            <a:endParaRPr lang="en-GB" dirty="0"/>
          </a:p>
        </p:txBody>
      </p:sp>
      <p:pic>
        <p:nvPicPr>
          <p:cNvPr id="4" name="Picture 2" descr="https://encrypted-tbn0.gstatic.com/images?q=tbn:ANd9GcTViwBOaT0rTveye7_wVb8k1f5tludUI6HIEkn3Q5mhIfq9Kyuiv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9962" y="260648"/>
            <a:ext cx="1717029" cy="1368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Critique of this micropolitics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As for biomedicine, but also:</a:t>
            </a:r>
          </a:p>
          <a:p>
            <a:r>
              <a:rPr lang="en-GB" dirty="0" smtClean="0"/>
              <a:t>Creates dependency on the technology.</a:t>
            </a:r>
          </a:p>
          <a:p>
            <a:r>
              <a:rPr lang="en-GB" dirty="0" smtClean="0"/>
              <a:t>Creates dependency on biomedicine and health care systems.</a:t>
            </a:r>
          </a:p>
          <a:p>
            <a:r>
              <a:rPr lang="en-GB" dirty="0" smtClean="0"/>
              <a:t>May generate negative emotions e.g. fear.</a:t>
            </a:r>
          </a:p>
          <a:p>
            <a:r>
              <a:rPr lang="en-GB" dirty="0" err="1" smtClean="0"/>
              <a:t>Dumbing</a:t>
            </a:r>
            <a:r>
              <a:rPr lang="en-GB" dirty="0" smtClean="0"/>
              <a:t>: removes responsibility for daily life.</a:t>
            </a:r>
          </a:p>
          <a:p>
            <a:r>
              <a:rPr lang="en-GB" dirty="0" smtClean="0"/>
              <a:t>Raises issues of informed consent.</a:t>
            </a:r>
          </a:p>
          <a:p>
            <a:r>
              <a:rPr lang="en-GB" dirty="0" smtClean="0"/>
              <a:t>Funding and the privatisation of health care.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‘Resisting’ Perspective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4864"/>
            <a:ext cx="8229600" cy="424847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PMDs can be engineered to produce capacities that:</a:t>
            </a:r>
          </a:p>
          <a:p>
            <a:pPr lvl="1"/>
            <a:r>
              <a:rPr lang="en-GB" dirty="0" smtClean="0"/>
              <a:t>Reject biomedical model of health and illness.</a:t>
            </a:r>
          </a:p>
          <a:p>
            <a:pPr lvl="1"/>
            <a:r>
              <a:rPr lang="en-GB" dirty="0" smtClean="0"/>
              <a:t>Enable collective responses</a:t>
            </a:r>
          </a:p>
          <a:p>
            <a:pPr lvl="1"/>
            <a:r>
              <a:rPr lang="en-GB" dirty="0" smtClean="0"/>
              <a:t>Challenge health policy.</a:t>
            </a:r>
          </a:p>
          <a:p>
            <a:pPr lvl="1"/>
            <a:r>
              <a:rPr lang="en-GB" dirty="0" smtClean="0"/>
              <a:t>Organise against health corporations.</a:t>
            </a:r>
          </a:p>
          <a:p>
            <a:pPr lvl="1"/>
            <a:r>
              <a:rPr lang="en-GB" dirty="0" smtClean="0"/>
              <a:t>Organise against environmental polluters, purveyors of fast and processed foods, etc.</a:t>
            </a:r>
          </a:p>
          <a:p>
            <a:pPr lvl="1"/>
            <a:r>
              <a:rPr lang="en-GB" dirty="0" smtClean="0"/>
              <a:t>Synchronise health and environmental sustainability.</a:t>
            </a:r>
          </a:p>
          <a:p>
            <a:pPr lvl="1"/>
            <a:endParaRPr lang="en-GB" dirty="0"/>
          </a:p>
        </p:txBody>
      </p:sp>
      <p:pic>
        <p:nvPicPr>
          <p:cNvPr id="43010" name="Picture 2" descr="http://www.strategies-for-managing-change.com/images/resista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88640"/>
            <a:ext cx="1721767" cy="1291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Connected PMDs that enable:</a:t>
            </a:r>
          </a:p>
          <a:p>
            <a:pPr lvl="1"/>
            <a:r>
              <a:rPr lang="en-GB" dirty="0" smtClean="0"/>
              <a:t> health and risks to health  to be assessed across a locality; </a:t>
            </a:r>
          </a:p>
          <a:p>
            <a:pPr lvl="1"/>
            <a:r>
              <a:rPr lang="en-GB" dirty="0" smtClean="0"/>
              <a:t>notify communities of policy or risks; </a:t>
            </a:r>
          </a:p>
          <a:p>
            <a:pPr lvl="1"/>
            <a:r>
              <a:rPr lang="en-GB" dirty="0" smtClean="0"/>
              <a:t>co-ordinate action and build coalitions; </a:t>
            </a:r>
          </a:p>
          <a:p>
            <a:pPr lvl="1"/>
            <a:r>
              <a:rPr lang="en-GB" dirty="0" smtClean="0"/>
              <a:t>generate and  implement policy.</a:t>
            </a:r>
          </a:p>
          <a:p>
            <a:endParaRPr lang="en-GB" dirty="0"/>
          </a:p>
        </p:txBody>
      </p:sp>
      <p:sp>
        <p:nvSpPr>
          <p:cNvPr id="1026" name="AutoShape 2" descr="https://www.wbginvestmentclimate.org/advisory-services/regulatory-simplification/business-regulation/images/Network.png"/>
          <p:cNvSpPr>
            <a:spLocks noChangeAspect="1" noChangeArrowheads="1"/>
          </p:cNvSpPr>
          <p:nvPr/>
        </p:nvSpPr>
        <p:spPr bwMode="auto">
          <a:xfrm>
            <a:off x="155575" y="-1165225"/>
            <a:ext cx="2438400" cy="2438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AutoShape 4" descr="https://www.wbginvestmentclimate.org/advisory-services/regulatory-simplification/business-regulation/images/Network.png"/>
          <p:cNvSpPr>
            <a:spLocks noChangeAspect="1" noChangeArrowheads="1"/>
          </p:cNvSpPr>
          <p:nvPr/>
        </p:nvSpPr>
        <p:spPr bwMode="auto">
          <a:xfrm>
            <a:off x="155575" y="-1165225"/>
            <a:ext cx="2438400" cy="2438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http://cdn2.hubspot.net/hub/116436/file-1911014872-jpg/For_Blogs/networking.jpg?t=14141624771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88640"/>
            <a:ext cx="2478435" cy="2000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PHTs and ‘Citizen Health’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Potential to use personal health technologies to subvert biomedical or corporate interests.</a:t>
            </a:r>
          </a:p>
          <a:p>
            <a:r>
              <a:rPr lang="en-GB" dirty="0" smtClean="0"/>
              <a:t>‘Citizen health ‘rejects an individualised approach to health and the monetisation of health and fitness.</a:t>
            </a:r>
          </a:p>
          <a:p>
            <a:r>
              <a:rPr lang="en-GB" dirty="0" smtClean="0"/>
              <a:t>Use PHTs to build networks of connected bodies and social formations that challenge biomedical health care and neo-liberalism.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1986" name="AutoShape 2" descr="data:image/jpeg;base64,/9j/4AAQSkZJRgABAQAAAQABAAD/2wCEAAkGBhQSERQUEhQUFBQVFBUUFBQVFBQUFBQUFBQVFBQUFBUXHCYeFxkkGRQVHy8gJCcpLCwsFR4xNTAqNSYrLCkBCQoKDgwOGA8PGCkcHx8pKSkpLCksKSksLCkpKSwsKSwpKSkpKSwpKSkpKSkpLCwpLCksKSkpKSkpKSkpKSksLP/AABEIALEBCgMBIgACEQEDEQH/xAAcAAABBQEBAQAAAAAAAAAAAAADAAIEBQYBBwj/xAA+EAACAgEDAgQEBAIGCgMAAAABAgADEQQFEiExBhNBUQciYXEUgZGhMkIVI3KCwfBSYnOTorGywtHhM0Nj/8QAGgEAAwEBAQEAAAAAAAAAAAAAAAECAwQFBv/EACYRAAICAwABAwMFAAAAAAAAAAABAhEDEiExIkFRBBNxMjNCofH/2gAMAwEAAhEDEQA/AMbR6wogKB1khe4n2p5hJEkLI4klJDEHSSa5GSSa5DAk1yVWZESSq5lICShkhGkZZISYspEqvvJFZkZPSSKzMZFIlVmHUyMjQymYtFoOrQymR1MKpmTRSDoYQGBVo8NIaKDq0cDBBo8NIaGGDTsFHK0mhhlePgY5GktFBlbEIrZgY+syBhIooohhq2joFTDAyWUhRRRQGKKKKAHzFSvTMNX3EHX2ELV3n2R5YeSE9JGkhTIYEpJIQSNWZJQyGBISSqzIiR9urStC7sFVepJ7D/yfpMpAc3rek0tJscE9QFUd2Y5wM+g6d5n/AA/8R2u1CVPSALGCAozEqT2JB7j37e8rfEHjfT31tV5LuM5DFxXgjOGGAT+R95ktv3OyhudR4tggNgFgD34kjofqJxzyd4+HTHHzqPoFDDp3nkfh7T7ldUdTRqGJ5leDuTy4gZOG+THXH5S0s+JOq04KarSgW4+VvmrVj7kdQw/skRNk6fB6cGx36D39JhfiV4k1unKDT5SkplrlXkeWcFC3UIMcfvmVFGw7huhDauw0UdwnHGRnpxqyM/djMbvm1vpb7aCx+VsZ6gOpwytx7dQQZNWVFJM9U+F3iPWapXGpVnrUApqCvEls4KZxh/U5HbHXvN+pnzJp9ZYMBHcdgArsO/oAD9Z6h5W6bX8wb8dph1ZTyLp7+7r69RyHuIpYxtHp4MehmFT4u6HgrE2hiOtYryyn2JzxP3BkWn4xaW0shW6gMrBbiFYKxBAYqpJGCc+vaZfbl8AekxwM+cNs8TazR6kmq5rWDAsA7XV3Dp3HXORjr0Iz6GfRWlt5IrEFeSqxU91LAEqfqM4/KTOGoySkeog0MLWJgykPAijikbJGORoSBhEaJoYZHj4CFR5BQ6PRsRkUQyQDFAq+IYHMkdiiiigM+ZV7CEqPWMiAn2R5ZJhajBCPqPWQBLrMk1NIdck1GSwJaGZPVbNfrdS62sV09TlRgYB/sA92x3Y/+pqVMkIZjOO3kqMtTJ+N9ipr0lZrUJ5bhR7sH75PqcgHJ+sxNe3O1T2hc1oyqx9i2cfl07/UTa/ErVYSmv8A0mZz/dAUf9Rlt4I2xfwIWxQRdzZgf5lb5R+yickobTaNoy1hbA/C7fVao6Y4DoS6/wCujHLfmCf0P0m9KK2OQDYOVyAcH0Iz2P1niW5aOzbtYChPykPU3+mnsf3Uj7z1zat4S+lLU/hcZx6g9mU/UHIij3j9hTXui8QzxDfdS24bi3l9fMsFVX9lfkUn8hmeo77uDfhrVp62shVACAct8pOSfQEn8plvhv4Vem9r70KFF41g46s/RmGPZen96UotdCLVWZzxh4ZbbtShrJNZw9LnvyXGVb6hsH7ET2fw5vY1WmrvXpzHzAfyuOjr+v7ESr8W7Mut0zVdOY+apvawDpk+x7H7/SY74W7s9Fz6a0Mq2EleQI43L0I9hkDH3USHFyj+B3aN7Z4K0T2ta2mrZ2OTkHjn34A8cn16Sm+Jew0/0a7V111mpkccERM5bgVyB7N+016WzzT4w77k16VD0GLbfuelan8st+YkRTckCPN9FrrKXD1O9bjsyMVb9RPTfB3xR1C8Px4Lad3NS6rjgpYACQ5HRhhhnpkZz1wZnNX4DavaV1ZB80uHKnIxp3+VOnvnDfZhN18OtNRrNo/D2ICqu6WD15E+Ytin0bDDB91PpLyOLVtWWei12AgEEEHBBHUEHqCD6iHRp5CnijU7I34S6s6mn+LTWcijCrOOPYjof5fTPsRLzZfi5TqS1fA0XFG8nzGVq3s4nihYY45bHfv7zllhl5XUM9MBg7J5t8Ofii+ruOm1aql+CUZRwDlf4q2Q9nGCenfB6D19HLTCWNwdMqwZMepnGM6sQBlaOzBIYTMhjCq8dARweTQ7CxytGgxRDDB46R53MVFWfNs6o6xoM7PsTzCTC1iRVu94YNJaAl1yTXK9bY46nHrJoC1UwosA9Znbt5A7dTIja12IyT9hFoATxNsFmrvDK6LWqBQSSTnJLdAPc/tNHTr0qRKx14Kqj3+UASiqZsd8CCv1qp9TJWGKbZTk2qLjcjVqAvnVqwQkryzkZ79j2+n0lfZvqUr5emRVGc4UYGe2fv0EpL9waw4zgSTpAqde5lLHHzQdLTbdM7tzsY474l/b4gSoYzk+wmaR7LOg6CW+3bCB1bqYppfyJHJuN95+XKL++JodurKDqxJ9yYGsBB6CUe+eKBWCFOTMWt+JcGaHcPEqUj5jk+gmXr8J16/VfiPNYq1ga5GGcgfyow9OgGCOg9ZR6DQ2aqzLE4956HtlS0oFHQCKcFBc8lJ0aPWadLqXpYDi6NWRjoAw4jA+nTH2nmnwk1po1l+lfu4PT/8AShiD+qlv0mj1/i+urpnkfYSr2nQ136tdZXzqtFgd/WuwY4sMH+EkZGR79pzLE1F34LUz03lMR8X9AraAOFUNXchyAAcOGUjPr6fpNUmpnmfxd8Rc2TSoflTFluPVyPkU/Zcn+8Jjig91RdmY8D7rRRrq79UbPlbkLFIOHwRm0EEsvX0OenrPoqm5XUMpDKwBVgQQwPUEEdxPm3cPC9tFunqt+Vr0qcZ6cfNbjxY+49fvPX/AzHSajU7a5JFR8/TE9209h6jPuG/ctK+pgn6kUmbaODRnKdnAUFBjgYJWj8yaGGBiglMKDJoY5WxCgwEUQw8UYtkfyiGfMqNgyQDIuY1rgPWfXnnk2c/EY9ZV266RLNYTE2h6lvbumO0itqWeQK2z3kyq4CCYVRLo08lCxUH1lZbueBK2/cCfWJySGotlrrN49BKzzi5gK05HrLXRacRK5DpRHaPSEy/0Gz9sxmiAEuKbhiEnXghslabTBR0hbtaFEq9XuoUTL7rvpbpmZ6X1iSstN58SnsplToNGbHy/aVVV2Tk9ZYJrGxhZoq9i6o1ibpXQuB3lVqt+tvPFMgSHotpe0/NNjtWzqg7dZMtY9JKraPCxYhrTn6TY6Oha1wOmIkwJV71vQqUnPWczcsjoZN3bxItC98t6CQNs2TT62+vVOuGRuTrgcLiOqlwfUHGffGDMTUz6u7rnGf0E9P2agVIqjpgQyQUI88jT6UXxl0matPqF712FCfXDgMv7of1lp4vvfydHuemXnbUFZlAJD03J86sF68Qx/LlmF8W6YanSWUgr5h4tWCcfOjAgZ9MjI/OTfh1qG/AVJYCr0l6WB6MvlucA/wB0rON+mCfw/wCmbJgtn+J+lu09lrc6zSqtbWRyYBmVOSEfxryYD0I9prdJqlsRXRgyOoZWHZlIyCJ5l8V9tqoSvU1Vqr2O9N3HKi1HQ5DgdM5Gc98ge0l/BfW2nS2V2K3lo4alypCsHzzVT64ZSfpyMynjjpvEpM9IzOgwQMfznNQ7DAzsEDHq0looOrTsDHo0ihj4ooohnyw+qgHuMZFPqmzkoESTHDAjoAyHwoTamN/FGMFMKmlmSc2VwE1hMJVTJNelh1qxNI435ZLl8DaasSYluJGJgLb8TW6RFWXNWuxDW7zgTMHVwFusJmUs8IlLG2Weu3cn1laGLGCrr5GW+h0kzi5ZXb4i3UEO0WhJmm2zZvUxmgqAxLrT3idL4qRzt2TdLpwvaTVeQltkTW7mFEx1bYiZuO7itfrMPr9Y1749Mxu5bkXJGYTbmVOpmsYqIzT7DoFpXJ7zu6+MBWCqdTMxuHiBm+VI/ZfD7XMGftJcU+yCvknbNZfqbeWTjPUz1Xbn4qB9Op9T6df0lFte3rUoAAEmavdVpUs3p+848z+46SKToyfxf3oP5WmXqV/rX+hI41r+hJ/MSB8JPErU6n8K5Pl3E8Qf5LgDjHtyAII98TQ6HYK9bradWSOK4NqH+d0x5X5e/wDYHuZQ7VpVVN0cL/W6bVVXq3qFqvZmA/LlJaiofbr/AFs1i7PZVMdApaGAI7EZH2PUf848NPNosIDHqYINHAxNDDBo+AVo8NJaHYUNHc/tBK0dmTQz5XxGlYecIn1VHLYAiN8mSBXDV0SdR7EerTSSlEMFxOykqJbsHwg3j7LJDutg3QJWcutkG+yPsYwIUzkySb4jaKAE5jkrzJVWmkpNLMYfTN9ZTmkA09ctdN0gUqxCKZ3wjqjCTssKdRLDTaqUBtxOjXYlOiaNPqN0CjvM3uW7Zz1kHV7l9ZVWXFjOfJmjDi8mkMd+SauqyZKrZmwBI2h0RYzW7Ps3YkS4XVyFJpeBux+H8nLCbfRaUIABAaSgKOkks+JnOV8MyTZquI6zDb5urX2itO2cY95M8Rb3hSqnrI/hLbst5jSoQUVswNx4c0vlVKvsOv3lD4b0/LcN3px/8qOMHoPmJH/fLbVb2lC5Y9fQe8H4ZpVtZZqkIxbTxsHtYrLg/YqP1B95yTTqUn7lxZdeDN0NumVLBwv0+KLk9VesAA/ZlAIP39poAZhrNX5O+IF6DU6XD/6z18yrffCYm1V5x5I0/wAmoblHZgQY7lMqGFDR4aA5RwaKgsOHneUDzi5yaKs+a4hXOqIVJ9Ocolrj4o0tABxME7xM0HABjGAYSSRGlJLRSZD8mFr00kpTJNdUSghuQCvTwvlyQKhGOuJZFgGWCdsQ1jSFfbE3Q0gF+okV9TG3vATzc2Z3SOiMRxYmTdFpMyPQkuNF0xL+nx29pCnKlwutp0Amo0igCZzR6nEuNLqp2SRylytmJW7rugVT1jNVr+ImU3LXlyZMYe7BIQJtsye2Zpf6SWivpjOJl9Lqggz6wBdrmx1xNGrKom/iLNVb0J7/AJAT0vw/o/KrCj/J95n/AA7s4rA6dZo7NYK1yfSc2Z36UBEe+tt4rDDLppSUOT8rksT9/kYzYq080cH+kdNqQf4gC3+zBrobP+9/4Z6KGnFmjTX4NEyUHjg0jh53lOeig/OODSOGjucVBZIDTvKR+c7zioZ88qY7lBZi5T6IwC8pznBhp2AHYiJyOVYAcAj0SdVYSADq0ho2vtEXAgIcTI9jxPZIttkBoZfbK662HuMjOk5sjfsbRQBljkohq6f8+kl10zGGC3bKc6AVUyfSuI1Uj51xiomTdkuq2WdGrwJQG7E4+u6S20TqWO47ln1lG+qyYDU6vMdpNOWM5nl2lrE0UKVsmUKX6TYbBtIXBMr9l2z1ms06cRNZOkZSdk2tgBKPc9abbFqU9M9YXdNx4KeshbEOpsb1kxjXqJLWyr+vIH/16Gwj7mwEfvWJtq7c4I9QD+vX/GY/ZnFmrtfuvkV1j2/jckftNSj4E4sq6aJksNOhpFFs75swoqyTz+s6LJF5zvmQ1CyWLJ3zJE8yd5xahZ4LFBgx3Ke5ZI6dDTkUBD4QQQMIpgIKk7BgzvKAD40vGM8EzwA67wTiOiiaGAZIMUySVj66pOpVg66JIFcKqRMJaVE2AKwVjYhrDIOpeTJ0hroC6+RnujbGjVGZ5eTLKTpHSopBdPVkzS7Toc4lXoKZp9uwBO7Dj0iYZJWXOjq4iGv1XEZkZbukqtz1/oJpVsxAazVF3+kdrNxwoRPWVjanGZN2TSF35NLKo1/hhTWgz3PU/wCAmkS6UGl6CWFV048it2JMs/NjhbIAvhPNmOo7JnmReZInmzvmxajsleZF5kjrbOefFqB4pFGhp3lPSsoeGjoPM6DKTFQSdDQfOd5x2KgoeIvBcoucAoeWnJwNFADsUU6ogB1FkhFjEELAQox2nWeRbbYAht1srtRbC32SI/WcmafKRvCIKEpE4K4ZK5x48buzRsnaRpc6W/EpKRiS678T1Y+Dmki5t12BKbV6vrB6jVyEh5GTKVcQRj7k3TV82E2W2UhFEotp0uOs0FTRvwRJ2WK2Qy3SvFkeLZm4klml0MLpVJdCpfIcQLLzZ3zZBF8758nUZN8yO86QfNi82GoHlUUUU3NxR8UUaExRRRShCiiigAp0RRQAeI9YopRIRI8xRQEDeRLYoon4KRDftAxRThyeTdDq+8LOxS4eBMOI54op0LwZkXUwmg7xRTFfuFP9JqtB2/z9JY1doop0M5w1cfFFJA6veEEUUBBB3jj/AIRRSRDh6R0UUko//9k="/>
          <p:cNvSpPr>
            <a:spLocks noChangeAspect="1" noChangeArrowheads="1"/>
          </p:cNvSpPr>
          <p:nvPr/>
        </p:nvSpPr>
        <p:spPr bwMode="auto">
          <a:xfrm>
            <a:off x="146050" y="-1012825"/>
            <a:ext cx="3171825" cy="21145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1988" name="Picture 4" descr="http://www.john-goodman-blog.com/wp-content/uploads/Comments%20and%20Images/Joined_Hands_Blu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7781" y="188641"/>
            <a:ext cx="162018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Conclusions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8229600" cy="394712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An materialist approach exposes the interactions  between bodies, technologies, social formations and abstract  ideas.</a:t>
            </a:r>
          </a:p>
          <a:p>
            <a:r>
              <a:rPr lang="en-GB" dirty="0" smtClean="0"/>
              <a:t>Reverse engineer  PHTs to reveal their  micropolitics.</a:t>
            </a:r>
          </a:p>
          <a:p>
            <a:r>
              <a:rPr lang="en-GB" dirty="0" smtClean="0"/>
              <a:t>Forward engineer  PHTs to produce specific capacities, according to different agendas.</a:t>
            </a:r>
          </a:p>
          <a:p>
            <a:r>
              <a:rPr lang="en-GB" dirty="0" smtClean="0"/>
              <a:t>Use this modelling to build citizen health PHTs.</a:t>
            </a:r>
          </a:p>
          <a:p>
            <a:endParaRPr lang="en-GB" dirty="0" smtClean="0"/>
          </a:p>
        </p:txBody>
      </p:sp>
      <p:pic>
        <p:nvPicPr>
          <p:cNvPr id="14341" name="Picture 5" descr="http://upload.wikimedia.org/wikipedia/commons/b/bc/Rufhilfeger%C3%A4t-vitaris_S.A.M._4_G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88641"/>
            <a:ext cx="1921793" cy="17939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52936"/>
            <a:ext cx="8229600" cy="3243064"/>
          </a:xfrm>
        </p:spPr>
        <p:txBody>
          <a:bodyPr/>
          <a:lstStyle/>
          <a:p>
            <a:r>
              <a:rPr lang="en-GB" dirty="0" smtClean="0"/>
              <a:t>Fox NJ (2015) Personal health technologies, micropolitics and resistance: a new materialist analysis.  </a:t>
            </a:r>
            <a:r>
              <a:rPr lang="en-GB" i="1" dirty="0" smtClean="0"/>
              <a:t>Health.</a:t>
            </a:r>
          </a:p>
          <a:p>
            <a:r>
              <a:rPr lang="en-GB" i="1" dirty="0" smtClean="0"/>
              <a:t>DOI: </a:t>
            </a:r>
            <a:r>
              <a:rPr lang="en-GB" dirty="0" smtClean="0"/>
              <a:t>10.1177/1363459315590248</a:t>
            </a:r>
            <a:endParaRPr lang="en-GB" dirty="0"/>
          </a:p>
        </p:txBody>
      </p:sp>
      <p:pic>
        <p:nvPicPr>
          <p:cNvPr id="1028" name="Picture 4" descr="https://encrypted-tbn3.gstatic.com/images?q=tbn:ANd9GcS2TTnufxjEowodQmv_sN5VAfhUlOvEpISa9Mz-P3zHCdVMvRR7h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34685" y="188641"/>
            <a:ext cx="3370818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40354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dirty="0" smtClean="0"/>
              <a:t>New materialism.</a:t>
            </a:r>
          </a:p>
          <a:p>
            <a:pPr>
              <a:defRPr/>
            </a:pPr>
            <a:r>
              <a:rPr lang="en-GB" dirty="0" smtClean="0"/>
              <a:t>What can a  PHT assemblage do?</a:t>
            </a:r>
          </a:p>
          <a:p>
            <a:pPr>
              <a:defRPr/>
            </a:pPr>
            <a:r>
              <a:rPr lang="en-GB" dirty="0" smtClean="0"/>
              <a:t>Reverse-engineering PHTs.</a:t>
            </a:r>
          </a:p>
          <a:p>
            <a:pPr>
              <a:defRPr/>
            </a:pPr>
            <a:r>
              <a:rPr lang="en-GB" dirty="0" smtClean="0"/>
              <a:t>Re-engineering PHTs.</a:t>
            </a:r>
          </a:p>
          <a:p>
            <a:pPr>
              <a:defRPr/>
            </a:pPr>
            <a:r>
              <a:rPr lang="en-GB" dirty="0" smtClean="0"/>
              <a:t>PHTs and ‘Citizen Health’.</a:t>
            </a:r>
          </a:p>
          <a:p>
            <a:pPr>
              <a:defRPr/>
            </a:pPr>
            <a:r>
              <a:rPr lang="en-GB" dirty="0" smtClean="0"/>
              <a:t>Conclusions.</a:t>
            </a:r>
          </a:p>
          <a:p>
            <a:pPr>
              <a:buNone/>
              <a:defRPr/>
            </a:pPr>
            <a:r>
              <a:rPr lang="en-GB" dirty="0" smtClean="0"/>
              <a:t>https://www.academia.edu/15502936</a:t>
            </a:r>
          </a:p>
          <a:p>
            <a:pPr>
              <a:defRPr/>
            </a:pPr>
            <a:endParaRPr lang="en-GB" dirty="0"/>
          </a:p>
        </p:txBody>
      </p:sp>
      <p:pic>
        <p:nvPicPr>
          <p:cNvPr id="6" name="Picture 5" descr="http://axialexchange.com/images/articles/fitbit_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88640"/>
            <a:ext cx="2676525" cy="195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H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"/>
            <a:ext cx="9037052" cy="6940131"/>
          </a:xfrm>
          <a:prstGeom prst="rect">
            <a:avLst/>
          </a:prstGeom>
        </p:spPr>
      </p:pic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39552" y="2276872"/>
            <a:ext cx="8229600" cy="3024336"/>
          </a:xfrm>
        </p:spPr>
        <p:txBody>
          <a:bodyPr/>
          <a:lstStyle/>
          <a:p>
            <a:r>
              <a:rPr lang="en-GB" sz="4400" dirty="0" smtClean="0"/>
              <a:t>Personal health technologies.</a:t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3600" dirty="0" smtClean="0">
                <a:solidFill>
                  <a:srgbClr val="FFFF00"/>
                </a:solidFill>
              </a:rPr>
              <a:t>From </a:t>
            </a:r>
            <a:r>
              <a:rPr lang="en-GB" sz="3600" dirty="0" err="1" smtClean="0">
                <a:solidFill>
                  <a:srgbClr val="FFFF00"/>
                </a:solidFill>
              </a:rPr>
              <a:t>Fitbits</a:t>
            </a:r>
            <a:r>
              <a:rPr lang="en-GB" sz="3600" dirty="0" smtClean="0">
                <a:solidFill>
                  <a:srgbClr val="FFFF00"/>
                </a:solidFill>
              </a:rPr>
              <a:t> and dumb patients to democratic data and citizen health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4572000" y="5445224"/>
            <a:ext cx="4322440" cy="1066800"/>
          </a:xfrm>
        </p:spPr>
        <p:txBody>
          <a:bodyPr/>
          <a:lstStyle/>
          <a:p>
            <a:r>
              <a:rPr lang="en-GB" dirty="0" smtClean="0"/>
              <a:t>Nick J Fox</a:t>
            </a:r>
          </a:p>
          <a:p>
            <a:r>
              <a:rPr lang="en-GB" dirty="0" smtClean="0"/>
              <a:t>University of Sheffield </a:t>
            </a:r>
          </a:p>
        </p:txBody>
      </p:sp>
      <p:sp>
        <p:nvSpPr>
          <p:cNvPr id="20482" name="AutoShape 2" descr="https://media.licdn.com/mpr/mpr/p/1/005/095/1d3/18367e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84" name="AutoShape 4" descr="https://media.licdn.com/mpr/mpr/p/1/005/095/1d3/18367e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4" descr="C:\Users\Nick\AppData\Local\Temp\_ZCTmp.Dir\tuoslogo_rgb_l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2457450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materialism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Not </a:t>
            </a:r>
            <a:r>
              <a:rPr lang="en-GB" dirty="0" err="1" smtClean="0"/>
              <a:t>textualities</a:t>
            </a:r>
            <a:r>
              <a:rPr lang="en-GB" dirty="0" smtClean="0"/>
              <a:t> but matter.</a:t>
            </a:r>
          </a:p>
          <a:p>
            <a:r>
              <a:rPr lang="en-GB" dirty="0" smtClean="0"/>
              <a:t>Not entities but relations.</a:t>
            </a:r>
          </a:p>
          <a:p>
            <a:r>
              <a:rPr lang="en-GB" dirty="0" smtClean="0"/>
              <a:t>Not agency but affects (</a:t>
            </a:r>
            <a:r>
              <a:rPr lang="en-GB" dirty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the capacity to affect or be affected).</a:t>
            </a:r>
          </a:p>
          <a:p>
            <a:r>
              <a:rPr lang="en-GB" dirty="0" smtClean="0"/>
              <a:t>Not structures but un/stable assemblages.</a:t>
            </a:r>
          </a:p>
          <a:p>
            <a:r>
              <a:rPr lang="en-GB" dirty="0" smtClean="0"/>
              <a:t>New materialist ontology explores the </a:t>
            </a:r>
            <a:r>
              <a:rPr lang="en-GB" i="1" dirty="0" smtClean="0"/>
              <a:t>affect economies</a:t>
            </a:r>
            <a:r>
              <a:rPr lang="en-GB" dirty="0" smtClean="0"/>
              <a:t> that affect matter.</a:t>
            </a:r>
          </a:p>
          <a:p>
            <a:r>
              <a:rPr lang="en-GB" dirty="0" smtClean="0"/>
              <a:t>Cuts across micro/macro; nature/culture; mind/body dualisms.</a:t>
            </a:r>
          </a:p>
          <a:p>
            <a:endParaRPr lang="en-GB" dirty="0" smtClean="0"/>
          </a:p>
          <a:p>
            <a:endParaRPr lang="en-GB" dirty="0" smtClean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  <a:p>
            <a:endParaRPr lang="en-GB" dirty="0" smtClean="0"/>
          </a:p>
        </p:txBody>
      </p:sp>
      <p:pic>
        <p:nvPicPr>
          <p:cNvPr id="7173" name="Picture 5" descr="http://cdn.medgadget.com/img/ecg@ho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6272" y="260648"/>
            <a:ext cx="2437403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8229600" cy="762000"/>
          </a:xfrm>
        </p:spPr>
        <p:txBody>
          <a:bodyPr/>
          <a:lstStyle/>
          <a:p>
            <a:r>
              <a:rPr lang="en-GB" sz="4000" dirty="0" smtClean="0"/>
              <a:t>What can a PHT do?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09600" y="2060848"/>
            <a:ext cx="8229600" cy="4035152"/>
          </a:xfrm>
        </p:spPr>
        <p:txBody>
          <a:bodyPr>
            <a:normAutofit/>
          </a:bodyPr>
          <a:lstStyle/>
          <a:p>
            <a:r>
              <a:rPr lang="en-GB" dirty="0" smtClean="0"/>
              <a:t>I will </a:t>
            </a:r>
            <a:r>
              <a:rPr lang="en-GB" b="1" dirty="0" smtClean="0"/>
              <a:t>reverse engineer </a:t>
            </a:r>
            <a:r>
              <a:rPr lang="en-GB" dirty="0" smtClean="0"/>
              <a:t>three PHTs.</a:t>
            </a:r>
          </a:p>
          <a:p>
            <a:pPr lvl="1"/>
            <a:r>
              <a:rPr lang="en-GB" dirty="0" smtClean="0"/>
              <a:t>What relations does each comprise?</a:t>
            </a:r>
          </a:p>
          <a:p>
            <a:pPr lvl="1"/>
            <a:r>
              <a:rPr lang="en-GB" dirty="0" smtClean="0"/>
              <a:t>What affect economies make each work?</a:t>
            </a:r>
          </a:p>
          <a:p>
            <a:pPr lvl="1"/>
            <a:r>
              <a:rPr lang="en-GB" dirty="0" smtClean="0"/>
              <a:t>What is the defining micropolitics of each?</a:t>
            </a:r>
          </a:p>
          <a:p>
            <a:pPr lvl="1"/>
            <a:r>
              <a:rPr lang="en-GB" dirty="0" smtClean="0"/>
              <a:t>What capacities does the assemblage produce, including bodies’ capacities to do, feel and think?</a:t>
            </a:r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  <p:pic>
        <p:nvPicPr>
          <p:cNvPr id="17410" name="Picture 2" descr="http://thinkhealth.priorityhealth.com/wp-content/uploads/2014/09/shutterstock_216171100-320x2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76672"/>
            <a:ext cx="2183904" cy="1453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1: Blood pressure monitor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Relations:</a:t>
            </a:r>
          </a:p>
          <a:p>
            <a:pPr algn="ctr">
              <a:buNone/>
            </a:pPr>
            <a:r>
              <a:rPr lang="en-GB" dirty="0" smtClean="0"/>
              <a:t>device – user - autonomic NS – manufacturer – biomedicine – health professionals </a:t>
            </a:r>
          </a:p>
          <a:p>
            <a:r>
              <a:rPr lang="en-GB" dirty="0" smtClean="0"/>
              <a:t>Affect: provides feedback to user on unobservable parameters, to assess risk level.</a:t>
            </a:r>
          </a:p>
          <a:p>
            <a:r>
              <a:rPr lang="en-GB" dirty="0" smtClean="0"/>
              <a:t>Micropolitics:  user responsible for monitoring and acting; domesticates biomedical gaze on body functions; outsources/privatises medical monitoring.</a:t>
            </a:r>
            <a:endParaRPr lang="en-GB" dirty="0"/>
          </a:p>
        </p:txBody>
      </p:sp>
      <p:pic>
        <p:nvPicPr>
          <p:cNvPr id="6" name="Picture 2" descr="https://encrypted-tbn0.gstatic.com/images?q=tbn:ANd9GcTViwBOaT0rTveye7_wVb8k1f5tludUI6HIEkn3Q5mhIfq9Kyuiv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071" y="260649"/>
            <a:ext cx="1445920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2: </a:t>
            </a:r>
            <a:r>
              <a:rPr lang="en-GB" dirty="0" err="1" smtClean="0"/>
              <a:t>iWatch</a:t>
            </a:r>
            <a:r>
              <a:rPr lang="en-GB" dirty="0" smtClean="0"/>
              <a:t>/</a:t>
            </a:r>
            <a:r>
              <a:rPr lang="en-GB" dirty="0" err="1" smtClean="0"/>
              <a:t>Fitbit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Relations:</a:t>
            </a:r>
          </a:p>
          <a:p>
            <a:pPr algn="ctr">
              <a:buNone/>
            </a:pPr>
            <a:r>
              <a:rPr lang="en-GB" dirty="0" smtClean="0"/>
              <a:t>body movement – terrain – device – wearer –manufacturer – other users</a:t>
            </a:r>
          </a:p>
          <a:p>
            <a:r>
              <a:rPr lang="en-GB" dirty="0" smtClean="0"/>
              <a:t>Affects: provides quantified data on posture, movement, health indices, encourages action.</a:t>
            </a:r>
          </a:p>
          <a:p>
            <a:r>
              <a:rPr lang="en-GB" dirty="0" smtClean="0"/>
              <a:t>Micropolitics:  </a:t>
            </a:r>
            <a:r>
              <a:rPr lang="en-GB" dirty="0" err="1" smtClean="0"/>
              <a:t>responsibilises</a:t>
            </a:r>
            <a:r>
              <a:rPr lang="en-GB" dirty="0" smtClean="0"/>
              <a:t> user ; encourages behaviours; quantifies daily life; creates competitiveness with self/others;  creates routines; commercialises fitness.</a:t>
            </a:r>
          </a:p>
          <a:p>
            <a:endParaRPr lang="en-GB" dirty="0"/>
          </a:p>
        </p:txBody>
      </p:sp>
      <p:pic>
        <p:nvPicPr>
          <p:cNvPr id="47106" name="Picture 2" descr="https://d25l0qqym3malo.cloudfront.net/media/homepage/smart-watch-im_watc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6466" y="188641"/>
            <a:ext cx="1565486" cy="17281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229600" cy="1265312"/>
          </a:xfrm>
        </p:spPr>
        <p:txBody>
          <a:bodyPr/>
          <a:lstStyle/>
          <a:p>
            <a:r>
              <a:rPr lang="en-GB" dirty="0" smtClean="0"/>
              <a:t>3: Implantable         </a:t>
            </a:r>
            <a:r>
              <a:rPr lang="en-GB" dirty="0" err="1" smtClean="0"/>
              <a:t>cardiovertor</a:t>
            </a:r>
            <a:r>
              <a:rPr lang="en-GB" dirty="0" smtClean="0"/>
              <a:t>-defibrillator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80928"/>
            <a:ext cx="8229600" cy="360040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Relations:</a:t>
            </a:r>
          </a:p>
          <a:p>
            <a:pPr algn="ctr">
              <a:buNone/>
            </a:pPr>
            <a:r>
              <a:rPr lang="en-GB" dirty="0" smtClean="0"/>
              <a:t>heart muscles  - device – electricity  - user – surgeon</a:t>
            </a:r>
          </a:p>
          <a:p>
            <a:r>
              <a:rPr lang="en-GB" dirty="0" smtClean="0"/>
              <a:t>Affect: monitors heart rhythm; automatically shocks heart to pace/defibrillate.</a:t>
            </a:r>
          </a:p>
          <a:p>
            <a:r>
              <a:rPr lang="en-GB" dirty="0" smtClean="0"/>
              <a:t>Micropolitics:  technology controls heart rhythm according to biomedical aspirations; user cannot over-ride/choose to die; surgeons may refuse to remove device on ethical grounds.</a:t>
            </a:r>
            <a:endParaRPr lang="en-GB" dirty="0"/>
          </a:p>
        </p:txBody>
      </p:sp>
      <p:sp>
        <p:nvSpPr>
          <p:cNvPr id="46082" name="AutoShape 2" descr="data:image/jpeg;base64,/9j/4AAQSkZJRgABAQAAAQABAAD/2wCEAAkGBxQTEhUUExQVFBUWFBcXFhcXFxUXGBgXFRQXFhcWFRgYHSggGRwmGxgYITEhJykrLi4uFx8zODMtNygtLisBCgoKDg0OGxAQGywmHiQ3LCwsLCwsLDAsMCwvLCwsLCwsLCwsLCwsNCwsLCwsLCwsLCwsLCwsLCwsLCwsLCwsLP/AABEIALUBFgMBIgACEQEDEQH/xAAcAAACAwEBAQEAAAAAAAAAAAAABAMFBgcCAQj/xABLEAACAQIDAwYGDwYFBAMAAAABAgMAEQQSIQUxQQYTIlFhgTJScZGToQcUFSMzQlRicnOSsbPR0yQ0grK0wWOiwuHwQ1ODo0Sk0v/EABkBAQADAQEAAAAAAAAAAAAAAAACAwQBBf/EACoRAAIDAAICAgAGAQUAAAAAAAABAgMREiEEMRNBIjJRgfDxoQUUI2Gx/9oADAMBAAIRAxEAPwDuNFFFAK4ibIwvezEC9tzE5deq9x5qm5wVFtKEvE6jeUOX6VrqfPaq+LFZ1VuDAEd4quUsZOMdRYPOOuovbQ6qQyC9ySTwvw8g6+2vvS8Yd4qHyFnxlgMULXvoN4PAVMZhVQwFtSb9elQy4q2g4C1HbgVWlpPiukEW92HAbhcAknhpengKqNhnO0jnhljH8Izk+d7d1XFWwerSqax4KYvaMcbKrE5mV2CgFmKx5c7AKCbDOv2h11N7YXJn1y5c17Hda+7fu4VU8pNkc/kspDIrlJo5Obmic5MpRrWKmxzA3Byi4bdVa2xsVziXKN76kkjhioP7C2HcBLf9yzW3WPWKkRNRhsQsiK66q6hlO7RgCNDu0NeIMYjtIik5oyA9wRYsoYWJ36EaisnDydnjERRUKhYVmgMhCylIZY3kzWIvd4zqNeaBNja0m1dhYhhIqKlnIseca4tg2hB1BvaS2pubajW1gNbI+UEm5sCdASdOoDUnsr7G9wDrqAdQQdesHUGs77iy+/arlkhBCkm4xJiaJzm8XLlPlLHjVXtLk/i3WVVCBmw8sStzp3vhI40Y9HMLSqTpYDQgXJNAbe9faqtiYF4mnuAqPMHiUG9l5mJW0t0SZFkaw8a/E1a0AUUUUAUUUUAUUUUAUUUUAUUUUAUUUUAUUUUAUUUUAUUUUAUV5kkCi5Nh1mqzFbQc6RrYeO4P+VN577d9RckvZ1Rb9FhicQsa5nYKOs+oDrPZWX2XNdbWtZ5AAdLASMFBH0bV7eK7ZmYu3jNqR9EDRe4CiGLKT1Mb99tfPrWac+TNVdfFEryld/g9Y1t5QOHbwr6s6kXDAjrBB9dfSaVmRTwHmFQbLEj1JixuU5j2cPKeFKsa9GonN9P+a1VJ6WJYXvJbFKYgt7PdmKnQ2ZiQwHEWI1Hk4Vd1jmiFgLbt3AiwtcEag9opvDbVlTf76vUbBx5G3N/Fb6Vaq7kljMtlLb1FltjapgaIFAySFkzZrES5bxJly65yGW9xY5RY30qto8oGMOJYR9CKLE5iJgj58OcpUW6S3GYhradE/G0u8JjoptAbsLEowswsdDY9vEadtQYDCxyh5WijPPEgnIt3iU5Uzn44IGbXxgOFaE0/Rnaa9kOE227YjmjGoUvMgYOSbwhDcjKNCGPHS3Grul0wUYOYRoGBJuFUG7aMb23mwv5KYrpwKKKKArtvIGiAIBBmgBBFwQcRGCCOIr17i4b5PD6JPyo218Gv1+H/AKmKn6AQ9xcN8nh9En5Ue4uG+Tw+iT8qfooBD3Fw3yeH0SflR7i4b5PD6JPyp+vOagEJNj4YC/teHeB8GnE26q8JszCliow8NwAT71Hua9uHzTUO28eA0KDezM5+jGu/7TLUPJnEc5LiH4AxxjyqrOfxBUuPWnN7wsBsbDfJ4fRJ+VffcXDfJ4fRJ+VRbU5Q4bD/AA0yIfFvdvsrc+qs/N7IkJ+BgxE3zgoVPOxv6q5xY00vuLhvk8Pok/Kj3Fw3yeH0SflWIxfslOm+CJPp4hb94C1DD7KLE/AwHyYgf/mu8WNN77i4b5PD6JPyo9xcN8nh9En5VmMN7IcZ8OFwOJjeNwPLcr6q0Oy+UeGnIWOQZjuRro58ita47RejixqJvcXDfJ4fRJ+VHuLhvk8Pok/Kn6KidEPcXDfJ4fRJ+VHuLhvk8Pok/Kn6KAqY8FHHio+bjSO8E18iqt7SQWvYa2ufPRU8371F9RP+Jh6KAnkTjpfz+akZ1qxmqsxJqmwurFnSl3qVpDXgyVnZpRCJuFfGYGvTkcaiNtwO/wD5pUGTRG7V8htfyf3AP3Eeeq3H7UQK4DAACzPfRA3G+7NbULvJtwuRU4bbsrlxDFe7k5iGbSwC6WGUWA1NxVkaJOPIhK5RlxNhmoy9lUEYxR1LZfK9rd8Qt56VXaUhfJHioZH16CyNI2m/oi+6uqpPrkiLsa7xmlxMOg01JCqeKs2mde1Vu3blp7D7SkiAFs6DQLlIZRwAKixAGgBA8tZzBbXk6POgllzmwUBraBmUDSQrZgQtj0zoTobyKYOoZSGUgEEG4IO4g1KUZV5hFONm6XWzttQzHKrWcb0bouO47/KL1Y1kZo77wGG/XW3aOo9tP7K2kVYI5urGysd6twVjxB3AnW9gb3FThdvTK5053Ev6KKKvKBDbXwa/X4f+pip+9Iba+DX6/D/1MVfcZiMkiDg6tb6SWYerN5qIDmYXt/zShnAqi2vtAx5ZBc5GDEDeVOjgDibEkDrAqs2zyoha6xPzzaWEV33jiRop8pFdcX9I7HG8bNdPKFUsdwBPmrObQ5QRx9F2twsASzHiFUak7x31SbX5QTNEEmaPCqQM1yJJny2N1UaJcj51ZGbbK3IwqFnbQzyElm+hYFn8i6dorvx99hTSXrs0G1tt2ZpZei7KESMamOMEmzW0zEm5O4WAvpesom3cQyMkckgiLszZCqLdt95dBbS1gX3bqvuT3IGTEhZZ3GRtekAxOutor5VNxvcseyuibK5L4aCxWMM43PJ02H0b6L5FAFWOazCvHpyrZPJnFS2McRAvfMqhe/nJ9/8AAlabD+xu76zyqesHnJj/AJyqj7NdIqu27tmLCRGWZrDcoHhOx3Kg4nQ+QAk2AJqDm/o7xM9hfY6w6f8AUl/h5lB/ljB9dS4rkbg1HTkkQdbSgD/NpWT23ymnmtzsz4UMehhsPcztcXAeQEFW42Fj80jU0AwXtnpJgzcXUyTNOCxUlTdlylje/wAWuc5fqd4o0eL2BgATzWLGYG12jEi3HDPCq/eaS9o5ULMqywZrGWM5kVhY2e4DRncekttRrTHJ+U4eKRJ4XHvl15hHdMuRRcEnMSSD23rZckp4w08VxdpA6qfjKYIg1r6GxuD1V1WNHHFFZsfbskAuzNPhxvOpmiHX1yJ5z1E7q22HnV1V0YMrAFSDcEHcQawvLDkvJHG8mCJVbdOJbiw4mLLqBbeo8o6jk/Y15VPhpDh5WLQm7Ak3KeMwPG1wW6wcw43lJKXcTi1eztdFfFYEXGoIuCK+1UTEJv3qL6if8TD0UTfvUX1E/wCJh6KAalqtxAqykqvnFVWF1Yg61C4pmSlpDWZmmIhipCHA4GNvOrxgfzmsZtPbuVjHFnnMehbVYo+GXoWaQ20N2A041oOUWMyhSp1Mc697RXU+dRWAkxbxtzMZtGDZlAHTJHScsRe9rWtuy33k30pqNSed/wBkIVuy5x3r+i1wuKDujTDOqkEIAFVRrfIi2AI36AXtY1vMOi2GW2W1xlsBY7iLVzCOJhp4RJIsN9wxG7urc7GmdI0SQqpA3E3a1yRe2i6G3HdVU4WyXKRqmqYdVjpwQnZjILxKxVU+KxXRncfG6VwAdOjfea9w7KiKJeGI9Fd8aH4ovvFetkTWLxngzOvzkkYtmHkJKntFWCSgKAQ1wANEc7hbeBaleJmO1Noq3wiOZY2F1zA26i0akkX46m/Xc3vc3q+Tkhw0kuHYjIjhhuAVJrlXA+KuYMGHxTY7rmr9R0pHsVBIPSGXRY1BJvuGh17KqMBAJjNOtvfHXmSbgNHEmQZhxR2Mh+iyngK7Ga1qXpnXF4mvZpagkQG4O46H/bqNRbKluuU30HRvq2UHKVb5yt0T2ZTc3NMyiqZxx4WRel/sjEmSMFvCU5X7WX43YCLN5Gp2s9sSa0tuEi/5o/7lT/660Fq2Vy5R0x2R4ywR218Gv1+H/qYqR5VvlED+LiFHc6PH97CnttfBr9fh/wCpiqs5eG2Fv1TQH/3oP71bD8yK36KrHzZrgmwG81g9t8reb96wgyXuM4AZ2PHmwdAOtz3Xqw5e7QKkRJqZAGt1hrKFJ4XY6nqDVT7Kw2Hwyc7iGvJIxyjJnYqhy5gu5VuDa9WW2cI9EvHp+SeMpIwzteS5ubm5LE9rFr5j2m/Zar7AYgRtmXQkWJ1JPlJ1NQbSmjazRkFTuIBWxG9WU+CdR5QdKTjlrzp2yfR79Pi1RWpHTeQe3rNzDnR2LRnqY3Zk8h1I7bjqrfV+f4MQVYEEggggjgQbgjtBse6u47Dx3PwRy8WQZuxhow+0DVtM9WHnedRwlyXpj5rjPK7aU+M2qYIRcQkRRLfo84RmkkPVbW54CIW32PZSa5t7GOBU4nG4g9JuekVT1c5I0jHvXmx3VcYDV8mOSsWEW9ucmPhytqxPELfwF7B5Tc61Q4VzzacegOLf2Nq3YNYbAr72n0RXGCUL2etvzqbZygYqDyycT/2m6zQq/cT3AgH+YeevuD/e8P8A+T8M1xHTX1yT2TNhDBzRY2Gyo8oWROAka5Vl7G6SsPnXrrdc+9mkZ8JBD8abGwoo4ksWGnnqaeHDQcj8ReFMpvEyhoutQdTGewcOrdwrQ1hPYomJwjKdQkrhT1g2kI7i5rdA0fb04IzfvUX1E/4mHoom/eovqJ/xMPRXDo1LSE9Py0hPVUy2sRlpaUaGmZKWm0B41mZqiYblkDplHSMbsesWsATwA1YDibHqrLYhSkisesf7eq3mPVVryg2qySy5RldjkF7nKqjXQ8czN56osBiTIwE7OyDMXPhEBQWsL7joB1VrcdqSf8/mk6mq7d/Ufi2k0czNFlBNtSubUgburdv7aZwW035830Y6LfKRnvqCCNLnohuHkJsnADnIIUm9jl3aaAKddOFxwFOYbZo6WIzowVy5QHp5c97AcRfo3Hmq6TjGpJlfu1s3Gz/fkVnUg71YZgwuN6tYW+41aQ4aQf8AUB7WQX86kD1VW7FxI0jvmAHQYkEsN4FwADpburQqK85Fli7KrHbMEmkrF14x6Kh+mBq47Cbdle30FPSikpajM5BEWHYZ9+pN+8C2bvByn+Gn5xVVgR7+x+atu8tf+UeYVcYgUT1CSxiiS5CG8RlfuBs/+QtWxrGMutjuOh8h0NafZEpaGMnflAb6S9FvWDV/jv2ijyF6ZHts2jX67D/1MVVvL/8AcJSOBib7M8bfcKsdvD3oW1PPYfjb/wCTFxrD8uz724yIBYaqQwBLgAX4HXdWytbJGR+jKbfbNio332h/CBA9cprP7YkvM/zcsY8kahfvDHvNWG0cXeXKDqI38zS2/wBNV+0l99c9bZvtgP8A6qq8v0v3PR/0xdv9gwCkhxwK5h9JLtf7Gf1U62GGRWXfY3udDrpYAaadpqXZKC1+rXu4jzXqGKNgxjJvlNgRxB3Edh31V48IzlkjX5Vk4LYhHmY2Ckns/wB91dC5ODEiFY2kEUYJPR8M5jcgtvtfqtv31XbOwccKBmsXIvw08tRYnbVtSeIAF95O4DtrbGiEe4o863yLLVxkdB2bAgsfCPWdT5zXM+RO1jg9rz4aRsqTnKCdwljZgnkzLp3rW12LlygzYqBCfiLIjEeVibE9gHeazXskcmVe2Mw5LlLGXKLkWFhKCBY2FgR1AHgark1pn4s6ovfWK2afek+jVdyY5bFI0GLuyaKuKUFlvpZJt5V9RoTmN/jDpG+wmBhmH7NjOiNMqlGK9hB1HkOtRZEjHhj6t/54a+4X97w//k/DNStsFhIIzO5LxSHNlW65Xh0A7b19XCYbBsJZsRd1DZcxUHUWOVF1Y2vXAaiuccqdrJPjgBZotnI2IkOhHtggpDH9LPutxVhwpja3KybF5odmqcuolxj3SKIbmysR4Q1+d2C+YUOydkLiWGCwxZsNG4kxeIIIM8h369o0UXOUHN4t+g1/sX4Ix4BGYWMrvJ/CTlQ96Kp761Y0NEUYUBVACgAADcANABXoigEZv3qL6if8TD0V5kP7TFf/ALE/4mHooBySkJ6elpCU3qqZbWJyCoGFMyVAwrOzSjmXLTAftUgB6ThJUHA6c26+U5S3bu1JFIYPBc0xLkFXBjlUeHGbHI9jpvupAN9b1q+WeyzJIslr5FTQ7iM7lgesbqpds7NbnSV8MaMvF1XS46yBYMvkI0IJvnLIxX6k61z1J40IYeHIVbQroQRuOt/WKXgRkdkYWPhLfjx067jTy1I0mQG3g36SG/QPEnsJO+/ls1r2AQYiMBfhY7hTfUqDa3nAF7b14XtUJSbSRprSe8vY/wAn5+AI6Nmjb+xPYdCOo9tb/BzCRFYbmF/J1g9oNx3VgOTuAIdjuA1I3WuBoRw1v5q2mwhaN+oSyW8hs33k+eoFd+D8g0qtnNOTz8ONr2pCU1VMrgiDDH37+Bf5nq7m3VRYX4UnqVR63P8Aer2TdXK/TFntCEoq75OP0HXxZDb+MCT72NU04qw5Nv03HWiHzM4P3rVtLyZXctgPcoMvNDNbLz2Hvfdb2zFWP9kiK0COeiGljVI7amzZzfguiHTWtdyjkyw36psOdxP/AMmLgN9c55VbTkxOICP4MIuBlK9NxqbHXwbfaNb4yxmWFbkjn2DVnxbE8YQO+4fTzmm8emit2ZG7Cng+dLD+A1dTQQwvmZtQBu32II8g3jfVdiMTC5bK2hFiNLkbw2hIzKdR16io2x5Qw1+K/jnp52ZiMtQbQmJfQ6eDp1KL2v8Ax+qo8NE2ew69Twt11LJhiZDkBIbVb77XIBPbYeqq/EX42avNkuCS+z5hxbVSQewn19deZca5cMLEJpYi4J+Nf7u6n8HBlexGo7b8KqZXuW7WY+dia3WPo8+pdmnweJ0EsQyi+V035GtcWv8AFPDvFdB5P7RdxYug7CST5hauW7DFmbgGikDdVgpYE+QgV2zk/DhjAhw4R0I0cDwraEm4ve4NY2lpdbPIdozO0uRcsbNPs91jZh75A3wMg4gAggDU9Ei3UV31m8QMKh/btmy4Zxf3zDs8adrABgnDgWrr6IBuFvJUG0cYkMTyynLHGjO5szWVQWY2UEmwB3CpGE5jh8XswxOyzYgwBffCX6QYyw5Ap6ib31qHD4rZxP7Hs+bGMbEFy8iE9dszqO8Cum+0laRJAq5ebcEZbEl2jZTYjhlO/rp4Cw0ocMDFycxuMyjFuuFw4tbDw2BIHA26K+duzLW12Zs6KCNYoUCIu4D1kk6kniTqakwWLWVA6ElWva4IOhtuOo1FSs4G/TW3edwoD1RS+KxqRtGrEgyvkTQm7ZGexIGnRRjr1UR4xDI0QJzoqswsdA5YKb7j4LbuqgFpv3qL6if8TD0UYlAcTFcX95n/AJ8PRQDcopKYU9LSE1VTLYCj1C1TsteCtUM0IWkQHfVbtjY8WIAz5lZTdXU2ZSOIPqq2da8omo8o++oMmnnaMF7XxHOBUWOUFFIz6PZ4w7KX0Ft41B3CptmbGlQljhhGdALS5xbXwQL2Gp0rW4OIc3Eba8zFr/41qfLUpN60ixWtpFVhopWGqhOG8HTsvqO9at8OoRQvn/5/zdXhgajJNQ1/ZF/iPso7aWkqUmopBwqDekkLYbwnPzh6kX+96uo2uKpcDqpPz3/nNvVarTDnSkOhPsJxU+wG9+HUY5POGjI/1VFKNK+7J0mi+kw88bH/AE1ZD86Kp/kZZcq5ymGLggFZIDc7hbER7645Ptc5ZMQ5u8jM1+09nYANPJXatureIDrmw4/+xHX59xmGPNsrXvGAGHURIsbX769CJRTmMpsdeZczEg5zfXdqR/vVlsxA+r3VEUvKw+Kq+EB84nojtNLR2Oa/EXPeLN5mBp/BtHlTDKwZ5PfprcSukUR7QLuR1k0bw7r6z7LPDvbCJzZ/aCWdRlVzlVrWBI0bedPEv5URK6krmJANuu2Xo3Undu307jUaCSMroVXTqvdib/apKKKuUTXJmm2H4EWOz5iLWVdLXY5r2UdV7XsN9q+bO5NyOAVKt0Qd9t4G8H/nnFe8OLRufmN/Iai2NtiRAAjWIAtu1GmmvV9xPVXfIsaSwrqhLG0W2zcMIJQr2LOGQA6i2Qk+U7h56vdl472q6lAFS+q8Fudf4T6jrwNZbaeMeYhzZWS1yN+YXuwtuvoe6rfDYjnVvYX3MDuvYHvFY299mqMFKOM63hpg6hhuIv8A7HtpDlRgXnweJhjtnlw8sa3NhmkjZASeq5qi5A443kgY6oFZN+qkkE68RoD3HjWl2tjxBE0hFwMo32F2YKCx4KCQSeAua0wlyWnl2w4ScSgxGwZXnDlQU9sq7AudYfaJhdMu43lynLuNgd4FI7L2XKZFjcnnoYsCWk5wnK0ZfnbX8LOoy7tcwvuq4n5QujojRoSZERskuawlnaFG8HS4AaxtvYC+W9VW1OUsz4KRgiwyNhJMQhWUsVRQguCYx0szHTdYLc9KwkVkkWxcSrw9FbJkuRJw5zEGRSDp4MibrX1veyiodncmsQnM5wr83HgcwMhN5oFnSeS7DeQ8fS3kJwsKsJOUBjknQJmZDPJZpTYrBFAxCEr0b86OjuGpvrUrcqLCYtHlMSiSxexMLxho5DdRlu5ZSDoObc3NrUBVxcn52MfOxgoskLunOAhisE8UmW++5dD0jdgNTfSpPcHEplItKFjw6OpkN5VjGIDIWYHdzsZBbwub1te9O4jlDOJFiEEeYxYiUkzaBcO8AvZEa5ZZlOUkWtbiDXjC8ppGS/NKxSMGU84q9I4QYgFQRmKm4XQHUnxTQFlhIMkuGTXo4WVdWZzo2GGrtq5+cdTRXjA4h5JYHkVUZsPM2VWLgAvhyNSq62tw89FAW7ClpIqbNfCtRa0knhXtDUbQ1Zc3XzmqhwJqwqzBXxYNR5atOaoENc+M78hQbNhvDCf8GL8NaZ9r0xsOK+Gg+oi/DWneZo6+wrOiq9r15bC1b8zRzNc+I78pRtg6iXC9KtDzFefatRdJJXGVwODIUA7zHC/2olX70Pnp2LDEVcLgbFbcIwn2d39/PUow1Ph7HzdFQ2HpdUyPCf8AHUfaR1/vWh9r14fAqct/isGHlXdUvi70583WEW2vg1+vw/8AUxVx/lDswR7Qnhk0SZmKnqExzo3dIB5jXYNtfBr9fh/6mKuX+y1H+2K3+AgPkzv9x+81pitK6pYzAjAsWsTlIJvoDZhobA7jp6qsJeTzrGMRGOlF0s29iL3LEbzY+cEjqq22LKJZDzkYZstud1ve1luNxe19eyoG2pJHIyub5WI6jbdcd1Z7LO+jd8DcekN4qSPEwJKhCsSQQToGUXK5t2o1HWLVWtHa3ClsUWUhozo1uiNEJv4DDcLm5Vj4JJXQEWtMNiFlUeMBuOjdRBB4gjXjp54x/D2vQrk84y+j4vgsOtWt9hqo0JDDgQbd/bV5GwVlzeCW38LHRvNrXvlDs2y86u8WDW4jcG9Xr7K5ZLka64qP7imYg5h8YEEdZUagdu6ncJLzcwBboMNG4MCNLjy/3quhcspUnU2dfpDT7vuFe8PKHGV9dTbsO/Sq9JqCXo10WJMMiTKDmja5A+Mh0de9b2HWBXTi0ckVzleJ0uc1irIy31voVINcrw7lkBuDp3d35VouScjYjCT4QPleCQBCRcZMwliDDiuhQjiBV9b+jB5lexU0XmA9pyDSKFRHIYY7rFvRgw5u3DMQRbj20vPi8M3vYwqSxRGVbgQZUMakugRmB1tbQWNiTYC9eBybl5wuzQsHeQyI0bMoDujgp0h0gUO8WN1OmXWeTk85y++KAMTPN4JvaaGaIKNd4529+OXdrVx5w1DLhHQPaABjmN+b0coM2b52XQ8bDqqDH7biQOXhZveJnb4Js0cEmQqSGsb572PBjxuKXg5LWkgkYx+9c2GQL0WEWHnhBAO5jz1766Io7a8S8lXKMnOoM0OLjvkOntqcSg+F8W1rceygLNjhIFvaCMRLlsAgKLIwuoA3BmtpxNq9e1MIpvkw4KR5D0YwViPxT1Jru3a9tVOL5MSu7Nzke6UDosPhMRDOtwDYW5rKSBc3ueqvOP5INJFJEZV6SYtVYqSf21szB9dVUk2HGy7ragXKFefh5vLk5icLltlsHw4sLaWor2yAYmIAADmJ9BoPhMPRQFjRRRQBRRRQFLtTFOuLwyrmKuk5ZBlFygjyk5urMePGqzYe35SgQo00gkYuWeNCsbYyWEEXsGyKhJt1AalhWnkwqM6uUUuoIVioLKG8IK28XtralhsXDgoRBCDGzMhEaAoznMzLpoSdTbeQDQFFhuUpBEMUC3AgCDnSEyzCcJ0shvbmN4uCGFibVccnce80ReRVUibER2Uki0OIkiG8DWyCpYtiYdWzLBCrXU3EaA3UsVINuBdrdWY9dMwYZEvkVVzMWbKALs2pY23k9dATUUUUAUUUUAUUUUAUUUUAhtr4Nfr8P/UxViuX2zudxN+rDr/O9bXbXwa/X4f+piqHH4DPIW+YF9bH+9TreM4zk2xMGyiVVFrGNlOgAk6aqD1BhmW/DSo9rYPnV5xBZluHUjpaXuG7Rbv4V03Z+wVDzKw6Mkag9zMbjtF71j+VGzZcMWe1yAMra2kQHUP1kDdxHaKyeQuM9+n/AOnpeJfq4v2YjDADMCLg6MpFwRx0/t+VecRh+b6a6pYdI7uoCVhqN1hJw3NcC4vUkgxOuqS23X18o4OO3ybqh9z5YwSAHWxuq63B39E9YsbC9iKinhqsqUnqeMr8NjMwIIJ8dDbNu8LqzAcRowGlaDZGLDplJuVIBJ+MvA9431QY/Yjw5ZIiWjFivxWj46X0C9aHo/ROtQ7NxpUxkZSzFhdTodNY3Xwo2trY9xa16Z9oRs74z9/4Y7jsFzcgPxSTl7ONj5688308w4rm7wd/nHrrRRZJoxfwWHk1Fhoewjf2UjLslwwIYMN2twcu/he517Kjhdo5s6PLEvaL9Xha27qtfY9ly7SxKeNEp+xkt/OaVltwAC+aw327qsfY5wN8TJPrcxd1pH6Fv4Iwe+pxeSRm8h/8T06LRRRWk8cKKKKAKKKKAQm/eovqJ/xMPRRN+9RfUT/iYeigH6KKKAKKKKAKKKKAKKKKAKKKKAKKKKAKKKKAKKKKAQ218Gv1+H/qYqetSO2vg1+vw/8AUxU/QHwLUeIw6upV1DKd4OtS0U9g5Zy75FxRBZIDlzPbm2JsDlZsytvXd27+FZWPGYmHQgsB44zC3Y66+euxco9nmbIOC3PedKzk/J8jdWeUMfR6nj3rglJ9mHj5TDUPH5QrKfU1jUuE2hAzXSEhwN/Nre3lW9dd2RsxVw8aOitpchgDqxzHf5akOxMPv5iK/WEUHzgV343nTIS82O5hy1sXcEqj2A1sALeQEgnurzgto86CUQ23dJo1se0Fr+qunNybwx/6dj1hm/OpIdgYZdRChPEsMxNusmoKu3/r/J3/AHsc9HOIME8pCkZ/8OPM2bqEjkCy9YA167V0Pk7s0woS9s7kFrcABZV7hVokYAsAAOoCwr1VkKcfKT1mW3yHZ0FFFFXGcKKKKAKKKKAQm/eovqJ/xMPRRN+9RfUT/iYeigH6KKKAKKKKAKKKKAKKKKAKKKKAKKKKAKKKKAKKKKAV2lhTImVWCkPGwJBYe9yLJYgEb8tt/GvHN4jx4fRP+pTtFAJc3iPHh9E/6lHN4jx4fRP+pTtFAImKfx4fRP8AqV5ME/jw+if9SrCigEubn8eH0T/qUc3iPHh9E/6lO0UAlzeI8eH0T/qUc3iPHh9E/wCpTtFAJc3iPHh9E/6lHN4jx4fRP+pU0mLVWCk6nsPE2Fzw1FeUx8ZNg6304gaksANeN1OnZQEfN4jx4fRP+pRzeI8eH0T/AKlfTtSG4HOLc7tRY9+7sqT27H466/OHXb+9ARc3iPHh9E/6lHN4jx4fRP8AqVOcSls2YEXAuDcXJAtp2kV5GOitfnEtvvmXde19/XpQEXN4jx4fRP8AqUc3iPHh9E/6lSjHRf8AcTTf0l/OvJ2hFp74mu7pDqJ/sfNQEUOEk51ZHdDljdAFRl8Nozckud2Td219piLFIxKqwYgAmxBsG3Hvr7QEtFFFAFFFFAFFFFAFFFFAFFFFAFFFFAFFFFAFFFFAFFFFAFFFFAFFFFAFFFFAFFFFALy4NGYOR0ha2pG65FwDY7zv66jk2XESCU1BBGrbwSQd/WxNfKKA8x7HhUABLAZvjP8AHvm49p89B2PDa2TiTvYbyCdx6wP+GiigJItnRqpRVspIOW5tcG999+A81eW2XEfinXqZx9x6jbyaUUUB4GyIrnQ8LDMwsAoWwseIGvXQ2xYSblPi5fCfwbAW39QoooBjDYJIySgIuAN7EWXdYE2FFFFAf//Z"/>
          <p:cNvSpPr>
            <a:spLocks noChangeAspect="1" noChangeArrowheads="1"/>
          </p:cNvSpPr>
          <p:nvPr/>
        </p:nvSpPr>
        <p:spPr bwMode="auto">
          <a:xfrm>
            <a:off x="14605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084" name="AutoShape 4" descr="data:image/jpeg;base64,/9j/4AAQSkZJRgABAQAAAQABAAD/2wCEAAkGBxQTEhUUExQVFBUWFBcXFhcXFxUXGBgXFRQXFhcWFRgYHSggGRwmGxgYITEhJykrLi4uFx8zODMtNygtLisBCgoKDg0OGxAQGywmHiQ3LCwsLCwsLDAsMCwvLCwsLCwsLCwsLCwsNCwsLCwsLCwsLCwsLCwsLCwsLCwsLCwsLP/AABEIALUBFgMBIgACEQEDEQH/xAAcAAACAwEBAQEAAAAAAAAAAAAABAMFBgcCAQj/xABLEAACAQIDAwYGDwYFBAMAAAABAgMAEQQSIQUxQQYTIlFhgTJScZGToQcUFSMzQlRicnOSsbPR0yQ0grK0wWOiwuHwQ1ODo0Sk0v/EABkBAQADAQEAAAAAAAAAAAAAAAACAwQBBf/EACoRAAIDAAICAgAGAQUAAAAAAAABAgMREiEEMRNBIjJRgfDxoQUUI2Gx/9oADAMBAAIRAxEAPwDuNFFFAK4ibIwvezEC9tzE5deq9x5qm5wVFtKEvE6jeUOX6VrqfPaq+LFZ1VuDAEd4quUsZOMdRYPOOuovbQ6qQyC9ySTwvw8g6+2vvS8Yd4qHyFnxlgMULXvoN4PAVMZhVQwFtSb9elQy4q2g4C1HbgVWlpPiukEW92HAbhcAknhpengKqNhnO0jnhljH8Izk+d7d1XFWwerSqax4KYvaMcbKrE5mV2CgFmKx5c7AKCbDOv2h11N7YXJn1y5c17Hda+7fu4VU8pNkc/kspDIrlJo5Obmic5MpRrWKmxzA3Byi4bdVa2xsVziXKN76kkjhioP7C2HcBLf9yzW3WPWKkRNRhsQsiK66q6hlO7RgCNDu0NeIMYjtIik5oyA9wRYsoYWJ36EaisnDydnjERRUKhYVmgMhCylIZY3kzWIvd4zqNeaBNja0m1dhYhhIqKlnIseca4tg2hB1BvaS2pubajW1gNbI+UEm5sCdASdOoDUnsr7G9wDrqAdQQdesHUGs77iy+/arlkhBCkm4xJiaJzm8XLlPlLHjVXtLk/i3WVVCBmw8sStzp3vhI40Y9HMLSqTpYDQgXJNAbe9faqtiYF4mnuAqPMHiUG9l5mJW0t0SZFkaw8a/E1a0AUUUUAUUUUAUUUUAUUUUAUUUUAUUUUAUUUUAUUUUAUUUUAUV5kkCi5Nh1mqzFbQc6RrYeO4P+VN577d9RckvZ1Rb9FhicQsa5nYKOs+oDrPZWX2XNdbWtZ5AAdLASMFBH0bV7eK7ZmYu3jNqR9EDRe4CiGLKT1Mb99tfPrWac+TNVdfFEryld/g9Y1t5QOHbwr6s6kXDAjrBB9dfSaVmRTwHmFQbLEj1JixuU5j2cPKeFKsa9GonN9P+a1VJ6WJYXvJbFKYgt7PdmKnQ2ZiQwHEWI1Hk4Vd1jmiFgLbt3AiwtcEag9opvDbVlTf76vUbBx5G3N/Fb6Vaq7kljMtlLb1FltjapgaIFAySFkzZrES5bxJly65yGW9xY5RY30qto8oGMOJYR9CKLE5iJgj58OcpUW6S3GYhradE/G0u8JjoptAbsLEowswsdDY9vEadtQYDCxyh5WijPPEgnIt3iU5Uzn44IGbXxgOFaE0/Rnaa9kOE227YjmjGoUvMgYOSbwhDcjKNCGPHS3Grul0wUYOYRoGBJuFUG7aMb23mwv5KYrpwKKKKArtvIGiAIBBmgBBFwQcRGCCOIr17i4b5PD6JPyo218Gv1+H/AKmKn6AQ9xcN8nh9En5Ue4uG+Tw+iT8qfooBD3Fw3yeH0SflR7i4b5PD6JPyp+vOagEJNj4YC/teHeB8GnE26q8JszCliow8NwAT71Hua9uHzTUO28eA0KDezM5+jGu/7TLUPJnEc5LiH4AxxjyqrOfxBUuPWnN7wsBsbDfJ4fRJ+VffcXDfJ4fRJ+VRbU5Q4bD/AA0yIfFvdvsrc+qs/N7IkJ+BgxE3zgoVPOxv6q5xY00vuLhvk8Pok/Kj3Fw3yeH0SflWIxfslOm+CJPp4hb94C1DD7KLE/AwHyYgf/mu8WNN77i4b5PD6JPyo9xcN8nh9En5VmMN7IcZ8OFwOJjeNwPLcr6q0Oy+UeGnIWOQZjuRro58ita47RejixqJvcXDfJ4fRJ+VHuLhvk8Pok/Kn6KidEPcXDfJ4fRJ+VHuLhvk8Pok/Kn6KAqY8FHHio+bjSO8E18iqt7SQWvYa2ufPRU8371F9RP+Jh6KAnkTjpfz+akZ1qxmqsxJqmwurFnSl3qVpDXgyVnZpRCJuFfGYGvTkcaiNtwO/wD5pUGTRG7V8htfyf3AP3Eeeq3H7UQK4DAACzPfRA3G+7NbULvJtwuRU4bbsrlxDFe7k5iGbSwC6WGUWA1NxVkaJOPIhK5RlxNhmoy9lUEYxR1LZfK9rd8Qt56VXaUhfJHioZH16CyNI2m/oi+6uqpPrkiLsa7xmlxMOg01JCqeKs2mde1Vu3blp7D7SkiAFs6DQLlIZRwAKixAGgBA8tZzBbXk6POgllzmwUBraBmUDSQrZgQtj0zoTobyKYOoZSGUgEEG4IO4g1KUZV5hFONm6XWzttQzHKrWcb0bouO47/KL1Y1kZo77wGG/XW3aOo9tP7K2kVYI5urGysd6twVjxB3AnW9gb3FThdvTK5053Ev6KKKvKBDbXwa/X4f+pip+9Iba+DX6/D/1MVfcZiMkiDg6tb6SWYerN5qIDmYXt/zShnAqi2vtAx5ZBc5GDEDeVOjgDibEkDrAqs2zyoha6xPzzaWEV33jiRop8pFdcX9I7HG8bNdPKFUsdwBPmrObQ5QRx9F2twsASzHiFUak7x31SbX5QTNEEmaPCqQM1yJJny2N1UaJcj51ZGbbK3IwqFnbQzyElm+hYFn8i6dorvx99hTSXrs0G1tt2ZpZei7KESMamOMEmzW0zEm5O4WAvpesom3cQyMkckgiLszZCqLdt95dBbS1gX3bqvuT3IGTEhZZ3GRtekAxOutor5VNxvcseyuibK5L4aCxWMM43PJ02H0b6L5FAFWOazCvHpyrZPJnFS2McRAvfMqhe/nJ9/8AAlabD+xu76zyqesHnJj/AJyqj7NdIqu27tmLCRGWZrDcoHhOx3Kg4nQ+QAk2AJqDm/o7xM9hfY6w6f8AUl/h5lB/ljB9dS4rkbg1HTkkQdbSgD/NpWT23ymnmtzsz4UMehhsPcztcXAeQEFW42Fj80jU0AwXtnpJgzcXUyTNOCxUlTdlylje/wAWuc5fqd4o0eL2BgATzWLGYG12jEi3HDPCq/eaS9o5ULMqywZrGWM5kVhY2e4DRncekttRrTHJ+U4eKRJ4XHvl15hHdMuRRcEnMSSD23rZckp4w08VxdpA6qfjKYIg1r6GxuD1V1WNHHFFZsfbskAuzNPhxvOpmiHX1yJ5z1E7q22HnV1V0YMrAFSDcEHcQawvLDkvJHG8mCJVbdOJbiw4mLLqBbeo8o6jk/Y15VPhpDh5WLQm7Ak3KeMwPG1wW6wcw43lJKXcTi1eztdFfFYEXGoIuCK+1UTEJv3qL6if8TD0UTfvUX1E/wCJh6KAalqtxAqykqvnFVWF1Yg61C4pmSlpDWZmmIhipCHA4GNvOrxgfzmsZtPbuVjHFnnMehbVYo+GXoWaQ20N2A041oOUWMyhSp1Mc697RXU+dRWAkxbxtzMZtGDZlAHTJHScsRe9rWtuy33k30pqNSed/wBkIVuy5x3r+i1wuKDujTDOqkEIAFVRrfIi2AI36AXtY1vMOi2GW2W1xlsBY7iLVzCOJhp4RJIsN9wxG7urc7GmdI0SQqpA3E3a1yRe2i6G3HdVU4WyXKRqmqYdVjpwQnZjILxKxVU+KxXRncfG6VwAdOjfea9w7KiKJeGI9Fd8aH4ovvFetkTWLxngzOvzkkYtmHkJKntFWCSgKAQ1wANEc7hbeBaleJmO1Noq3wiOZY2F1zA26i0akkX46m/Xc3vc3q+Tkhw0kuHYjIjhhuAVJrlXA+KuYMGHxTY7rmr9R0pHsVBIPSGXRY1BJvuGh17KqMBAJjNOtvfHXmSbgNHEmQZhxR2Mh+iyngK7Ga1qXpnXF4mvZpagkQG4O46H/bqNRbKluuU30HRvq2UHKVb5yt0T2ZTc3NMyiqZxx4WRel/sjEmSMFvCU5X7WX43YCLN5Gp2s9sSa0tuEi/5o/7lT/660Fq2Vy5R0x2R4ywR218Gv1+H/qYqR5VvlED+LiFHc6PH97CnttfBr9fh/wCpiqs5eG2Fv1TQH/3oP71bD8yK36KrHzZrgmwG81g9t8reb96wgyXuM4AZ2PHmwdAOtz3Xqw5e7QKkRJqZAGt1hrKFJ4XY6nqDVT7Kw2Hwyc7iGvJIxyjJnYqhy5gu5VuDa9WW2cI9EvHp+SeMpIwzteS5ubm5LE9rFr5j2m/Zar7AYgRtmXQkWJ1JPlJ1NQbSmjazRkFTuIBWxG9WU+CdR5QdKTjlrzp2yfR79Pi1RWpHTeQe3rNzDnR2LRnqY3Zk8h1I7bjqrfV+f4MQVYEEggggjgQbgjtBse6u47Dx3PwRy8WQZuxhow+0DVtM9WHnedRwlyXpj5rjPK7aU+M2qYIRcQkRRLfo84RmkkPVbW54CIW32PZSa5t7GOBU4nG4g9JuekVT1c5I0jHvXmx3VcYDV8mOSsWEW9ucmPhytqxPELfwF7B5Tc61Q4VzzacegOLf2Nq3YNYbAr72n0RXGCUL2etvzqbZygYqDyycT/2m6zQq/cT3AgH+YeevuD/e8P8A+T8M1xHTX1yT2TNhDBzRY2Gyo8oWROAka5Vl7G6SsPnXrrdc+9mkZ8JBD8abGwoo4ksWGnnqaeHDQcj8ReFMpvEyhoutQdTGewcOrdwrQ1hPYomJwjKdQkrhT1g2kI7i5rdA0fb04IzfvUX1E/4mHoom/eovqJ/xMPRXDo1LSE9Py0hPVUy2sRlpaUaGmZKWm0B41mZqiYblkDplHSMbsesWsATwA1YDibHqrLYhSkisesf7eq3mPVVryg2qySy5RldjkF7nKqjXQ8czN56osBiTIwE7OyDMXPhEBQWsL7joB1VrcdqSf8/mk6mq7d/Ufi2k0czNFlBNtSubUgburdv7aZwW035830Y6LfKRnvqCCNLnohuHkJsnADnIIUm9jl3aaAKddOFxwFOYbZo6WIzowVy5QHp5c97AcRfo3Hmq6TjGpJlfu1s3Gz/fkVnUg71YZgwuN6tYW+41aQ4aQf8AUB7WQX86kD1VW7FxI0jvmAHQYkEsN4FwADpburQqK85Fli7KrHbMEmkrF14x6Kh+mBq47Cbdle30FPSikpajM5BEWHYZ9+pN+8C2bvByn+Gn5xVVgR7+x+atu8tf+UeYVcYgUT1CSxiiS5CG8RlfuBs/+QtWxrGMutjuOh8h0NafZEpaGMnflAb6S9FvWDV/jv2ijyF6ZHts2jX67D/1MVVvL/8AcJSOBib7M8bfcKsdvD3oW1PPYfjb/wCTFxrD8uz724yIBYaqQwBLgAX4HXdWytbJGR+jKbfbNio332h/CBA9cprP7YkvM/zcsY8kahfvDHvNWG0cXeXKDqI38zS2/wBNV+0l99c9bZvtgP8A6qq8v0v3PR/0xdv9gwCkhxwK5h9JLtf7Gf1U62GGRWXfY3udDrpYAaadpqXZKC1+rXu4jzXqGKNgxjJvlNgRxB3Edh31V48IzlkjX5Vk4LYhHmY2Ckns/wB91dC5ODEiFY2kEUYJPR8M5jcgtvtfqtv31XbOwccKBmsXIvw08tRYnbVtSeIAF95O4DtrbGiEe4o863yLLVxkdB2bAgsfCPWdT5zXM+RO1jg9rz4aRsqTnKCdwljZgnkzLp3rW12LlygzYqBCfiLIjEeVibE9gHeazXskcmVe2Mw5LlLGXKLkWFhKCBY2FgR1AHgark1pn4s6ovfWK2afek+jVdyY5bFI0GLuyaKuKUFlvpZJt5V9RoTmN/jDpG+wmBhmH7NjOiNMqlGK9hB1HkOtRZEjHhj6t/54a+4X97w//k/DNStsFhIIzO5LxSHNlW65Xh0A7b19XCYbBsJZsRd1DZcxUHUWOVF1Y2vXAaiuccqdrJPjgBZotnI2IkOhHtggpDH9LPutxVhwpja3KybF5odmqcuolxj3SKIbmysR4Q1+d2C+YUOydkLiWGCwxZsNG4kxeIIIM8h369o0UXOUHN4t+g1/sX4Ix4BGYWMrvJ/CTlQ96Kp761Y0NEUYUBVACgAADcANABXoigEZv3qL6if8TD0V5kP7TFf/ALE/4mHooBySkJ6elpCU3qqZbWJyCoGFMyVAwrOzSjmXLTAftUgB6ThJUHA6c26+U5S3bu1JFIYPBc0xLkFXBjlUeHGbHI9jpvupAN9b1q+WeyzJIslr5FTQ7iM7lgesbqpds7NbnSV8MaMvF1XS46yBYMvkI0IJvnLIxX6k61z1J40IYeHIVbQroQRuOt/WKXgRkdkYWPhLfjx067jTy1I0mQG3g36SG/QPEnsJO+/ls1r2AQYiMBfhY7hTfUqDa3nAF7b14XtUJSbSRprSe8vY/wAn5+AI6Nmjb+xPYdCOo9tb/BzCRFYbmF/J1g9oNx3VgOTuAIdjuA1I3WuBoRw1v5q2mwhaN+oSyW8hs33k+eoFd+D8g0qtnNOTz8ONr2pCU1VMrgiDDH37+Bf5nq7m3VRYX4UnqVR63P8Aer2TdXK/TFntCEoq75OP0HXxZDb+MCT72NU04qw5Nv03HWiHzM4P3rVtLyZXctgPcoMvNDNbLz2Hvfdb2zFWP9kiK0COeiGljVI7amzZzfguiHTWtdyjkyw36psOdxP/AMmLgN9c55VbTkxOICP4MIuBlK9NxqbHXwbfaNb4yxmWFbkjn2DVnxbE8YQO+4fTzmm8emit2ZG7Cng+dLD+A1dTQQwvmZtQBu32II8g3jfVdiMTC5bK2hFiNLkbw2hIzKdR16io2x5Qw1+K/jnp52ZiMtQbQmJfQ6eDp1KL2v8Ax+qo8NE2ew69Twt11LJhiZDkBIbVb77XIBPbYeqq/EX42avNkuCS+z5hxbVSQewn19deZca5cMLEJpYi4J+Nf7u6n8HBlexGo7b8KqZXuW7WY+dia3WPo8+pdmnweJ0EsQyi+V035GtcWv8AFPDvFdB5P7RdxYug7CST5hauW7DFmbgGikDdVgpYE+QgV2zk/DhjAhw4R0I0cDwraEm4ve4NY2lpdbPIdozO0uRcsbNPs91jZh75A3wMg4gAggDU9Ei3UV31m8QMKh/btmy4Zxf3zDs8adrABgnDgWrr6IBuFvJUG0cYkMTyynLHGjO5szWVQWY2UEmwB3CpGE5jh8XswxOyzYgwBffCX6QYyw5Ap6ib31qHD4rZxP7Hs+bGMbEFy8iE9dszqO8Cum+0laRJAq5ebcEZbEl2jZTYjhlO/rp4Cw0ocMDFycxuMyjFuuFw4tbDw2BIHA26K+duzLW12Zs6KCNYoUCIu4D1kk6kniTqakwWLWVA6ElWva4IOhtuOo1FSs4G/TW3edwoD1RS+KxqRtGrEgyvkTQm7ZGexIGnRRjr1UR4xDI0QJzoqswsdA5YKb7j4LbuqgFpv3qL6if8TD0UYlAcTFcX95n/AJ8PRQDcopKYU9LSE1VTLYCj1C1TsteCtUM0IWkQHfVbtjY8WIAz5lZTdXU2ZSOIPqq2da8omo8o++oMmnnaMF7XxHOBUWOUFFIz6PZ4w7KX0Ft41B3CptmbGlQljhhGdALS5xbXwQL2Gp0rW4OIc3Eba8zFr/41qfLUpN60ixWtpFVhopWGqhOG8HTsvqO9at8OoRQvn/5/zdXhgajJNQ1/ZF/iPso7aWkqUmopBwqDekkLYbwnPzh6kX+96uo2uKpcDqpPz3/nNvVarTDnSkOhPsJxU+wG9+HUY5POGjI/1VFKNK+7J0mi+kw88bH/AE1ZD86Kp/kZZcq5ymGLggFZIDc7hbER7645Ptc5ZMQ5u8jM1+09nYANPJXatureIDrmw4/+xHX59xmGPNsrXvGAGHURIsbX769CJRTmMpsdeZczEg5zfXdqR/vVlsxA+r3VEUvKw+Kq+EB84nojtNLR2Oa/EXPeLN5mBp/BtHlTDKwZ5PfprcSukUR7QLuR1k0bw7r6z7LPDvbCJzZ/aCWdRlVzlVrWBI0bedPEv5URK6krmJANuu2Xo3Undu307jUaCSMroVXTqvdib/apKKKuUTXJmm2H4EWOz5iLWVdLXY5r2UdV7XsN9q+bO5NyOAVKt0Qd9t4G8H/nnFe8OLRufmN/Iai2NtiRAAjWIAtu1GmmvV9xPVXfIsaSwrqhLG0W2zcMIJQr2LOGQA6i2Qk+U7h56vdl472q6lAFS+q8Fudf4T6jrwNZbaeMeYhzZWS1yN+YXuwtuvoe6rfDYjnVvYX3MDuvYHvFY299mqMFKOM63hpg6hhuIv8A7HtpDlRgXnweJhjtnlw8sa3NhmkjZASeq5qi5A443kgY6oFZN+qkkE68RoD3HjWl2tjxBE0hFwMo32F2YKCx4KCQSeAua0wlyWnl2w4ScSgxGwZXnDlQU9sq7AudYfaJhdMu43lynLuNgd4FI7L2XKZFjcnnoYsCWk5wnK0ZfnbX8LOoy7tcwvuq4n5QujojRoSZERskuawlnaFG8HS4AaxtvYC+W9VW1OUsz4KRgiwyNhJMQhWUsVRQguCYx0szHTdYLc9KwkVkkWxcSrw9FbJkuRJw5zEGRSDp4MibrX1veyiodncmsQnM5wr83HgcwMhN5oFnSeS7DeQ8fS3kJwsKsJOUBjknQJmZDPJZpTYrBFAxCEr0b86OjuGpvrUrcqLCYtHlMSiSxexMLxho5DdRlu5ZSDoObc3NrUBVxcn52MfOxgoskLunOAhisE8UmW++5dD0jdgNTfSpPcHEplItKFjw6OpkN5VjGIDIWYHdzsZBbwub1te9O4jlDOJFiEEeYxYiUkzaBcO8AvZEa5ZZlOUkWtbiDXjC8ppGS/NKxSMGU84q9I4QYgFQRmKm4XQHUnxTQFlhIMkuGTXo4WVdWZzo2GGrtq5+cdTRXjA4h5JYHkVUZsPM2VWLgAvhyNSq62tw89FAW7ClpIqbNfCtRa0knhXtDUbQ1Zc3XzmqhwJqwqzBXxYNR5atOaoENc+M78hQbNhvDCf8GL8NaZ9r0xsOK+Gg+oi/DWneZo6+wrOiq9r15bC1b8zRzNc+I78pRtg6iXC9KtDzFefatRdJJXGVwODIUA7zHC/2olX70Pnp2LDEVcLgbFbcIwn2d39/PUow1Ph7HzdFQ2HpdUyPCf8AHUfaR1/vWh9r14fAqct/isGHlXdUvi70583WEW2vg1+vw/8AUxVx/lDswR7Qnhk0SZmKnqExzo3dIB5jXYNtfBr9fh/6mKuX+y1H+2K3+AgPkzv9x+81pitK6pYzAjAsWsTlIJvoDZhobA7jp6qsJeTzrGMRGOlF0s29iL3LEbzY+cEjqq22LKJZDzkYZstud1ve1luNxe19eyoG2pJHIyub5WI6jbdcd1Z7LO+jd8DcekN4qSPEwJKhCsSQQToGUXK5t2o1HWLVWtHa3ClsUWUhozo1uiNEJv4DDcLm5Vj4JJXQEWtMNiFlUeMBuOjdRBB4gjXjp54x/D2vQrk84y+j4vgsOtWt9hqo0JDDgQbd/bV5GwVlzeCW38LHRvNrXvlDs2y86u8WDW4jcG9Xr7K5ZLka64qP7imYg5h8YEEdZUagdu6ncJLzcwBboMNG4MCNLjy/3quhcspUnU2dfpDT7vuFe8PKHGV9dTbsO/Sq9JqCXo10WJMMiTKDmja5A+Mh0de9b2HWBXTi0ckVzleJ0uc1irIy31voVINcrw7lkBuDp3d35VouScjYjCT4QPleCQBCRcZMwliDDiuhQjiBV9b+jB5lexU0XmA9pyDSKFRHIYY7rFvRgw5u3DMQRbj20vPi8M3vYwqSxRGVbgQZUMakugRmB1tbQWNiTYC9eBybl5wuzQsHeQyI0bMoDujgp0h0gUO8WN1OmXWeTk85y++KAMTPN4JvaaGaIKNd4529+OXdrVx5w1DLhHQPaABjmN+b0coM2b52XQ8bDqqDH7biQOXhZveJnb4Js0cEmQqSGsb572PBjxuKXg5LWkgkYx+9c2GQL0WEWHnhBAO5jz1766Io7a8S8lXKMnOoM0OLjvkOntqcSg+F8W1rceygLNjhIFvaCMRLlsAgKLIwuoA3BmtpxNq9e1MIpvkw4KR5D0YwViPxT1Jru3a9tVOL5MSu7Nzke6UDosPhMRDOtwDYW5rKSBc3ueqvOP5INJFJEZV6SYtVYqSf21szB9dVUk2HGy7ragXKFefh5vLk5icLltlsHw4sLaWor2yAYmIAADmJ9BoPhMPRQFjRRRQBRRRQFLtTFOuLwyrmKuk5ZBlFygjyk5urMePGqzYe35SgQo00gkYuWeNCsbYyWEEXsGyKhJt1AalhWnkwqM6uUUuoIVioLKG8IK28XtralhsXDgoRBCDGzMhEaAoznMzLpoSdTbeQDQFFhuUpBEMUC3AgCDnSEyzCcJ0shvbmN4uCGFibVccnce80ReRVUibER2Uki0OIkiG8DWyCpYtiYdWzLBCrXU3EaA3UsVINuBdrdWY9dMwYZEvkVVzMWbKALs2pY23k9dATUUUUAUUUUAUUUUAUUUUAhtr4Nfr8P/UxViuX2zudxN+rDr/O9bXbXwa/X4f+piqHH4DPIW+YF9bH+9TreM4zk2xMGyiVVFrGNlOgAk6aqD1BhmW/DSo9rYPnV5xBZluHUjpaXuG7Rbv4V03Z+wVDzKw6Mkag9zMbjtF71j+VGzZcMWe1yAMra2kQHUP1kDdxHaKyeQuM9+n/AOnpeJfq4v2YjDADMCLg6MpFwRx0/t+VecRh+b6a6pYdI7uoCVhqN1hJw3NcC4vUkgxOuqS23X18o4OO3ybqh9z5YwSAHWxuq63B39E9YsbC9iKinhqsqUnqeMr8NjMwIIJ8dDbNu8LqzAcRowGlaDZGLDplJuVIBJ+MvA9431QY/Yjw5ZIiWjFivxWj46X0C9aHo/ROtQ7NxpUxkZSzFhdTodNY3Xwo2trY9xa16Z9oRs74z9/4Y7jsFzcgPxSTl7ONj5688308w4rm7wd/nHrrRRZJoxfwWHk1Fhoewjf2UjLslwwIYMN2twcu/he517Kjhdo5s6PLEvaL9Xha27qtfY9ly7SxKeNEp+xkt/OaVltwAC+aw327qsfY5wN8TJPrcxd1pH6Fv4Iwe+pxeSRm8h/8T06LRRRWk8cKKKKAKKKKAQm/eovqJ/xMPRRN+9RfUT/iYeigH6KKKAKKKKAKKKKAKKKKAKKKKAKKKKAKKKKAKKKKAQ218Gv1+H/qYqetSO2vg1+vw/8AUxU/QHwLUeIw6upV1DKd4OtS0U9g5Zy75FxRBZIDlzPbm2JsDlZsytvXd27+FZWPGYmHQgsB44zC3Y66+euxco9nmbIOC3PedKzk/J8jdWeUMfR6nj3rglJ9mHj5TDUPH5QrKfU1jUuE2hAzXSEhwN/Nre3lW9dd2RsxVw8aOitpchgDqxzHf5akOxMPv5iK/WEUHzgV343nTIS82O5hy1sXcEqj2A1sALeQEgnurzgto86CUQ23dJo1se0Fr+qunNybwx/6dj1hm/OpIdgYZdRChPEsMxNusmoKu3/r/J3/AHsc9HOIME8pCkZ/8OPM2bqEjkCy9YA167V0Pk7s0woS9s7kFrcABZV7hVokYAsAAOoCwr1VkKcfKT1mW3yHZ0FFFFXGcKKKKAKKKKAQm/eovqJ/xMPRRN+9RfUT/iYeigH6KKKAKKKKAKKKKAKKKKAKKKKAKKKKAKKKKAKKKKAV2lhTImVWCkPGwJBYe9yLJYgEb8tt/GvHN4jx4fRP+pTtFAJc3iPHh9E/6lHN4jx4fRP+pTtFAImKfx4fRP8AqV5ME/jw+if9SrCigEubn8eH0T/qUc3iPHh9E/6lO0UAlzeI8eH0T/qUc3iPHh9E/wCpTtFAJc3iPHh9E/6lHN4jx4fRP+pU0mLVWCk6nsPE2Fzw1FeUx8ZNg6304gaksANeN1OnZQEfN4jx4fRP+pRzeI8eH0T/AKlfTtSG4HOLc7tRY9+7sqT27H466/OHXb+9ARc3iPHh9E/6lHN4jx4fRP8AqVOcSls2YEXAuDcXJAtp2kV5GOitfnEtvvmXde19/XpQEXN4jx4fRP8AqUc3iPHh9E/6lSjHRf8AcTTf0l/OvJ2hFp74mu7pDqJ/sfNQEUOEk51ZHdDljdAFRl8Nozckud2Td219piLFIxKqwYgAmxBsG3Hvr7QEtFFFAFFFFAFFFFAFFFFAFFFFAFFFFAFFFFAFFFFAFFFFAFFFFAFFFFAFFFFAFFFFALy4NGYOR0ha2pG65FwDY7zv66jk2XESCU1BBGrbwSQd/WxNfKKA8x7HhUABLAZvjP8AHvm49p89B2PDa2TiTvYbyCdx6wP+GiigJItnRqpRVspIOW5tcG999+A81eW2XEfinXqZx9x6jbyaUUUB4GyIrnQ8LDMwsAoWwseIGvXQ2xYSblPi5fCfwbAW39QoooBjDYJIySgIuAN7EWXdYE2FFFFAf//Z"/>
          <p:cNvSpPr>
            <a:spLocks noChangeAspect="1" noChangeArrowheads="1"/>
          </p:cNvSpPr>
          <p:nvPr/>
        </p:nvSpPr>
        <p:spPr bwMode="auto">
          <a:xfrm>
            <a:off x="14605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6086" name="Picture 6" descr="http://www.allinahealth.org/ahs/helpingyourheart.nsf/page/Defibrillator_color.jpg/$FILE/Defibrillator_color.jpg?OpenEle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88641"/>
            <a:ext cx="1711077" cy="1779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Re-engineering PHTs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09600" y="2276872"/>
            <a:ext cx="8229600" cy="381912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If we can reverse engineer PHTs, it is also possible to forward engineer PHTs to produce specific micropolitics and capacities.</a:t>
            </a:r>
          </a:p>
          <a:p>
            <a:r>
              <a:rPr lang="en-GB" dirty="0" smtClean="0"/>
              <a:t>This can be done from different perspectives:</a:t>
            </a:r>
          </a:p>
          <a:p>
            <a:pPr lvl="1"/>
            <a:r>
              <a:rPr lang="en-GB" dirty="0" smtClean="0"/>
              <a:t>Public Health &amp; Biomedicine</a:t>
            </a:r>
          </a:p>
          <a:p>
            <a:pPr lvl="1"/>
            <a:r>
              <a:rPr lang="en-GB" dirty="0" smtClean="0"/>
              <a:t>Corporate interests</a:t>
            </a:r>
          </a:p>
          <a:p>
            <a:pPr lvl="1"/>
            <a:r>
              <a:rPr lang="en-GB" dirty="0" smtClean="0"/>
              <a:t>Patients</a:t>
            </a:r>
          </a:p>
          <a:p>
            <a:pPr lvl="1"/>
            <a:r>
              <a:rPr lang="en-GB" dirty="0" smtClean="0"/>
              <a:t>Resisting citizens (‘Citizen health’)</a:t>
            </a:r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  <p:pic>
        <p:nvPicPr>
          <p:cNvPr id="5" name="Picture 7" descr="http://www.accumax.co/wp-content/uploads/2014/01/withings_bp-1024x7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310" y="260649"/>
            <a:ext cx="2059670" cy="1440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Health/Biomedicine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8229600" cy="409113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PMDs can be engineered to produce capacities for:</a:t>
            </a:r>
          </a:p>
          <a:p>
            <a:pPr lvl="1"/>
            <a:r>
              <a:rPr lang="en-GB" dirty="0" smtClean="0"/>
              <a:t>Population surveillance</a:t>
            </a:r>
          </a:p>
          <a:p>
            <a:pPr lvl="1"/>
            <a:r>
              <a:rPr lang="en-GB" dirty="0" smtClean="0"/>
              <a:t>Responsibilisation</a:t>
            </a:r>
          </a:p>
          <a:p>
            <a:pPr lvl="1"/>
            <a:r>
              <a:rPr lang="en-GB" dirty="0" smtClean="0"/>
              <a:t>Reduce patient delay</a:t>
            </a:r>
          </a:p>
          <a:p>
            <a:pPr lvl="1"/>
            <a:r>
              <a:rPr lang="en-GB" dirty="0" smtClean="0"/>
              <a:t>Manage health care use levels</a:t>
            </a:r>
          </a:p>
          <a:p>
            <a:pPr lvl="1"/>
            <a:r>
              <a:rPr lang="en-GB" dirty="0" smtClean="0"/>
              <a:t>Control expenditure</a:t>
            </a:r>
          </a:p>
          <a:p>
            <a:r>
              <a:rPr lang="en-GB" dirty="0" smtClean="0"/>
              <a:t>Example: wireless-connected personal monitoring devices, enabling both surveillance and to notify wearers of health risks, GP attendances etc.</a:t>
            </a:r>
          </a:p>
        </p:txBody>
      </p:sp>
      <p:sp>
        <p:nvSpPr>
          <p:cNvPr id="13317" name="AutoShape 5" descr="data:image/jpeg;base64,/9j/4AAQSkZJRgABAQAAAQABAAD/2wCEAAkGBw0MDQ4MDA0ODg0PDQ4OEA0PEQ8PDg8PFBEWFhQUFBYYHSggGBslHBUWIjEjJSksLi4uFx8zODMsOCouLiwBCgoKDg0OGxAQGzQkICQsNzQvNzcsLzQ0NCwsLSwsLCw3LCwsLDQwNCwvLCwsLDQsLCwsLywsLCwsLCwsLCwsLP/AABEIAQsAvQMBEQACEQEDEQH/xAAcAAEAAwEBAQEBAAAAAAAAAAAABQYHBAMCAQj/xABIEAABAwIDBQQFCQMJCQAAAAABAAIDBBEFEiEGEzFBYQdRcYEUIjKRoSMzQlJicoKxsiWSsxUkQ0RkdMHw8RYXNVN1hKTD0f/EABoBAQADAQEBAAAAAAAAAAAAAAADBAUGAgH/xAA0EQEAAgECBAIIBQQDAQAAAAAAAQIDBBEFEiExQVETIjJxgbHB0WGRoeHwFDM0QhVDclL/2gAMAwEAAhEDEQA/ANxQEBAQEBAQEBAQEBAQEBAQEBAQEBAQEBAQEBAQEBAQEBAQEBAQEBAQEBAQEBAQEBAQEBAQEBAQEBAQEBAQEBAQEBAQEBAQEBAQEBAQEBAQEBAQEBAQEBAQEBAQEBAQEBAQEBAQEBAQEBAQEFPxjtCoqWV0DGyVDmHK90eURgjiASdT4C3VaGHhuXJXmnoz83EsWO3L3S+zu0lLibHOpy4PZbPE8ASNvwOhsR1Cr6jS5ME7WWNPqaZ43qmVXWBAQEBAQEBAQEBAQEBAQEBAQEBAQceMbz0Wp3F996PNu7cd5kOW3nZe8XLz15u28I8u/Jbl77P56C7Fx61dmW8/lWLd3y7qbe2/5eTS/wCPIs/ifL6Cd/ONv57mhwzm9PG3l1bOubdIICAgICAgICAgICAgICAgIPCtrIaaMyzyMijHF7yGjw14novVKWvO1Y3l5vetI3tO0KDj3aY1t48Oiznhv5gQz8LOJ87eC1sHCpnrlnb8I+7Jz8ViOmKN/wAVMqdqsTlfvHVs4INwGPMbP3W2B8wtOujwVjaKwzba3Pad+aWhbA7Yurj6JVkektaXMkADRM0cbjgHDjpxHgsbX6H0Pr09n5NjQ6303qX7/NdlmtJi3aRRRU+JPbCwMbJEyVzRwzuLsxA5Xsul4bktfB609p2c1xLHWmb1Y7wu3ZbRRMw8VDWASyySB8n0i1riGjoOiy+J3tOblmekNThlKxh5ojrK4yyNY0vcQ1rQXOcdAABckrOiN52hoTO0byx/anbqqq5HMo5X09M02aYyWSyWPtOcNR4C3W66LS8OpSu+SN5/Rz2q4he9tsc7Q5cJ25xKlIvN6Qzmyf1yfx+1fz8lJl4dgydo2n8EeLiGaned/e0HZ/byirbMlPos50ySkZHH7L+B8DY9FkZ+H5cXWOsfh9mvp+IYsvSekrWqC+ICAgICAgIOHF8XpqBjZauURMc8Macr3XdYm1mgngCpcWG+WdqRvKLLmpije87P3D8WpasXpqiKXvDHAuHiOI818vivj9qNn2mWl/Znd2qNIisS2ioKS+/qomkfQDs8n7jbn4KfHpsuT2aygyanFj9q0KXjXadxZQQdN9P+bWA/mfJaWHhM98s/CPuzc3FY7Y4/NQsSxOorH72qmfK/kXHRvRrRo0eAWviw0xRtSNmRkzXyTved3IpEYg6MPrH000VREbPie17epB4HoeHmvGSkZKTWfFJiyTjvFo8H9A4fWMqYYqiI3ZKxr299iL2PXkuQvSaWms94dbS8XrFo8WUdqw/abf7rF+uRb/Cv7E+/6QweK/3o9y7dmY/ZMH35/wCK5ZnEv8i3w+TT4d/j1/ni4u1LGNxRtpWOtJUus63EQt1d7zlHUEqThmDny889q/NHxPPyY+SO8/Jki6JzogIJ7Adrq7D7Mjk3kI/oJbvYB9k8W+Rt0VPPocWbrMbT5wuYNblw9InePKWgYP2jUM9m1IfSyfavJET0c0X94Cyc3DMtOtfWhr4eJ4r9LdJWujroKhuaCaKVvfG9rx8Cs+1LUna0bL1clbdazu9ybLy9oav2rw2mdlmrIg4Gxay8pB6hgNvNWMekzXjetZ/nvV76vDSdrW/nwTLXAgEagi48FXWIfqAgjseweHEKd9NNexs5rx7THjg4f54EqbBmthvF6os+GuanJZjeO7KV2HvO8idJEDdtREC5hHIm2rD4/FdHg1uLNHfafKXOZ9Hlwz23jzhDuqHuFnSPcO4uJCsxSsdYhWm9p6TLzXp4EBAQEBBPYDtdXYcwxQOY6K5IjlaXtaTxLbEEX7r2VTPosWaea3f8FvBrcuGOWvZ0be1TqiaiqJLZ5sLpZXZRZuZxkJsO5R6CsUreseFp+iTX3m9qWnxrCTpdpqnC8Jw0UwiO+NcXbxrnWyT2FrOH1ioLaWmo1GTm8Nvknrqr4NPTl8d/mqWK4nPWzOqKmQvkIAvoA1o4NaBwGq0cWGmKvLSOjOy5r5bc156uNSohAQEBAGhuND380nq+xMw9mummIjBklJ4MGZ5PgF4mKU69Ie4m9+nWV32P2BlkeyoxBm7haQ5tO75yQ8s4+i3odT0WXrOI1iJpinefNp6Ph1pnnyx08mqLCbogICAgre0WxdJiUonlfNHLlDCY3NsQL2uHA9/KyuafXZMFeWu0wp6jQ4808090TN2a0bIJt06aScxP3Rle0MEuU5T6rRpe3G6sRxTLNo32iN+vRXnheKKztvM+DO/9nsQz7v0GqzXt8zJb961rdb2Wx/VYdt+ePzY/9Lm325Z/Jw1dNJBI+GZhZIxxa5h4gqal63rFqzvEob0tS3LaOryXp5EBAQWDa7hhn/RqP9Uip6P/ALP/AHP0XdZ/1/8AmPq/Ma/4Vg/hiJ/8kL5g/wAjL8PkZ/8AHxfH5oBXVIQEBB20OEVVSx8lPTyzMjIDzG0uIJ1AsNTw5KLJnx45iLztumx4MmSJmsb7JzZHZKoqqtgqqWZlK0OMrpGyQ39U5Q0mxJzW4Kpq9bSmP1LRzeHitaTRXvk9evRcJOzGgJu2eqaPq5ojbwJYs6OLZtusR+v3aM8Kw795WnBMIhw+BtNT5sjSTd5zOJJuST/8VHNmtlvz27r2HDXFXlq71ElEBAQEBAQEBBBY5slQ4hIJp43CWwBkjcWOcBwzcj48Vaw6zLhjlrPRVzaPFlne0dXBWdn+HPpnwQx7mQ2Lai7pJGuH3jw7wLKWnEc0Xi1p3jyRX4dhmk1rG34oSg7LgHg1NWXMB9iJmVzvxEm3uVrJxeZj1K7K1OExE+vbo/do+zYOcJMMcyMWAdBK59tPpNdqfI+/kvmn4pMRtl6/jBqOFxM74ujioOzCpcb1NTDG3uiDpXEeeUD4qXJxakexXf3osfCbT7dkf2kULaWoo6dhc5sWHwxNc62YhskgubKbhuSb0tafG32Q8SxxS9ax4V+spvCtkm4rg9ATO6GSJtTlOUPYQ+dxNxoeQ5qrl1k6fU36bxO3yW8ejjPpqddtt/mi5uzPEA6zJaV7b6OL5Gm3UZfyup44th26xKvPCsu/SYWODs1o/RhFLJIan2jUsNgD9UMOmX49QqVuKZfSbxHTy/ddjheLk2nv5uGi7L8szXT1Ykha4EsbGWPkA+ifWOW/mpr8WmazFa7T70VOExFom1t49yfq9gcLmdmEDojxIie5rT+HUDyVOnEdRWNt91u3D8Fp322TmFYZBRQiCmjEcYJNtSXOPEuJ1JVbLlvltzXneVnFirjry0jaHYo0ggICAgICAgICAgICDlrcRp6YXqJ4oQeG8e1l/C51XumO9/ZiZeL5KU9qdkRNtvhLONY0/cZK/wDS0qxXQ6if9Ve2u09f9nJ/vEwq9t7L47p9lJ/xuo8v1hH/AMlp/P8ARYcLxKnrYhNTStljJtcXBB7nA6g9CqmTFfHblvG0rePLTJXmrO8Mz7XB/Pac/wBlH8R62uEf27e9i8W/uV9y7bAC2E0n3H/xXrM13+RZp6H/AB6vbGdq6Cgfuqib5W1zGxrnuaOWa3s+a84dJmyxvWOj1m1eLFO1p6uCLtBwl3Gd7PvRS/4AqWeG6iPD9YRRxHTz4/o76fa7C5dG1sI++4x/rsoraPPXvSUtdXgntaExFI17Q5jg5p1DmkEHwIVeYmOkrETE9n2vj6ICAgICAgICAgICAgr23WKTUWHyTU+khcyMPtfd5jYu8e7qQreiw1y5orbsqa3LbFhm1e6ibHbItxeOWsqqmW++MfqkOlc4NaS5znX+sPctXV62dNaMdKx2ZWk0cais3vae6en7LqUg7urna7kXiN49wA/NVY4tk8awt24Tj26WlU8W2ExGmfZkXpMZ4SQ6+9vEH3jqr+HiOG8dZ2n8Wfl4dmpPSN4WHs6wHE6SqMsse5pnsLZGSOGZ5t6hDRfUHmbaEqnxHU4MtNqzvK5w/T58V97RtDj7XR/O6Y/2c/xCpeEexb3o+L+3X3LlsaH/AMjUwiyiTcSZC6+XOXOy5ul7LM1m39Tbftu0tJv/AE9du+zMa/ZLFhI4y0ssr3OLjI0tlDyTcuuDz6rcx63Tcu0W2YeTRajm613TWC9mtTMA+slFMDwiaBJL5m9m/HyVbNxWlZ2xxus4eFXt1yTsnB2X0Vtamqv4xW/Sqv8Ay2Xyj9futf8AE4vOVUZJUYDippqeZ0jBLEHM4NlY8NNnN4B1nWv/AKK/MU1en57RtO0/ooxN9LqOSs7x92zLnHRCAgICAgICAgICAgIOXEqGKrgkp5m5o5G5XDn0I7iDYjwXvHktjtFq94eMmOuSs1t2llMseJbM1BdGd5TSOsHEEwTDkHD6D/8AOoW9E4NdTr0tH5/vDBmM2hv061n8lswntHoZgBUh9K/S+YGSK/RzRf3gKhl4Zlp7PWF/FxPFbpbotFHitLUawVMMvRkjHHzAOio3xXp7VZj4L1MtL+zMT8XYo0jN+1PDKmeenfBTzTNbC4OMUb5A05r65QtnhebHStotMR1Y3FMV72rNYmVt2MidHhlIx7XNcItWuBa4HMdCDwWdrLROe0x5tHSRMYaxPkmXPDRdxAHeTYKvEbp5nZE1+1GHU197WQ3HFjHb1/7rLlWMelzX9msoL6rDT2rQp2O9plwY8PhIJuN/MBp1awcfM+S0cHCvHLPwj7s7NxXwxR8Z+z62I2SnknGKYlmz5t7HHJ846TiJHg8Lchxv3W1+a3WUinocPbx+z7o9Heb+mzd/51aOsdsCAgICAgICAgICAgICDznhZKx0cjGvY4WcxwDmuHcQeK+xM1neHy1YtG0qVjPZrSzEvpJHUzjrkPykPkCbt99ui08PFMlel43+bMzcLx260nZTq3YPEY3ljGQ1BbxEMrMwHK7X2K0acRw2jed4+H2Z1+HZqztHX4uB2D4rBp6NWsA+oybL726KX0+mv4x+iL0Gpp4T+ryNViUOplrorfbnZ/ivXLp7eFZ/J8m2or4zH5uyk20xOLT0oyt4FkzWShw7iSL/ABUd9Bgt/rt7kldfnr47+96uxXDa02rqM00h/rNETlB6wuuLd9tV4jBnxf27bx5T93r0+HL/AHK7T5x9klhXZ66r+Virqd9IT6s0bXukd3gsNsh6E6KLLxP0fSaTzfzxTYuGek6xeOVesB2NocPIeyMyzDhPLZzgfsjg3yF+qys+ty5ukztHlDUwaLFh6xG8/isKqLYgICAgICAgICAgICAgICCH2sxY0FDNUtAMjQGxg6jO8hoJ6C9/JWNLh9Nlikq+qzeixTeGKUNNPiFWyNri+onk+ccTe/Fz3HjoAT5LpslqYcczPaHNY4vmyRET1ltez+AMoGACWeaS1nSSySOBP2WE5Wj49SuYz55y232iI/CHTYMEYo23mZ96r9puNVdFLS+izviD45S4NykEhzbXuOqv8NwY8sW543UOJZ8mKa8k7LBhNFDiOH0sldFHUSSQMc572NzZiNSCB6p8LKnlvbDmtGOdtpXMVK5sVZyRvvCkbbbDCjjdWURc6BvzkLiXOiBPtNPEt776jjc8tTRcQnJPJk7+EsvW8PjHHPj7eSG2HxySgrYwHHcTPZFKz6JDjYP8QTfwuOas67TxlxTPjHWFbQ6icWSI8J7twXMOnEBAQEBAQEBAQEBAQEBAQEEHtnhb67D54I9ZbNkjH1nMIdl8wCPNWdHljFmi09lbWYpy4ZrHdkmyOJNoMQgnmBEbXOjk0N2BzS0m3Qm58Cuh1mKc2Ga1+DntJljDmibN1jka9oexwc1wDmuaQWkHgQeYXLTExO0upiYmN4Zp2wj5Si+5UfnGtrhHa/w+rF4v3r8V22RH7Mof7rD+gLL1X9+/vlqaX+zX3Q59uMUhpMPqBIRnmikhjj5vc9pbw7he5XvR4rZM0beE7y8azLXHhnfxjZk+x+Evra+CNoORj2yyu5NjY4E38eA8V0GszRiwzM+PSHP6PDOXLER2ju3dcq6oQEBAQEBAQEBAQEBAQEBAQEFK2x2FZWudU0hbFUnV7DpFMe829l3Xnz71paPiE4vUv1r8mbrOHxl9anSfmpFBjWKYHJ6O8OY25Po04LojrqWEH4tNvFal8Gn1cc0d/OP582ZTPn0s8s9vKUjjWOUOONhFTI+gqIg8NcW76mdnLb3Is5vsjUiwvzUGHT5dJM8kc0T8JTZtRi1URF55Zj4wnMSxytw3D6VlFDFURR0sTH18bt/C17RZwAbwGgOZ2mvBVcWDFmzWnJO0zPbtK1lz5cOKsY43jbv3hVMOwLE8cm38rn5HcaqbRgb3Rt589G6dQtDJqMGlry17+UfVQx6fPqrc1u3nLVdnsBp8Nh3MA1NjJK62eR3eencOSwdRqL57c1m7g09MNeWqVUCcQEBAQEBAQEBAQEBAQEBAQEBBmm2e3EZmNJDT09TBG4iV07c7JHDQhmulvrd/DTjtaPh88vPa0xM9tmLrNfHPyVrExHfdHYngWHbmlml32FTVQlLYpA6eBuRwHrXs9tw5pHIBS4tTn5rVrteK/CUWXT4OWtrb0mfjCKmpMRwSRk8b8scliyohdvKWdpFxfk4EcnDqO9WIvg1UTWY6x4T3hXmmbSzFonp5+EtO2M2ojxSEgtEdTEAJIh7JHJ7Ps9OXuJxNZpJwW84ns29Hq4z18pjusaprggICAgICAgICAgICAgICAgICCN2jqHw0NXLGSHsppnNI4hwYbHy4qXT1i2WsT5wh1FpritMeTNOyzCoqirkmlAd6Mxjo2HUbxxNnW52ynzIPJbfFM1qY4rXxYvC8Nb3m1vBKdsf9Q/7r/wBKh4R/v8Pqm4v/AKfH6LfgtJHUYTSQTMD430FM1zTwI3Tfj1WbmvNM9rVnaeafm0sNIvgrW3aYj5M02Oa6kx5tPG4kNnqaZx+uxofx82NPktvWTGTSc0+USxNHE49Xyx5zDZVzjoxAQEBAQEBAQEBAQEBAQEBAQEHnUQtlY+N4ux7XMcO9rhYj3FfazMTvD5aItG0sdoZ5tnMUcyVrnxew639LTuN2vbyzC3vBC6K9a63T7x3+vk52lraLPtPb6JntTqI6qnoKqndvYCZxvW3LQXBlgTyPqnQ66FVuF1nHe9LdJ6fVY4naMlKXr1jr9EzX7TxYXhVI1pa6rfRU4ii42+SaM7+5o+Nrd5FbHpLZ89v/AJ3nf8+y1k1VcGCsf7bRt+SF7LcFkkmfik1y0Z2ROdxfI7SR/kLi/e49ytcTzxFYw1+P0hW4Zgm1pzW+H1lpyxG0ICAgICAgICAgICAgICAgICAgIIbafAKbEYCyo9RzAXMnFg6LTU3PFumoOmnQEWNNqL4bb1/LzV9Tp6Zq7W/Nl+7rsGBkjMVXh82jnNtNRVDeFnj6Lvjpa5W5zYtV0n1bx8JhibZdN1j1qT8YlNYdR4bj9VDIZH07ooGRvw88XtjHq7uTiW246ZvDiquS+fR0mNt957+/8FnHTBq7xO+20dv3aXBCyJjY42hjGNDWsaAGtaOAAWNMzM7y2axERtD0Xx9EBAQEBAQEBAQEBAQEBAQEBAQEGddq+MyM3WHxkgSM3s1uLm5iGN8LtcT4BbHCsETvlt4dmRxTPaNsVfHu5MRNVgWG0DCWOc+Scz072h0T2vAJieOdu/x8/eOKavPefw6T7vF4yTfS4KR+PWPf4Iza3ADh5p8Sos0UMuR7Wgkuppi3MGg828beBHcp9JqfTRbDk6zH6wg1ennDMZsfSJ/SWn7MYoa6hp6ogBz2WeBw3jSWvt0uCsPUYvRZbU8m1psvpcUX80ooU4gICAgICAgICAgICAgICAgICAgzrtVwuQOgxKIX3QbFIbXyWfmjcR3XJB8QtfheWu1sNvHt9WRxPFO9c1fD+Q5NsMRGNYbDU0rC59O8uqYW6yQ3ZbNbiWXHtDl3WNpNJj/pc81v49p80eqy/wBTgi1O8d48n1t5jGenpMJgY58rmUz32HMtG7Y3vJJB93fp80GHa9s9p6Rv+77rs29K4a952/Zedl8MNDQ09K7V7GXfbUbxxLn26XcVmanL6XLa/m09Ni9FiinklVAnEBAQEBAQEBAQEBAQEBAQEBAQEHxNE2RrmPaHMcC1zXAFrmkWII5hfYmYneHyYiY2llWJ4C+kkkxHApnOjglkjkjbcvicy2cC/wA7HqL8fPiN3FqYyVjFqY6zHT6e6WHk0047Tl089I7/AM8YWPYmqo8TmfiDog3EY42RSNveNrbECSIHhcad4tbnc09ZTJgr6Lf1J6/tK3o7489vSzHrR/N4XVZrSEBAQEBAQEBAQEBAQEBAQEBAQEBBz4jI6OCZ7fabDI4eIaSF6pG9oifN5vO1ZmGQUWIS0mE0tVE4iSPFpHA39obht2nvB1BXQ5MVcmotSe3J9XP0y2x6et47830TuAwCk2kkihGWGaJ7w3gAx8bZbW5AO0VXPb0miibd4n9lrBX0etmK9pj92lLGbAgICAgICAgICAgICAgICAgICAgIPl7Q4FpFwQQR3go+TG7HavDnx4fiOHm+9w+ubVAc3wPZu8w6Wyu810VMsTmpl8L12+Mdf2c/bFMYr4vGtt/gueBYc5+NV1Y4epFBTU7DyL3QROdbwH61m5ssRpqY48Zmf1lo4cUzqb3nwiI/SFxWe0BAQEBAQEBAQEBAQEBAQEBAQEBAQEFc2kw1u/hrI8hnLX0z6dxa0VtO5pL4ddM4ALm+Gumot4Ms8s0nt338p8/uqZ8Uc0Xjv22848vsnqYsLA6Meq4A8C13AD1gdb6Aa66KrO+/Vartt0eq+PogICAgICAgICAgICAgICAgICAgICCt7d4PNX0sUdPcSMq4ZAQcpaNWlwPTNm/CrmizVxXmbdpiVTWYbZaRFe8TCyKmtiAgICAgICAgICAgICAgICAgICAgICAgICAgICAgICAgICAgICAgICAgICAgICAgICAgICAgICAgICAgICAgICAgICAgICAgICAgICAgICAgICAgICAgICAgICAgICAgICAgICAgICAgICAgICAgICAgICAgICAgICAgICAgICAgICAg/9k="/>
          <p:cNvSpPr>
            <a:spLocks noChangeAspect="1" noChangeArrowheads="1"/>
          </p:cNvSpPr>
          <p:nvPr/>
        </p:nvSpPr>
        <p:spPr bwMode="auto">
          <a:xfrm>
            <a:off x="146050" y="-1790700"/>
            <a:ext cx="26384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3319" name="Picture 7" descr="http://sitemaker.umich.edu/caaa/files/medical-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2790" y="260649"/>
            <a:ext cx="1065827" cy="1512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UOS Dark blue">
  <a:themeElements>
    <a:clrScheme name="">
      <a:dk1>
        <a:srgbClr val="FCFBE3"/>
      </a:dk1>
      <a:lt1>
        <a:srgbClr val="FFFFFF"/>
      </a:lt1>
      <a:dk2>
        <a:srgbClr val="336699"/>
      </a:dk2>
      <a:lt2>
        <a:srgbClr val="FFFF33"/>
      </a:lt2>
      <a:accent1>
        <a:srgbClr val="FFFF00"/>
      </a:accent1>
      <a:accent2>
        <a:srgbClr val="B5B5B5"/>
      </a:accent2>
      <a:accent3>
        <a:srgbClr val="ADB8CA"/>
      </a:accent3>
      <a:accent4>
        <a:srgbClr val="DADADA"/>
      </a:accent4>
      <a:accent5>
        <a:srgbClr val="FFFFAA"/>
      </a:accent5>
      <a:accent6>
        <a:srgbClr val="A4A4A4"/>
      </a:accent6>
      <a:hlink>
        <a:srgbClr val="00B4F0"/>
      </a:hlink>
      <a:folHlink>
        <a:srgbClr val="FF00AE"/>
      </a:folHlink>
    </a:clrScheme>
    <a:fontScheme name="tuos_ppt_template_colour[1]">
      <a:majorFont>
        <a:latin typeface="TUOS Stephenson"/>
        <a:ea typeface=""/>
        <a:cs typeface=""/>
      </a:majorFont>
      <a:minorFont>
        <a:latin typeface="TUOS Blak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18" charset="0"/>
            <a:cs typeface="Arial" charset="0"/>
          </a:defRPr>
        </a:defPPr>
      </a:lstStyle>
    </a:lnDef>
  </a:objectDefaults>
  <a:extraClrSchemeLst>
    <a:extraClrScheme>
      <a:clrScheme name="tuos_ppt_template_colour[1] 1">
        <a:dk1>
          <a:srgbClr val="2A196F"/>
        </a:dk1>
        <a:lt1>
          <a:srgbClr val="F9FFA2"/>
        </a:lt1>
        <a:dk2>
          <a:srgbClr val="00B3EF"/>
        </a:dk2>
        <a:lt2>
          <a:srgbClr val="FCFBE3"/>
        </a:lt2>
        <a:accent1>
          <a:srgbClr val="FFFF00"/>
        </a:accent1>
        <a:accent2>
          <a:srgbClr val="B5B5B5"/>
        </a:accent2>
        <a:accent3>
          <a:srgbClr val="FBFFCE"/>
        </a:accent3>
        <a:accent4>
          <a:srgbClr val="22145E"/>
        </a:accent4>
        <a:accent5>
          <a:srgbClr val="FFFFAA"/>
        </a:accent5>
        <a:accent6>
          <a:srgbClr val="A4A4A4"/>
        </a:accent6>
        <a:hlink>
          <a:srgbClr val="00B4F0"/>
        </a:hlink>
        <a:folHlink>
          <a:srgbClr val="FF00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TUOS Dark blue</Template>
  <TotalTime>1550</TotalTime>
  <Words>953</Words>
  <Application>Microsoft Office PowerPoint</Application>
  <PresentationFormat>On-screen Show (4:3)</PresentationFormat>
  <Paragraphs>122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TUOS Blake</vt:lpstr>
      <vt:lpstr>TUOS Stephenson</vt:lpstr>
      <vt:lpstr>TUOS Dark blue</vt:lpstr>
      <vt:lpstr>Personal health technologies   From Fitbits and dumb patients to democratic data and citizen health</vt:lpstr>
      <vt:lpstr>Introduction </vt:lpstr>
      <vt:lpstr>New materialism</vt:lpstr>
      <vt:lpstr>What can a PHT do?</vt:lpstr>
      <vt:lpstr>1: Blood pressure monitor</vt:lpstr>
      <vt:lpstr>2: iWatch/Fitbit</vt:lpstr>
      <vt:lpstr>3: Implantable         cardiovertor-defibrillator</vt:lpstr>
      <vt:lpstr>Re-engineering PHTs</vt:lpstr>
      <vt:lpstr>Public Health/Biomedicine </vt:lpstr>
      <vt:lpstr>Critique of this micropolitics  </vt:lpstr>
      <vt:lpstr>Corporate Interests</vt:lpstr>
      <vt:lpstr>Critique of this micropolitics</vt:lpstr>
      <vt:lpstr>Patient Perspective </vt:lpstr>
      <vt:lpstr>Critique of this micropolitics</vt:lpstr>
      <vt:lpstr>A ‘Resisting’ Perspective </vt:lpstr>
      <vt:lpstr>An Example</vt:lpstr>
      <vt:lpstr>PHTs and ‘Citizen Health’</vt:lpstr>
      <vt:lpstr>Conclusions</vt:lpstr>
      <vt:lpstr>Reference</vt:lpstr>
      <vt:lpstr>Personal health technologies.   From Fitbits and dumb patients to democratic data and citizen health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micropolitics of body/technology assemblages</dc:title>
  <dc:creator>Nick</dc:creator>
  <cp:lastModifiedBy>Windows User</cp:lastModifiedBy>
  <cp:revision>56</cp:revision>
  <dcterms:created xsi:type="dcterms:W3CDTF">2014-09-08T16:32:03Z</dcterms:created>
  <dcterms:modified xsi:type="dcterms:W3CDTF">2020-05-21T06:05:11Z</dcterms:modified>
</cp:coreProperties>
</file>