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1" r:id="rId2"/>
  </p:sldMasterIdLst>
  <p:notesMasterIdLst>
    <p:notesMasterId r:id="rId18"/>
  </p:notesMasterIdLst>
  <p:sldIdLst>
    <p:sldId id="257" r:id="rId3"/>
    <p:sldId id="347" r:id="rId4"/>
    <p:sldId id="262" r:id="rId5"/>
    <p:sldId id="392" r:id="rId6"/>
    <p:sldId id="287" r:id="rId7"/>
    <p:sldId id="339" r:id="rId8"/>
    <p:sldId id="394" r:id="rId9"/>
    <p:sldId id="297" r:id="rId10"/>
    <p:sldId id="341" r:id="rId11"/>
    <p:sldId id="357" r:id="rId12"/>
    <p:sldId id="395" r:id="rId13"/>
    <p:sldId id="277" r:id="rId14"/>
    <p:sldId id="298" r:id="rId15"/>
    <p:sldId id="390" r:id="rId16"/>
    <p:sldId id="391" r:id="rId17"/>
  </p:sldIdLst>
  <p:sldSz cx="12192000" cy="6858000"/>
  <p:notesSz cx="6858000" cy="9144000"/>
  <p:embeddedFontLst>
    <p:embeddedFont>
      <p:font typeface="Arial Rounded MT Bold" panose="020F0704030504030204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TUOS Blake" panose="020B0503040000020004" pitchFamily="34" charset="0"/>
      <p:regular r:id="rId26"/>
      <p:bold r:id="rId27"/>
      <p:italic r:id="rId28"/>
    </p:embeddedFont>
    <p:embeddedFont>
      <p:font typeface="TUOS Stephenson" panose="02070503080000020004" pitchFamily="18" charset="0"/>
      <p:regular r:id="rId29"/>
      <p:bold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3QEyrgazcKKDmk4Y2DWu4g==" hashData="B4pdPefHiTldYdMLHpFH+eJTtwuc3QR1NbbJLgbDVCuabq4mlIrL6MjWl5nTa1l+I2jy/KQCe0VkQTfL11f+TQ=="/>
  <p:extLst>
    <p:ext uri="{521415D9-36F7-43E2-AB2F-B90AF26B5E84}">
      <p14:sectionLst xmlns:p14="http://schemas.microsoft.com/office/powerpoint/2010/main">
        <p14:section name="Default Section" id="{D945D9B3-AF1E-400D-BBFF-AB3EAB7034E6}">
          <p14:sldIdLst>
            <p14:sldId id="257"/>
            <p14:sldId id="347"/>
            <p14:sldId id="262"/>
            <p14:sldId id="392"/>
            <p14:sldId id="287"/>
            <p14:sldId id="339"/>
            <p14:sldId id="394"/>
            <p14:sldId id="297"/>
            <p14:sldId id="341"/>
            <p14:sldId id="357"/>
            <p14:sldId id="395"/>
            <p14:sldId id="277"/>
            <p14:sldId id="298"/>
            <p14:sldId id="390"/>
            <p14:sldId id="3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BE3"/>
    <a:srgbClr val="005BAA"/>
    <a:srgbClr val="00B4F0"/>
    <a:srgbClr val="175676"/>
    <a:srgbClr val="FFFFFF"/>
    <a:srgbClr val="D62839"/>
    <a:srgbClr val="4BA3C3"/>
    <a:srgbClr val="CCE6F4"/>
    <a:srgbClr val="E6E6E6"/>
    <a:srgbClr val="0F50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4" autoAdjust="0"/>
    <p:restoredTop sz="87630" autoAdjust="0"/>
  </p:normalViewPr>
  <p:slideViewPr>
    <p:cSldViewPr snapToGrid="0">
      <p:cViewPr varScale="1">
        <p:scale>
          <a:sx n="89" d="100"/>
          <a:sy n="89" d="100"/>
        </p:scale>
        <p:origin x="1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7042D-FD8C-4ECE-BD62-135DDCCFAD29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EA0C4-473B-44EF-BF5A-146E806BF8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87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ompleteuniversityguide.co.uk/careers/what-do-graduates-do-and-earn#Graduatesear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EA0C4-473B-44EF-BF5A-146E806BF85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764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&lt;div&gt;Icons made by &lt;a </a:t>
            </a:r>
            <a:r>
              <a:rPr lang="en-GB" dirty="0" err="1"/>
              <a:t>href</a:t>
            </a:r>
            <a:r>
              <a:rPr lang="en-GB" dirty="0"/>
              <a:t>="https://www.flaticon.com/authors/freepik" title="</a:t>
            </a:r>
            <a:r>
              <a:rPr lang="en-GB" dirty="0" err="1"/>
              <a:t>Freepik</a:t>
            </a:r>
            <a:r>
              <a:rPr lang="en-GB" dirty="0"/>
              <a:t>"&gt;</a:t>
            </a:r>
            <a:r>
              <a:rPr lang="en-GB" dirty="0" err="1"/>
              <a:t>Freepik</a:t>
            </a:r>
            <a:r>
              <a:rPr lang="en-GB" dirty="0"/>
              <a:t>&lt;/a&gt; from &lt;a </a:t>
            </a:r>
            <a:r>
              <a:rPr lang="en-GB" dirty="0" err="1"/>
              <a:t>href</a:t>
            </a:r>
            <a:r>
              <a:rPr lang="en-GB" dirty="0"/>
              <a:t>="https://www.flaticon.com/" title="</a:t>
            </a:r>
            <a:r>
              <a:rPr lang="en-GB" dirty="0" err="1"/>
              <a:t>Flaticon</a:t>
            </a:r>
            <a:r>
              <a:rPr lang="en-GB" dirty="0"/>
              <a:t>"&gt;www.flaticon.com&lt;/a&gt;&lt;/div&gt;</a:t>
            </a:r>
          </a:p>
          <a:p>
            <a:endParaRPr lang="en-GB" dirty="0"/>
          </a:p>
          <a:p>
            <a:r>
              <a:rPr lang="en-GB" dirty="0"/>
              <a:t>Icons made by &lt;a </a:t>
            </a:r>
            <a:r>
              <a:rPr lang="en-GB" dirty="0" err="1"/>
              <a:t>href</a:t>
            </a:r>
            <a:r>
              <a:rPr lang="en-GB" dirty="0"/>
              <a:t>="https://www.flaticon.com/authors/srip" title="</a:t>
            </a:r>
            <a:r>
              <a:rPr lang="en-GB" dirty="0" err="1"/>
              <a:t>srip</a:t>
            </a:r>
            <a:r>
              <a:rPr lang="en-GB" dirty="0"/>
              <a:t>"&gt;</a:t>
            </a:r>
            <a:r>
              <a:rPr lang="en-GB" dirty="0" err="1"/>
              <a:t>srip</a:t>
            </a:r>
            <a:r>
              <a:rPr lang="en-GB" dirty="0"/>
              <a:t>&lt;/a&gt; from &lt;a </a:t>
            </a:r>
            <a:r>
              <a:rPr lang="en-GB" dirty="0" err="1"/>
              <a:t>href</a:t>
            </a:r>
            <a:r>
              <a:rPr lang="en-GB" dirty="0"/>
              <a:t>="https://www.flaticon.com/" title="</a:t>
            </a:r>
            <a:r>
              <a:rPr lang="en-GB" dirty="0" err="1"/>
              <a:t>Flaticon</a:t>
            </a:r>
            <a:r>
              <a:rPr lang="en-GB" dirty="0"/>
              <a:t>"&gt; www.flaticon.com&lt;/a&gt;</a:t>
            </a:r>
          </a:p>
          <a:p>
            <a:endParaRPr lang="en-GB" dirty="0"/>
          </a:p>
          <a:p>
            <a:r>
              <a:rPr lang="en-GB" dirty="0"/>
              <a:t>Icons made by &lt;a </a:t>
            </a:r>
            <a:r>
              <a:rPr lang="en-GB" dirty="0" err="1"/>
              <a:t>href</a:t>
            </a:r>
            <a:r>
              <a:rPr lang="en-GB" dirty="0"/>
              <a:t>="https://www.flaticon.com/authors/monkik" title="</a:t>
            </a:r>
            <a:r>
              <a:rPr lang="en-GB" dirty="0" err="1"/>
              <a:t>monkik</a:t>
            </a:r>
            <a:r>
              <a:rPr lang="en-GB" dirty="0"/>
              <a:t>"&gt;</a:t>
            </a:r>
            <a:r>
              <a:rPr lang="en-GB" dirty="0" err="1"/>
              <a:t>monkik</a:t>
            </a:r>
            <a:r>
              <a:rPr lang="en-GB" dirty="0"/>
              <a:t>&lt;/a&gt; from &lt;a </a:t>
            </a:r>
            <a:r>
              <a:rPr lang="en-GB" dirty="0" err="1"/>
              <a:t>href</a:t>
            </a:r>
            <a:r>
              <a:rPr lang="en-GB" dirty="0"/>
              <a:t>="https://www.flaticon.com/" title="</a:t>
            </a:r>
            <a:r>
              <a:rPr lang="en-GB" dirty="0" err="1"/>
              <a:t>Flaticon</a:t>
            </a:r>
            <a:r>
              <a:rPr lang="en-GB" dirty="0"/>
              <a:t>"&gt; www.flaticon.com&lt;/a&gt;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8D89A4-ACF0-49EE-B27A-1799461425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UOS Stephenson" panose="020705030800000200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UOS Stephenson" panose="020705030800000200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214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2:notes"/>
          <p:cNvSpPr txBox="1">
            <a:spLocks noGrp="1"/>
          </p:cNvSpPr>
          <p:nvPr>
            <p:ph type="body" idx="1"/>
          </p:nvPr>
        </p:nvSpPr>
        <p:spPr>
          <a:xfrm>
            <a:off x="906462" y="4715709"/>
            <a:ext cx="4984750" cy="446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93" name="Google Shape;79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432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42:notes"/>
          <p:cNvSpPr txBox="1">
            <a:spLocks noGrp="1"/>
          </p:cNvSpPr>
          <p:nvPr>
            <p:ph type="body" idx="1"/>
          </p:nvPr>
        </p:nvSpPr>
        <p:spPr>
          <a:xfrm>
            <a:off x="906462" y="4715709"/>
            <a:ext cx="4984750" cy="446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7" name="Google Shape;86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EA0C4-473B-44EF-BF5A-146E806BF85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45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https://www.thecompleteuniversityguide.co.uk/careers/what-do-graduates-do-and-earn#Graduatesearn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9EA0C4-473B-44EF-BF5A-146E806BF85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705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4" name="Google Shape;80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5" name="Google Shape;805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3:notes"/>
          <p:cNvSpPr txBox="1">
            <a:spLocks noGrp="1"/>
          </p:cNvSpPr>
          <p:nvPr>
            <p:ph type="body" idx="1"/>
          </p:nvPr>
        </p:nvSpPr>
        <p:spPr>
          <a:xfrm>
            <a:off x="906462" y="4715709"/>
            <a:ext cx="4984750" cy="446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8" name="Google Shape;87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BDD5-54FE-4C35-A0DB-8B18DF5DC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EFE0E4-4924-4ECD-A99E-0427D2FAC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414FA-D520-4A5D-A722-6F32B2EEA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9D857-7F83-4A06-973B-85010BDEF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AB9C4-87B7-4C65-BE95-B37F8860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67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78006-D914-45DC-82E3-4AECEC6F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" y="12577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5CE85-5A14-4E49-B54D-E84D67AD7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4860" y="2583339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84A8-FDC9-4835-983B-A3A43741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DE4C3-1E35-4BEF-8EE9-196CBA03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E586B-6CA0-400E-8C85-872201EF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35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2209800"/>
            <a:ext cx="10972800" cy="1828800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4876800"/>
            <a:ext cx="10972800" cy="1066800"/>
          </a:xfrm>
        </p:spPr>
        <p:txBody>
          <a:bodyPr/>
          <a:lstStyle>
            <a:lvl1pPr marL="0" indent="0">
              <a:spcBef>
                <a:spcPct val="0"/>
              </a:spcBef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180000"/>
            <a:ext cx="2338425" cy="94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4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00" y="6249038"/>
            <a:ext cx="779905" cy="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69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513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362200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53848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08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551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48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826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3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48396-85CB-4E4E-9BF6-8389A226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" y="12577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9D532-9063-4B85-89B1-4D6FAD65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860" y="2583339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E079F-E82D-49B4-80F4-2FA8E1528A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47478-E578-4C4B-9565-2E42B3E20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BE93-BB13-45CB-8319-4BCE153A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628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359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371600"/>
            <a:ext cx="2743200" cy="4724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371600"/>
            <a:ext cx="8026400" cy="4724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145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371600"/>
            <a:ext cx="109728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2362200"/>
            <a:ext cx="5384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362200"/>
            <a:ext cx="5384800" cy="3733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02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E4AE-C1FD-42E9-807F-01E6C689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89F2D-6FA9-426F-A340-970F76AA6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81AA4-978E-48CB-9336-5CED5DDA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9303B-AF7D-4801-85AF-07BF5F4E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5F166-3896-47F8-9B24-10985644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07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6866-4379-440D-827B-BAC95BFA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" y="12577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7B1C-1076-4ACA-8E4C-8FD456954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37E58-361E-4009-806F-BAF4500A6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297F4-FE3D-4038-87DD-7489DF0F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8521F-4418-4960-8CED-9C900677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723F4-CD00-4384-B53B-54125FE9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18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03B0-6E38-40F8-990F-1946C291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3F9AD-C970-46A6-97D0-90AD9AE7C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D4BAB-59CE-40EF-A1FB-1AC14A39F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6C238-B57C-448D-946B-6F393A309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CACBC-CBBB-4CD6-8BBA-172FA084A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726CDC-BE17-4FA6-ADE5-8EC0548A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51F63-F315-414F-9714-D754E6817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89F796-CE30-4B63-A189-30C08A59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52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788D-ACEB-4C66-99FF-1F71D963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" y="12577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E4B38F-438E-47AD-B59D-DFC5FE0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6C4570-79AC-4B3D-BE7B-E59216E0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D8D00-9DBE-4090-BC9F-3F9DAF11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75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1742B8-AFD8-4B52-A374-F637E8DB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B4E1E-74E0-44D2-BE0F-E8393213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FB9DF-E3AE-45CB-B511-5413B46E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58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B3A3-7178-4F1C-B3B7-35499E9B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A9490-4317-43BD-9BBC-1F7F5C234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94BF6-2FF9-4E5E-AA32-55EF8C6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38A3E-1D7F-46C3-82E7-5D84944E95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5E1DE-6A60-4A65-9B21-D4E730AA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32005-CE4F-4FA3-8389-18DF3AD24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40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7B8AD-6F40-4619-B512-98885062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2A6392-87CB-4998-B722-957784263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BCE01-EA9E-401D-B57A-756F68789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A9EA2-3AF2-472A-B85E-753CFA452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5FDEC-6CEF-4E64-95D3-3AD97AA9E127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2F3EE-C7B1-4FEA-B994-EAFDF8AC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E71DD-A273-471E-916D-83B174FF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4A3AE-BD79-482F-8F52-CFA23E48F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38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DF0B91-2532-4556-8269-1523D142CBD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180000"/>
            <a:ext cx="2338425" cy="944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A81D65-A2FD-4513-BA27-8B55ACB5AF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000" y="6249038"/>
            <a:ext cx="779905" cy="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3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371600"/>
            <a:ext cx="1097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2362200"/>
            <a:ext cx="10972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180000"/>
            <a:ext cx="2338425" cy="94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276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UOS Stephenson" pitchFamily="-12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UOS Stephenson" panose="02070503080000020004" pitchFamily="18" charset="0"/>
        <a:buChar char="•"/>
        <a:defRPr sz="2800">
          <a:solidFill>
            <a:schemeClr val="bg2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bg2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defRPr sz="1400">
          <a:solidFill>
            <a:schemeClr val="bg2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Font typeface="TUOS Stephenson" panose="02070503080000020004" pitchFamily="18" charset="0"/>
        <a:buChar char="•"/>
        <a:defRPr sz="900">
          <a:solidFill>
            <a:schemeClr val="bg2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Font typeface="TUOS Stephenson" pitchFamily="-128" charset="0"/>
        <a:buChar char="•"/>
        <a:defRPr sz="9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spects.ac.uk/job-profile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ompleteuniversityguide.co.uk/careers/what-do-graduates-do-and-earn#Graduatesear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slide" Target="slid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YYXoRt1sqc?feature=oembed" TargetMode="Externa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ospects.ac.uk/job-profile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heppsy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" Target="slide9.xml"/><Relationship Id="rId7" Type="http://schemas.openxmlformats.org/officeDocument/2006/relationships/image" Target="../media/image18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0.xml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slide" Target="slide7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F3C768D-7962-4BD3-9260-95BE3055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2209800"/>
            <a:ext cx="10972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The Benefits of Higher Education</a:t>
            </a:r>
          </a:p>
        </p:txBody>
      </p:sp>
      <p:sp>
        <p:nvSpPr>
          <p:cNvPr id="4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E868A0C-19F6-4D54-9EB8-D7FF2398E936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2257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98">
            <a:extLst>
              <a:ext uri="{FF2B5EF4-FFF2-40B4-BE49-F238E27FC236}">
                <a16:creationId xmlns:a16="http://schemas.microsoft.com/office/drawing/2014/main" id="{B21830DD-4874-4269-84E5-415A436FFD26}"/>
              </a:ext>
            </a:extLst>
          </p:cNvPr>
          <p:cNvSpPr txBox="1"/>
          <p:nvPr/>
        </p:nvSpPr>
        <p:spPr>
          <a:xfrm>
            <a:off x="2268615" y="2738742"/>
            <a:ext cx="7654770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Doctor/Nurse</a:t>
            </a:r>
          </a:p>
          <a:p>
            <a:pPr algn="ctr"/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Psychologist</a:t>
            </a:r>
          </a:p>
          <a:p>
            <a:pPr algn="ctr"/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Policer Officer</a:t>
            </a:r>
          </a:p>
          <a:p>
            <a:pPr algn="ctr"/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Research Scientist</a:t>
            </a:r>
          </a:p>
          <a:p>
            <a:pPr algn="ctr"/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Teacher</a:t>
            </a:r>
          </a:p>
          <a:p>
            <a:pPr algn="ctr"/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Dentist</a:t>
            </a:r>
          </a:p>
          <a:p>
            <a:pPr algn="ctr"/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Lawyer/Judge</a:t>
            </a:r>
          </a:p>
          <a:p>
            <a:pPr algn="ctr"/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More!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CB5BF-AABA-4F33-B39A-105E31EDF8D1}"/>
              </a:ext>
            </a:extLst>
          </p:cNvPr>
          <p:cNvSpPr txBox="1"/>
          <p:nvPr/>
        </p:nvSpPr>
        <p:spPr>
          <a:xfrm>
            <a:off x="327857" y="1324441"/>
            <a:ext cx="10954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For some careers, a degree is required to demonstrate that you’re qualified to work in that area.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F9C2FD-364A-48C3-8AEF-D9BD68F7CD9A}"/>
              </a:ext>
            </a:extLst>
          </p:cNvPr>
          <p:cNvSpPr txBox="1"/>
          <p:nvPr/>
        </p:nvSpPr>
        <p:spPr>
          <a:xfrm>
            <a:off x="9822683" y="3341056"/>
            <a:ext cx="226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CFBE3"/>
                </a:solidFill>
                <a:latin typeface="TUOS Blake" panose="020B0503040000020004" pitchFamily="34" charset="0"/>
              </a:rPr>
              <a:t>How does your list compare?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80D8BAD-FBEC-4E56-8350-21E9D4872898}"/>
              </a:ext>
            </a:extLst>
          </p:cNvPr>
          <p:cNvSpPr/>
          <p:nvPr/>
        </p:nvSpPr>
        <p:spPr>
          <a:xfrm>
            <a:off x="10179659" y="1873116"/>
            <a:ext cx="1839540" cy="1342827"/>
          </a:xfrm>
          <a:prstGeom prst="ellipse">
            <a:avLst/>
          </a:prstGeom>
          <a:solidFill>
            <a:srgbClr val="00B4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5BAA"/>
                </a:solidFill>
                <a:latin typeface="TUOS Blake" panose="020B0503040000020004" pitchFamily="34" charset="0"/>
              </a:rPr>
              <a:t>Click here to see our examples.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A8DD576-F358-41A9-B586-F7AF34A021EA}"/>
              </a:ext>
            </a:extLst>
          </p:cNvPr>
          <p:cNvSpPr txBox="1">
            <a:spLocks/>
          </p:cNvSpPr>
          <p:nvPr/>
        </p:nvSpPr>
        <p:spPr>
          <a:xfrm>
            <a:off x="2342349" y="1896584"/>
            <a:ext cx="7639851" cy="795556"/>
          </a:xfrm>
          <a:prstGeom prst="rect">
            <a:avLst/>
          </a:prstGeom>
          <a:solidFill>
            <a:srgbClr val="00B4F0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dirty="0">
                <a:solidFill>
                  <a:srgbClr val="005BAA"/>
                </a:solidFill>
                <a:latin typeface="TUOS Blake" panose="020B0503040000020004" pitchFamily="34" charset="0"/>
              </a:rPr>
              <a:t>You have 1 minute to list any careers that you think need a degree.</a:t>
            </a:r>
          </a:p>
          <a:p>
            <a:pPr marL="0" indent="0" algn="ctr">
              <a:buNone/>
            </a:pPr>
            <a:r>
              <a:rPr lang="en-GB" sz="2000" dirty="0">
                <a:solidFill>
                  <a:srgbClr val="005BAA"/>
                </a:solidFill>
                <a:latin typeface="TUOS Blake" panose="020B0503040000020004" pitchFamily="34" charset="0"/>
              </a:rPr>
              <a:t>Click here to start the timer. </a:t>
            </a:r>
          </a:p>
        </p:txBody>
      </p:sp>
      <p:sp>
        <p:nvSpPr>
          <p:cNvPr id="38" name="Oval 33">
            <a:extLst>
              <a:ext uri="{FF2B5EF4-FFF2-40B4-BE49-F238E27FC236}">
                <a16:creationId xmlns:a16="http://schemas.microsoft.com/office/drawing/2014/main" id="{2D95BB96-098E-4359-B6F3-EEAB76326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End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1B5D13F8-48B1-4CA8-9EFA-F23AF083D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</a:t>
            </a:r>
          </a:p>
        </p:txBody>
      </p:sp>
      <p:sp>
        <p:nvSpPr>
          <p:cNvPr id="40" name="Oval 31">
            <a:extLst>
              <a:ext uri="{FF2B5EF4-FFF2-40B4-BE49-F238E27FC236}">
                <a16:creationId xmlns:a16="http://schemas.microsoft.com/office/drawing/2014/main" id="{6D58CE60-4471-46EA-92CB-9B12AB77C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</a:t>
            </a:r>
          </a:p>
        </p:txBody>
      </p:sp>
      <p:sp>
        <p:nvSpPr>
          <p:cNvPr id="41" name="Oval 30">
            <a:extLst>
              <a:ext uri="{FF2B5EF4-FFF2-40B4-BE49-F238E27FC236}">
                <a16:creationId xmlns:a16="http://schemas.microsoft.com/office/drawing/2014/main" id="{89F87FA0-C170-4710-9AF9-54EC1CE97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</a:t>
            </a:r>
          </a:p>
        </p:txBody>
      </p:sp>
      <p:sp>
        <p:nvSpPr>
          <p:cNvPr id="42" name="Oval 29">
            <a:extLst>
              <a:ext uri="{FF2B5EF4-FFF2-40B4-BE49-F238E27FC236}">
                <a16:creationId xmlns:a16="http://schemas.microsoft.com/office/drawing/2014/main" id="{CFC0E0B6-1E3E-4EA7-B877-18827EF87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</a:t>
            </a:r>
          </a:p>
        </p:txBody>
      </p:sp>
      <p:sp>
        <p:nvSpPr>
          <p:cNvPr id="43" name="Oval 28">
            <a:extLst>
              <a:ext uri="{FF2B5EF4-FFF2-40B4-BE49-F238E27FC236}">
                <a16:creationId xmlns:a16="http://schemas.microsoft.com/office/drawing/2014/main" id="{39FBB9C6-CF4F-408F-961F-C6435C1DD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</a:t>
            </a:r>
          </a:p>
        </p:txBody>
      </p:sp>
      <p:sp>
        <p:nvSpPr>
          <p:cNvPr id="44" name="Oval 27">
            <a:extLst>
              <a:ext uri="{FF2B5EF4-FFF2-40B4-BE49-F238E27FC236}">
                <a16:creationId xmlns:a16="http://schemas.microsoft.com/office/drawing/2014/main" id="{DCE4F899-A7CF-4845-BDD4-198CCCB54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6</a:t>
            </a:r>
          </a:p>
        </p:txBody>
      </p:sp>
      <p:sp>
        <p:nvSpPr>
          <p:cNvPr id="45" name="Oval 26">
            <a:extLst>
              <a:ext uri="{FF2B5EF4-FFF2-40B4-BE49-F238E27FC236}">
                <a16:creationId xmlns:a16="http://schemas.microsoft.com/office/drawing/2014/main" id="{41BF1F1F-3BE0-4F13-A3E4-47265A44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7</a:t>
            </a:r>
          </a:p>
        </p:txBody>
      </p:sp>
      <p:sp>
        <p:nvSpPr>
          <p:cNvPr id="46" name="Oval 25">
            <a:extLst>
              <a:ext uri="{FF2B5EF4-FFF2-40B4-BE49-F238E27FC236}">
                <a16:creationId xmlns:a16="http://schemas.microsoft.com/office/drawing/2014/main" id="{B311BCB7-4343-4B62-941C-DD7AD64CD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8</a:t>
            </a:r>
          </a:p>
        </p:txBody>
      </p:sp>
      <p:sp>
        <p:nvSpPr>
          <p:cNvPr id="47" name="Oval 24">
            <a:extLst>
              <a:ext uri="{FF2B5EF4-FFF2-40B4-BE49-F238E27FC236}">
                <a16:creationId xmlns:a16="http://schemas.microsoft.com/office/drawing/2014/main" id="{EEA068B8-040E-4FFC-96D3-468455D25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9</a:t>
            </a:r>
          </a:p>
        </p:txBody>
      </p:sp>
      <p:sp>
        <p:nvSpPr>
          <p:cNvPr id="48" name="Oval 23">
            <a:extLst>
              <a:ext uri="{FF2B5EF4-FFF2-40B4-BE49-F238E27FC236}">
                <a16:creationId xmlns:a16="http://schemas.microsoft.com/office/drawing/2014/main" id="{40028627-6BB3-46A0-8D8E-B756B168A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10</a:t>
            </a:r>
          </a:p>
        </p:txBody>
      </p:sp>
      <p:sp>
        <p:nvSpPr>
          <p:cNvPr id="49" name="Oval 22">
            <a:extLst>
              <a:ext uri="{FF2B5EF4-FFF2-40B4-BE49-F238E27FC236}">
                <a16:creationId xmlns:a16="http://schemas.microsoft.com/office/drawing/2014/main" id="{14ED2502-86E7-4084-AF00-E49E54FEC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11</a:t>
            </a:r>
          </a:p>
        </p:txBody>
      </p:sp>
      <p:sp>
        <p:nvSpPr>
          <p:cNvPr id="50" name="Oval 21">
            <a:extLst>
              <a:ext uri="{FF2B5EF4-FFF2-40B4-BE49-F238E27FC236}">
                <a16:creationId xmlns:a16="http://schemas.microsoft.com/office/drawing/2014/main" id="{3F5CE8D9-F4E1-4E1F-B5F9-A982AB79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12</a:t>
            </a:r>
          </a:p>
        </p:txBody>
      </p:sp>
      <p:sp>
        <p:nvSpPr>
          <p:cNvPr id="51" name="Oval 20">
            <a:extLst>
              <a:ext uri="{FF2B5EF4-FFF2-40B4-BE49-F238E27FC236}">
                <a16:creationId xmlns:a16="http://schemas.microsoft.com/office/drawing/2014/main" id="{4809DFF1-2971-461F-9AE2-63BD46C97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13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C2DD321-5C8F-4177-9A91-A6BC73BCB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14</a:t>
            </a:r>
          </a:p>
        </p:txBody>
      </p:sp>
      <p:sp>
        <p:nvSpPr>
          <p:cNvPr id="53" name="Oval 18">
            <a:extLst>
              <a:ext uri="{FF2B5EF4-FFF2-40B4-BE49-F238E27FC236}">
                <a16:creationId xmlns:a16="http://schemas.microsoft.com/office/drawing/2014/main" id="{217BF332-F41C-4CB0-8FF7-538080FE4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15</a:t>
            </a:r>
          </a:p>
        </p:txBody>
      </p:sp>
      <p:sp>
        <p:nvSpPr>
          <p:cNvPr id="54" name="Oval 17">
            <a:extLst>
              <a:ext uri="{FF2B5EF4-FFF2-40B4-BE49-F238E27FC236}">
                <a16:creationId xmlns:a16="http://schemas.microsoft.com/office/drawing/2014/main" id="{E95BA621-9A43-4151-A315-851B90839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16</a:t>
            </a:r>
          </a:p>
        </p:txBody>
      </p:sp>
      <p:sp>
        <p:nvSpPr>
          <p:cNvPr id="55" name="Oval 16">
            <a:extLst>
              <a:ext uri="{FF2B5EF4-FFF2-40B4-BE49-F238E27FC236}">
                <a16:creationId xmlns:a16="http://schemas.microsoft.com/office/drawing/2014/main" id="{BEAA9D6B-65EA-4EAE-8410-68DA4F6AE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17</a:t>
            </a:r>
          </a:p>
        </p:txBody>
      </p:sp>
      <p:sp>
        <p:nvSpPr>
          <p:cNvPr id="56" name="Oval 15">
            <a:extLst>
              <a:ext uri="{FF2B5EF4-FFF2-40B4-BE49-F238E27FC236}">
                <a16:creationId xmlns:a16="http://schemas.microsoft.com/office/drawing/2014/main" id="{46F93F8A-2B66-4336-B30B-8F98F7930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18</a:t>
            </a:r>
          </a:p>
        </p:txBody>
      </p:sp>
      <p:sp>
        <p:nvSpPr>
          <p:cNvPr id="57" name="Oval 14">
            <a:extLst>
              <a:ext uri="{FF2B5EF4-FFF2-40B4-BE49-F238E27FC236}">
                <a16:creationId xmlns:a16="http://schemas.microsoft.com/office/drawing/2014/main" id="{271475AF-5092-4878-879E-CD76F3570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19</a:t>
            </a: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17C71AD8-4A32-4DDD-9F6B-01B9D276E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20</a:t>
            </a:r>
          </a:p>
        </p:txBody>
      </p:sp>
      <p:sp>
        <p:nvSpPr>
          <p:cNvPr id="59" name="Oval 12">
            <a:extLst>
              <a:ext uri="{FF2B5EF4-FFF2-40B4-BE49-F238E27FC236}">
                <a16:creationId xmlns:a16="http://schemas.microsoft.com/office/drawing/2014/main" id="{01236427-80AE-4AC6-8D5A-289DD711C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21</a:t>
            </a:r>
          </a:p>
        </p:txBody>
      </p:sp>
      <p:sp>
        <p:nvSpPr>
          <p:cNvPr id="60" name="Oval 11">
            <a:extLst>
              <a:ext uri="{FF2B5EF4-FFF2-40B4-BE49-F238E27FC236}">
                <a16:creationId xmlns:a16="http://schemas.microsoft.com/office/drawing/2014/main" id="{386E11E1-3B97-499A-89A5-83C78165C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22</a:t>
            </a:r>
          </a:p>
        </p:txBody>
      </p:sp>
      <p:sp>
        <p:nvSpPr>
          <p:cNvPr id="61" name="Oval 10">
            <a:extLst>
              <a:ext uri="{FF2B5EF4-FFF2-40B4-BE49-F238E27FC236}">
                <a16:creationId xmlns:a16="http://schemas.microsoft.com/office/drawing/2014/main" id="{2FC03AC0-64BE-4E42-9520-893F279F1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23</a:t>
            </a:r>
          </a:p>
        </p:txBody>
      </p:sp>
      <p:sp>
        <p:nvSpPr>
          <p:cNvPr id="62" name="Oval 9">
            <a:extLst>
              <a:ext uri="{FF2B5EF4-FFF2-40B4-BE49-F238E27FC236}">
                <a16:creationId xmlns:a16="http://schemas.microsoft.com/office/drawing/2014/main" id="{5FBAA5BC-CA0B-44E3-A116-955474424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24</a:t>
            </a:r>
          </a:p>
        </p:txBody>
      </p:sp>
      <p:sp>
        <p:nvSpPr>
          <p:cNvPr id="63" name="Oval 8">
            <a:extLst>
              <a:ext uri="{FF2B5EF4-FFF2-40B4-BE49-F238E27FC236}">
                <a16:creationId xmlns:a16="http://schemas.microsoft.com/office/drawing/2014/main" id="{BF2C9111-5012-4DB5-B6EB-6368FA56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25</a:t>
            </a:r>
          </a:p>
        </p:txBody>
      </p:sp>
      <p:sp>
        <p:nvSpPr>
          <p:cNvPr id="64" name="Oval 7">
            <a:extLst>
              <a:ext uri="{FF2B5EF4-FFF2-40B4-BE49-F238E27FC236}">
                <a16:creationId xmlns:a16="http://schemas.microsoft.com/office/drawing/2014/main" id="{E8454DD9-6F87-4ADB-A7EC-2B5BE8818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26</a:t>
            </a:r>
          </a:p>
        </p:txBody>
      </p:sp>
      <p:sp>
        <p:nvSpPr>
          <p:cNvPr id="65" name="Oval 6">
            <a:extLst>
              <a:ext uri="{FF2B5EF4-FFF2-40B4-BE49-F238E27FC236}">
                <a16:creationId xmlns:a16="http://schemas.microsoft.com/office/drawing/2014/main" id="{EC583620-A724-4EAE-BD67-41CFD1D9B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27</a:t>
            </a:r>
          </a:p>
        </p:txBody>
      </p:sp>
      <p:sp>
        <p:nvSpPr>
          <p:cNvPr id="66" name="Oval 5">
            <a:extLst>
              <a:ext uri="{FF2B5EF4-FFF2-40B4-BE49-F238E27FC236}">
                <a16:creationId xmlns:a16="http://schemas.microsoft.com/office/drawing/2014/main" id="{03A0268A-A182-44AA-9DB7-475D4D1CA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28</a:t>
            </a:r>
          </a:p>
        </p:txBody>
      </p:sp>
      <p:sp>
        <p:nvSpPr>
          <p:cNvPr id="67" name="Oval 4">
            <a:extLst>
              <a:ext uri="{FF2B5EF4-FFF2-40B4-BE49-F238E27FC236}">
                <a16:creationId xmlns:a16="http://schemas.microsoft.com/office/drawing/2014/main" id="{A68CA14E-C12B-43F1-B86F-FCDE14C94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29</a:t>
            </a:r>
          </a:p>
        </p:txBody>
      </p:sp>
      <p:sp>
        <p:nvSpPr>
          <p:cNvPr id="68" name="Oval 3">
            <a:extLst>
              <a:ext uri="{FF2B5EF4-FFF2-40B4-BE49-F238E27FC236}">
                <a16:creationId xmlns:a16="http://schemas.microsoft.com/office/drawing/2014/main" id="{5B9D78F1-7EC3-43C0-9801-680AE32E9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30</a:t>
            </a:r>
          </a:p>
        </p:txBody>
      </p:sp>
      <p:sp>
        <p:nvSpPr>
          <p:cNvPr id="69" name="Oval 32">
            <a:extLst>
              <a:ext uri="{FF2B5EF4-FFF2-40B4-BE49-F238E27FC236}">
                <a16:creationId xmlns:a16="http://schemas.microsoft.com/office/drawing/2014/main" id="{41487596-51B3-4128-BE6F-8DD29E63E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31</a:t>
            </a:r>
          </a:p>
        </p:txBody>
      </p:sp>
      <p:sp>
        <p:nvSpPr>
          <p:cNvPr id="70" name="Oval 31">
            <a:extLst>
              <a:ext uri="{FF2B5EF4-FFF2-40B4-BE49-F238E27FC236}">
                <a16:creationId xmlns:a16="http://schemas.microsoft.com/office/drawing/2014/main" id="{E4638784-6EDF-4A7D-9B66-DCC441324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32</a:t>
            </a:r>
          </a:p>
        </p:txBody>
      </p:sp>
      <p:sp>
        <p:nvSpPr>
          <p:cNvPr id="71" name="Oval 30">
            <a:extLst>
              <a:ext uri="{FF2B5EF4-FFF2-40B4-BE49-F238E27FC236}">
                <a16:creationId xmlns:a16="http://schemas.microsoft.com/office/drawing/2014/main" id="{4FDDAEE3-C236-4164-8165-CDD1192EE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33</a:t>
            </a:r>
          </a:p>
        </p:txBody>
      </p:sp>
      <p:sp>
        <p:nvSpPr>
          <p:cNvPr id="72" name="Oval 29">
            <a:extLst>
              <a:ext uri="{FF2B5EF4-FFF2-40B4-BE49-F238E27FC236}">
                <a16:creationId xmlns:a16="http://schemas.microsoft.com/office/drawing/2014/main" id="{E34CA0DA-2A12-4957-A6FE-DFB5832B5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34</a:t>
            </a:r>
          </a:p>
        </p:txBody>
      </p:sp>
      <p:sp>
        <p:nvSpPr>
          <p:cNvPr id="73" name="Oval 28">
            <a:extLst>
              <a:ext uri="{FF2B5EF4-FFF2-40B4-BE49-F238E27FC236}">
                <a16:creationId xmlns:a16="http://schemas.microsoft.com/office/drawing/2014/main" id="{C147D961-F951-44B0-9689-DA6D1A8D8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35</a:t>
            </a:r>
          </a:p>
        </p:txBody>
      </p:sp>
      <p:sp>
        <p:nvSpPr>
          <p:cNvPr id="74" name="Oval 27">
            <a:extLst>
              <a:ext uri="{FF2B5EF4-FFF2-40B4-BE49-F238E27FC236}">
                <a16:creationId xmlns:a16="http://schemas.microsoft.com/office/drawing/2014/main" id="{857930B4-FDE0-4774-8AFE-DE700D9CC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36</a:t>
            </a:r>
          </a:p>
        </p:txBody>
      </p:sp>
      <p:sp>
        <p:nvSpPr>
          <p:cNvPr id="75" name="Oval 26">
            <a:extLst>
              <a:ext uri="{FF2B5EF4-FFF2-40B4-BE49-F238E27FC236}">
                <a16:creationId xmlns:a16="http://schemas.microsoft.com/office/drawing/2014/main" id="{951E8273-DE51-4C61-9016-10092660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37</a:t>
            </a:r>
          </a:p>
        </p:txBody>
      </p:sp>
      <p:sp>
        <p:nvSpPr>
          <p:cNvPr id="76" name="Oval 25">
            <a:extLst>
              <a:ext uri="{FF2B5EF4-FFF2-40B4-BE49-F238E27FC236}">
                <a16:creationId xmlns:a16="http://schemas.microsoft.com/office/drawing/2014/main" id="{772FE47F-AFBF-4E45-BF95-484F08B16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38</a:t>
            </a:r>
          </a:p>
        </p:txBody>
      </p:sp>
      <p:sp>
        <p:nvSpPr>
          <p:cNvPr id="77" name="Oval 24">
            <a:extLst>
              <a:ext uri="{FF2B5EF4-FFF2-40B4-BE49-F238E27FC236}">
                <a16:creationId xmlns:a16="http://schemas.microsoft.com/office/drawing/2014/main" id="{C20B4A5B-77AB-4716-8C13-52B956BE1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39</a:t>
            </a:r>
          </a:p>
        </p:txBody>
      </p:sp>
      <p:sp>
        <p:nvSpPr>
          <p:cNvPr id="78" name="Oval 23">
            <a:extLst>
              <a:ext uri="{FF2B5EF4-FFF2-40B4-BE49-F238E27FC236}">
                <a16:creationId xmlns:a16="http://schemas.microsoft.com/office/drawing/2014/main" id="{84D27106-B8AC-4229-B816-A055E017D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40</a:t>
            </a:r>
          </a:p>
        </p:txBody>
      </p:sp>
      <p:sp>
        <p:nvSpPr>
          <p:cNvPr id="79" name="Oval 22">
            <a:extLst>
              <a:ext uri="{FF2B5EF4-FFF2-40B4-BE49-F238E27FC236}">
                <a16:creationId xmlns:a16="http://schemas.microsoft.com/office/drawing/2014/main" id="{5C39FAE5-27A9-4E6F-9A7E-A198A638F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41</a:t>
            </a:r>
          </a:p>
        </p:txBody>
      </p:sp>
      <p:sp>
        <p:nvSpPr>
          <p:cNvPr id="80" name="Oval 21">
            <a:extLst>
              <a:ext uri="{FF2B5EF4-FFF2-40B4-BE49-F238E27FC236}">
                <a16:creationId xmlns:a16="http://schemas.microsoft.com/office/drawing/2014/main" id="{52EB440D-D78E-41FD-B168-A35FF742A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42</a:t>
            </a:r>
          </a:p>
        </p:txBody>
      </p:sp>
      <p:sp>
        <p:nvSpPr>
          <p:cNvPr id="81" name="Oval 20">
            <a:extLst>
              <a:ext uri="{FF2B5EF4-FFF2-40B4-BE49-F238E27FC236}">
                <a16:creationId xmlns:a16="http://schemas.microsoft.com/office/drawing/2014/main" id="{38CCD8AB-BA00-4901-A9D3-8CFDF1A6B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43</a:t>
            </a:r>
          </a:p>
        </p:txBody>
      </p:sp>
      <p:sp>
        <p:nvSpPr>
          <p:cNvPr id="82" name="Oval 19">
            <a:extLst>
              <a:ext uri="{FF2B5EF4-FFF2-40B4-BE49-F238E27FC236}">
                <a16:creationId xmlns:a16="http://schemas.microsoft.com/office/drawing/2014/main" id="{64D7E540-A2FC-4C89-83D6-369672655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44</a:t>
            </a:r>
          </a:p>
        </p:txBody>
      </p:sp>
      <p:sp>
        <p:nvSpPr>
          <p:cNvPr id="83" name="Oval 18">
            <a:extLst>
              <a:ext uri="{FF2B5EF4-FFF2-40B4-BE49-F238E27FC236}">
                <a16:creationId xmlns:a16="http://schemas.microsoft.com/office/drawing/2014/main" id="{41C5D969-3888-488E-B987-B239F828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45</a:t>
            </a:r>
          </a:p>
        </p:txBody>
      </p:sp>
      <p:sp>
        <p:nvSpPr>
          <p:cNvPr id="84" name="Oval 17">
            <a:extLst>
              <a:ext uri="{FF2B5EF4-FFF2-40B4-BE49-F238E27FC236}">
                <a16:creationId xmlns:a16="http://schemas.microsoft.com/office/drawing/2014/main" id="{9CC30E03-0529-454A-99BB-6A9546617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46</a:t>
            </a:r>
          </a:p>
        </p:txBody>
      </p:sp>
      <p:sp>
        <p:nvSpPr>
          <p:cNvPr id="85" name="Oval 16">
            <a:extLst>
              <a:ext uri="{FF2B5EF4-FFF2-40B4-BE49-F238E27FC236}">
                <a16:creationId xmlns:a16="http://schemas.microsoft.com/office/drawing/2014/main" id="{BBB65786-EF93-46FE-9B3B-3FC58B594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47</a:t>
            </a:r>
          </a:p>
        </p:txBody>
      </p:sp>
      <p:sp>
        <p:nvSpPr>
          <p:cNvPr id="86" name="Oval 15">
            <a:extLst>
              <a:ext uri="{FF2B5EF4-FFF2-40B4-BE49-F238E27FC236}">
                <a16:creationId xmlns:a16="http://schemas.microsoft.com/office/drawing/2014/main" id="{2C57B4D1-C39F-49D9-BC74-AF0B471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48</a:t>
            </a:r>
          </a:p>
        </p:txBody>
      </p:sp>
      <p:sp>
        <p:nvSpPr>
          <p:cNvPr id="87" name="Oval 14">
            <a:extLst>
              <a:ext uri="{FF2B5EF4-FFF2-40B4-BE49-F238E27FC236}">
                <a16:creationId xmlns:a16="http://schemas.microsoft.com/office/drawing/2014/main" id="{24AA2874-4651-4F72-A10F-BCF56616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49</a:t>
            </a:r>
          </a:p>
        </p:txBody>
      </p:sp>
      <p:sp>
        <p:nvSpPr>
          <p:cNvPr id="88" name="Oval 13">
            <a:extLst>
              <a:ext uri="{FF2B5EF4-FFF2-40B4-BE49-F238E27FC236}">
                <a16:creationId xmlns:a16="http://schemas.microsoft.com/office/drawing/2014/main" id="{77C578E0-4E93-408A-809B-9EB04D734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50</a:t>
            </a:r>
          </a:p>
        </p:txBody>
      </p:sp>
      <p:sp>
        <p:nvSpPr>
          <p:cNvPr id="89" name="Oval 12">
            <a:extLst>
              <a:ext uri="{FF2B5EF4-FFF2-40B4-BE49-F238E27FC236}">
                <a16:creationId xmlns:a16="http://schemas.microsoft.com/office/drawing/2014/main" id="{45EF09A4-F90B-4F5F-8385-D37483378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51</a:t>
            </a:r>
          </a:p>
        </p:txBody>
      </p:sp>
      <p:sp>
        <p:nvSpPr>
          <p:cNvPr id="90" name="Oval 11">
            <a:extLst>
              <a:ext uri="{FF2B5EF4-FFF2-40B4-BE49-F238E27FC236}">
                <a16:creationId xmlns:a16="http://schemas.microsoft.com/office/drawing/2014/main" id="{1D2A2FEB-B03D-4471-9874-1809FB6C3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52</a:t>
            </a:r>
          </a:p>
        </p:txBody>
      </p:sp>
      <p:sp>
        <p:nvSpPr>
          <p:cNvPr id="91" name="Oval 10">
            <a:extLst>
              <a:ext uri="{FF2B5EF4-FFF2-40B4-BE49-F238E27FC236}">
                <a16:creationId xmlns:a16="http://schemas.microsoft.com/office/drawing/2014/main" id="{A808F68C-4482-4420-9277-7C40BC43D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53</a:t>
            </a:r>
          </a:p>
        </p:txBody>
      </p:sp>
      <p:sp>
        <p:nvSpPr>
          <p:cNvPr id="92" name="Oval 9">
            <a:extLst>
              <a:ext uri="{FF2B5EF4-FFF2-40B4-BE49-F238E27FC236}">
                <a16:creationId xmlns:a16="http://schemas.microsoft.com/office/drawing/2014/main" id="{1F388968-3F93-4BB5-B4F4-F64584BDC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54</a:t>
            </a:r>
          </a:p>
        </p:txBody>
      </p:sp>
      <p:sp>
        <p:nvSpPr>
          <p:cNvPr id="93" name="Oval 8">
            <a:extLst>
              <a:ext uri="{FF2B5EF4-FFF2-40B4-BE49-F238E27FC236}">
                <a16:creationId xmlns:a16="http://schemas.microsoft.com/office/drawing/2014/main" id="{A7CEEC98-5C1E-4023-8254-5FA2813F9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55</a:t>
            </a:r>
          </a:p>
        </p:txBody>
      </p:sp>
      <p:sp>
        <p:nvSpPr>
          <p:cNvPr id="94" name="Oval 7">
            <a:extLst>
              <a:ext uri="{FF2B5EF4-FFF2-40B4-BE49-F238E27FC236}">
                <a16:creationId xmlns:a16="http://schemas.microsoft.com/office/drawing/2014/main" id="{166C1DAB-2310-4A71-8E39-ED788B33A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56</a:t>
            </a:r>
          </a:p>
        </p:txBody>
      </p:sp>
      <p:sp>
        <p:nvSpPr>
          <p:cNvPr id="95" name="Oval 6">
            <a:extLst>
              <a:ext uri="{FF2B5EF4-FFF2-40B4-BE49-F238E27FC236}">
                <a16:creationId xmlns:a16="http://schemas.microsoft.com/office/drawing/2014/main" id="{1F7B8859-CE6B-46C2-99E5-F2C5730CF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57</a:t>
            </a:r>
          </a:p>
        </p:txBody>
      </p:sp>
      <p:sp>
        <p:nvSpPr>
          <p:cNvPr id="96" name="Oval 5">
            <a:extLst>
              <a:ext uri="{FF2B5EF4-FFF2-40B4-BE49-F238E27FC236}">
                <a16:creationId xmlns:a16="http://schemas.microsoft.com/office/drawing/2014/main" id="{0FC7E0A8-CF79-4F63-A31A-E005571CD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58</a:t>
            </a:r>
          </a:p>
        </p:txBody>
      </p:sp>
      <p:sp>
        <p:nvSpPr>
          <p:cNvPr id="97" name="Oval 4">
            <a:extLst>
              <a:ext uri="{FF2B5EF4-FFF2-40B4-BE49-F238E27FC236}">
                <a16:creationId xmlns:a16="http://schemas.microsoft.com/office/drawing/2014/main" id="{8947C132-0E07-48C0-8831-E4C0F07F6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59</a:t>
            </a:r>
          </a:p>
        </p:txBody>
      </p:sp>
      <p:sp>
        <p:nvSpPr>
          <p:cNvPr id="98" name="Oval 3">
            <a:extLst>
              <a:ext uri="{FF2B5EF4-FFF2-40B4-BE49-F238E27FC236}">
                <a16:creationId xmlns:a16="http://schemas.microsoft.com/office/drawing/2014/main" id="{B066E572-4F2F-408D-A9F0-2DD089521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7" y="1976689"/>
            <a:ext cx="1235075" cy="123507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B4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75676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60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60C5A02-3CF6-4360-9093-50773F86CC44}"/>
              </a:ext>
            </a:extLst>
          </p:cNvPr>
          <p:cNvSpPr txBox="1"/>
          <p:nvPr/>
        </p:nvSpPr>
        <p:spPr>
          <a:xfrm>
            <a:off x="229077" y="4166657"/>
            <a:ext cx="117338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Around </a:t>
            </a:r>
            <a:r>
              <a:rPr lang="en-GB" sz="2000" b="1" dirty="0">
                <a:solidFill>
                  <a:srgbClr val="FCFBE3"/>
                </a:solidFill>
                <a:latin typeface="TUOS Blake" panose="020B0503040000020004" pitchFamily="34" charset="0"/>
              </a:rPr>
              <a:t>60%</a:t>
            </a:r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 of graduate jobs are non-degree specific. This means your degree can be in any subject area but having a degree opens access to these careers.</a:t>
            </a:r>
          </a:p>
          <a:p>
            <a:endParaRPr lang="en-GB" sz="1200" dirty="0">
              <a:solidFill>
                <a:srgbClr val="FCFBE3"/>
              </a:solidFill>
              <a:latin typeface="TUOS Blake" panose="020B0503040000020004" pitchFamily="34" charset="0"/>
            </a:endParaRPr>
          </a:p>
          <a:p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For roles that don’t need a degree, having one </a:t>
            </a:r>
            <a:r>
              <a:rPr lang="en-GB" sz="2000" kern="0" dirty="0">
                <a:solidFill>
                  <a:srgbClr val="FCFBE3"/>
                </a:solidFill>
                <a:latin typeface="TUOS Blake" panose="020B0503040000020004" pitchFamily="34" charset="0"/>
                <a:cs typeface="Arial"/>
                <a:sym typeface="Arial"/>
              </a:rPr>
              <a:t>can help you progress quicker, and give you a head start over applicants without a degree.</a:t>
            </a:r>
          </a:p>
          <a:p>
            <a:endParaRPr lang="en-GB" sz="2000" dirty="0">
              <a:solidFill>
                <a:srgbClr val="FCFBE3"/>
              </a:solidFill>
              <a:latin typeface="TUOS Blake" panose="020B05030400000200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D71989E-391B-49BF-AA10-45627D7B30E0}"/>
              </a:ext>
            </a:extLst>
          </p:cNvPr>
          <p:cNvGrpSpPr/>
          <p:nvPr/>
        </p:nvGrpSpPr>
        <p:grpSpPr>
          <a:xfrm>
            <a:off x="8496371" y="5805922"/>
            <a:ext cx="1683288" cy="907366"/>
            <a:chOff x="3578823" y="2277541"/>
            <a:chExt cx="2590800" cy="1314450"/>
          </a:xfrm>
        </p:grpSpPr>
        <p:sp>
          <p:nvSpPr>
            <p:cNvPr id="104" name="Rounded Rectangle 17">
              <a:extLst>
                <a:ext uri="{FF2B5EF4-FFF2-40B4-BE49-F238E27FC236}">
                  <a16:creationId xmlns:a16="http://schemas.microsoft.com/office/drawing/2014/main" id="{4097B87E-E293-4CD3-9C08-0F3EACB4B69F}"/>
                </a:ext>
              </a:extLst>
            </p:cNvPr>
            <p:cNvSpPr/>
            <p:nvPr/>
          </p:nvSpPr>
          <p:spPr>
            <a:xfrm>
              <a:off x="3578823" y="2277541"/>
              <a:ext cx="2590800" cy="1314450"/>
            </a:xfrm>
            <a:prstGeom prst="roundRect">
              <a:avLst/>
            </a:prstGeom>
            <a:solidFill>
              <a:srgbClr val="053041"/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05" name="Picture 6" descr="Image result for prospects logo">
              <a:hlinkClick r:id="rId3"/>
              <a:extLst>
                <a:ext uri="{FF2B5EF4-FFF2-40B4-BE49-F238E27FC236}">
                  <a16:creationId xmlns:a16="http://schemas.microsoft.com/office/drawing/2014/main" id="{B04498C2-3C15-4015-912C-24D21E57A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10" b="23980"/>
            <a:stretch/>
          </p:blipFill>
          <p:spPr bwMode="auto">
            <a:xfrm>
              <a:off x="3726676" y="2355653"/>
              <a:ext cx="2295094" cy="115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D477BF24-04F0-4580-A5BC-514115EB52DD}"/>
              </a:ext>
            </a:extLst>
          </p:cNvPr>
          <p:cNvSpPr txBox="1"/>
          <p:nvPr/>
        </p:nvSpPr>
        <p:spPr>
          <a:xfrm>
            <a:off x="3863610" y="5789958"/>
            <a:ext cx="4353059" cy="923330"/>
          </a:xfrm>
          <a:prstGeom prst="rect">
            <a:avLst/>
          </a:prstGeom>
          <a:solidFill>
            <a:srgbClr val="00B4F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BAA"/>
                </a:solidFill>
                <a:latin typeface="TUOS Blake" panose="020B0503040000020004" pitchFamily="34" charset="0"/>
              </a:rPr>
              <a:t>Click on the Prospects icon to visit their website. You can explore job profiles and find out if that career requires a degree.</a:t>
            </a:r>
            <a:endParaRPr lang="en-GB" kern="0" dirty="0">
              <a:solidFill>
                <a:srgbClr val="005BAA"/>
              </a:solidFill>
              <a:latin typeface="TUOS Blake" panose="020B0503040000020004" pitchFamily="34" charset="0"/>
              <a:cs typeface="Arial"/>
              <a:sym typeface="Arial"/>
            </a:endParaRPr>
          </a:p>
        </p:txBody>
      </p:sp>
      <p:sp>
        <p:nvSpPr>
          <p:cNvPr id="107" name="Rectangle 1028">
            <a:extLst>
              <a:ext uri="{FF2B5EF4-FFF2-40B4-BE49-F238E27FC236}">
                <a16:creationId xmlns:a16="http://schemas.microsoft.com/office/drawing/2014/main" id="{1DA3479C-D8FC-4465-896B-D8EF32ECE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863" y="361564"/>
            <a:ext cx="9669137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Career Opportunities</a:t>
            </a:r>
          </a:p>
        </p:txBody>
      </p:sp>
      <p:sp>
        <p:nvSpPr>
          <p:cNvPr id="101" name="Arrow: Right 14">
            <a:hlinkClick r:id="rId5" action="ppaction://hlinksldjump"/>
            <a:extLst>
              <a:ext uri="{FF2B5EF4-FFF2-40B4-BE49-F238E27FC236}">
                <a16:creationId xmlns:a16="http://schemas.microsoft.com/office/drawing/2014/main" id="{2E0E0B3A-536F-4796-9F3A-DA2B400A56C0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Back to the board</a:t>
            </a:r>
          </a:p>
        </p:txBody>
      </p:sp>
    </p:spTree>
    <p:extLst>
      <p:ext uri="{BB962C8B-B14F-4D97-AF65-F5344CB8AC3E}">
        <p14:creationId xmlns:p14="http://schemas.microsoft.com/office/powerpoint/2010/main" val="18925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0"/>
                            </p:stCondLst>
                            <p:childTnLst>
                              <p:par>
                                <p:cTn id="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0"/>
                            </p:stCondLst>
                            <p:childTnLst>
                              <p:par>
                                <p:cTn id="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99" grpId="0"/>
      <p:bldP spid="32" grpId="0"/>
      <p:bldP spid="36" grpId="0"/>
      <p:bldP spid="34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0" grpId="0"/>
      <p:bldP spid="106" grpId="0" animBg="1"/>
      <p:bldP spid="1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7BB1B95-AA7E-4434-8B8E-D9FABD5A7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289112"/>
              </p:ext>
            </p:extLst>
          </p:nvPr>
        </p:nvGraphicFramePr>
        <p:xfrm>
          <a:off x="382500" y="2540139"/>
          <a:ext cx="11188932" cy="3383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97233">
                  <a:extLst>
                    <a:ext uri="{9D8B030D-6E8A-4147-A177-3AD203B41FA5}">
                      <a16:colId xmlns:a16="http://schemas.microsoft.com/office/drawing/2014/main" val="3443167036"/>
                    </a:ext>
                  </a:extLst>
                </a:gridCol>
                <a:gridCol w="2797233">
                  <a:extLst>
                    <a:ext uri="{9D8B030D-6E8A-4147-A177-3AD203B41FA5}">
                      <a16:colId xmlns:a16="http://schemas.microsoft.com/office/drawing/2014/main" val="995975331"/>
                    </a:ext>
                  </a:extLst>
                </a:gridCol>
                <a:gridCol w="2797233">
                  <a:extLst>
                    <a:ext uri="{9D8B030D-6E8A-4147-A177-3AD203B41FA5}">
                      <a16:colId xmlns:a16="http://schemas.microsoft.com/office/drawing/2014/main" val="1722491468"/>
                    </a:ext>
                  </a:extLst>
                </a:gridCol>
                <a:gridCol w="2797233">
                  <a:extLst>
                    <a:ext uri="{9D8B030D-6E8A-4147-A177-3AD203B41FA5}">
                      <a16:colId xmlns:a16="http://schemas.microsoft.com/office/drawing/2014/main" val="3979794836"/>
                    </a:ext>
                  </a:extLst>
                </a:gridCol>
              </a:tblGrid>
              <a:tr h="84184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CFBE3"/>
                          </a:solidFill>
                          <a:latin typeface="TUOS Blake" panose="020B0503040000020004" pitchFamily="34" charset="0"/>
                        </a:rPr>
                        <a:t>Subject Studied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CFBE3"/>
                          </a:solidFill>
                          <a:latin typeface="TUOS Blake" panose="020B0503040000020004" pitchFamily="34" charset="0"/>
                        </a:rPr>
                        <a:t>Graduate employment or self-employment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CFBE3"/>
                          </a:solidFill>
                          <a:latin typeface="TUOS Blake" panose="020B0503040000020004" pitchFamily="34" charset="0"/>
                        </a:rPr>
                        <a:t>Non-graduate employment or self-employment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CFBE3"/>
                          </a:solidFill>
                          <a:latin typeface="TUOS Blake" panose="020B0503040000020004" pitchFamily="34" charset="0"/>
                        </a:rPr>
                        <a:t>Difference 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rgbClr val="FCFBE3"/>
                          </a:solidFill>
                          <a:latin typeface="TUOS Blake" panose="020B0503040000020004" pitchFamily="34" charset="0"/>
                        </a:rPr>
                        <a:t>(graduate premium)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986598"/>
                  </a:ext>
                </a:extLst>
              </a:tr>
              <a:tr h="341413"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Art &amp; Design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£19,746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£16,374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£3,372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298471"/>
                  </a:ext>
                </a:extLst>
              </a:tr>
              <a:tr h="589289"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Business &amp; Management Studies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£24,437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£18,953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£5,484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683124"/>
                  </a:ext>
                </a:extLst>
              </a:tr>
              <a:tr h="341413"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General Engineering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£28,649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£18,344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£10,305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346855"/>
                  </a:ext>
                </a:extLst>
              </a:tr>
              <a:tr h="341413"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French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£22,782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£17,945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£4,837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312006"/>
                  </a:ext>
                </a:extLst>
              </a:tr>
              <a:tr h="341413"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History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£22,404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£16,912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£5,492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519198"/>
                  </a:ext>
                </a:extLst>
              </a:tr>
              <a:tr h="341413"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Sport Science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£20,447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£16,963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TUOS Blake" panose="020B0503040000020004" pitchFamily="34" charset="0"/>
                        </a:rPr>
                        <a:t>£3,484</a:t>
                      </a:r>
                      <a:endParaRPr lang="en-GB" b="1" dirty="0">
                        <a:solidFill>
                          <a:srgbClr val="175676"/>
                        </a:solidFill>
                        <a:latin typeface="TUOS Blake" panose="020B050304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5841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A566D5B-8BEB-4F21-8E43-05417678F367}"/>
              </a:ext>
            </a:extLst>
          </p:cNvPr>
          <p:cNvSpPr txBox="1"/>
          <p:nvPr/>
        </p:nvSpPr>
        <p:spPr>
          <a:xfrm>
            <a:off x="382500" y="1235162"/>
            <a:ext cx="11526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kern="0" dirty="0">
                <a:solidFill>
                  <a:srgbClr val="FCFBE3"/>
                </a:solidFill>
                <a:latin typeface="TUOS Blake" panose="020B0503040000020004" pitchFamily="34" charset="0"/>
                <a:cs typeface="Arial"/>
                <a:sym typeface="Arial"/>
              </a:rPr>
              <a:t>Higher Education qualifications can open doors to high-skilled careers and a higher earning potential. </a:t>
            </a:r>
            <a:r>
              <a:rPr lang="en-GB" dirty="0">
                <a:solidFill>
                  <a:srgbClr val="FCFBE3"/>
                </a:solidFill>
                <a:latin typeface="TUOS Blake" panose="020B0503040000020004" pitchFamily="34" charset="0"/>
              </a:rPr>
              <a:t>Research shows that graduates earn more than those without a degree. This is called the </a:t>
            </a:r>
            <a:r>
              <a:rPr lang="en-GB" b="1" dirty="0">
                <a:solidFill>
                  <a:srgbClr val="FCFBE3"/>
                </a:solidFill>
                <a:latin typeface="TUOS Blake" panose="020B0503040000020004" pitchFamily="34" charset="0"/>
              </a:rPr>
              <a:t>graduate premium. </a:t>
            </a:r>
          </a:p>
          <a:p>
            <a:pPr algn="just"/>
            <a:endParaRPr lang="en-GB" dirty="0">
              <a:solidFill>
                <a:srgbClr val="FCFBE3"/>
              </a:solidFill>
              <a:latin typeface="TUOS Blake" panose="020B0503040000020004" pitchFamily="34" charset="0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BD4E01D8-6CEA-4602-9560-130754AD5420}"/>
              </a:ext>
            </a:extLst>
          </p:cNvPr>
          <p:cNvSpPr txBox="1"/>
          <p:nvPr/>
        </p:nvSpPr>
        <p:spPr>
          <a:xfrm>
            <a:off x="5111183" y="6463283"/>
            <a:ext cx="3234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u="sng" dirty="0">
                <a:solidFill>
                  <a:srgbClr val="FCFBE3"/>
                </a:solidFill>
                <a:latin typeface="TUOS Blake" panose="020B0503040000020004" pitchFamily="34" charset="0"/>
              </a:rPr>
              <a:t>Salaries from The Complete University Guide</a:t>
            </a:r>
          </a:p>
        </p:txBody>
      </p:sp>
      <p:sp>
        <p:nvSpPr>
          <p:cNvPr id="9" name="Rectangle 1028">
            <a:extLst>
              <a:ext uri="{FF2B5EF4-FFF2-40B4-BE49-F238E27FC236}">
                <a16:creationId xmlns:a16="http://schemas.microsoft.com/office/drawing/2014/main" id="{E8FED310-3BEE-4F1F-A9E7-A7F966CBF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863" y="361564"/>
            <a:ext cx="9669137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kern="0" dirty="0">
                <a:solidFill>
                  <a:schemeClr val="bg1"/>
                </a:solidFill>
                <a:latin typeface="TUOS Stephenson"/>
              </a:rPr>
              <a:t>Earn More Money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UOS Stephenso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5C57B-AEA7-4E3E-8740-3191C366272B}"/>
              </a:ext>
            </a:extLst>
          </p:cNvPr>
          <p:cNvSpPr txBox="1"/>
          <p:nvPr/>
        </p:nvSpPr>
        <p:spPr>
          <a:xfrm>
            <a:off x="2677207" y="2000275"/>
            <a:ext cx="714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FCFBE3"/>
                </a:solidFill>
                <a:latin typeface="TUOS Blake" panose="020B0503040000020004" pitchFamily="34" charset="0"/>
              </a:rPr>
              <a:t>Take a look at the table below which gives example starting salaries.</a:t>
            </a:r>
          </a:p>
        </p:txBody>
      </p:sp>
      <p:sp>
        <p:nvSpPr>
          <p:cNvPr id="8" name="Arrow: Right 14">
            <a:hlinkClick r:id="rId4" action="ppaction://hlinksldjump"/>
            <a:extLst>
              <a:ext uri="{FF2B5EF4-FFF2-40B4-BE49-F238E27FC236}">
                <a16:creationId xmlns:a16="http://schemas.microsoft.com/office/drawing/2014/main" id="{80F6028C-6E6C-4A69-8F20-27E02A4EB0DD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Back to the board</a:t>
            </a:r>
          </a:p>
        </p:txBody>
      </p:sp>
    </p:spTree>
    <p:extLst>
      <p:ext uri="{BB962C8B-B14F-4D97-AF65-F5344CB8AC3E}">
        <p14:creationId xmlns:p14="http://schemas.microsoft.com/office/powerpoint/2010/main" val="301495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1"/>
          <p:cNvSpPr txBox="1"/>
          <p:nvPr/>
        </p:nvSpPr>
        <p:spPr>
          <a:xfrm>
            <a:off x="8488224" y="3272228"/>
            <a:ext cx="205871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en-GB" b="1" kern="0" dirty="0">
                <a:solidFill>
                  <a:srgbClr val="FCFBE3"/>
                </a:solidFill>
                <a:latin typeface="TUOS Blake" panose="020B0503040000020004" pitchFamily="34" charset="0"/>
                <a:ea typeface="Arial"/>
                <a:cs typeface="Arial"/>
                <a:sym typeface="Arial"/>
              </a:rPr>
              <a:t>Part-time work</a:t>
            </a:r>
            <a:endParaRPr b="1" kern="0" dirty="0">
              <a:solidFill>
                <a:srgbClr val="FCFBE3"/>
              </a:solidFill>
              <a:latin typeface="TUOS Blake" panose="020B05030400000200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1"/>
          <p:cNvSpPr txBox="1"/>
          <p:nvPr/>
        </p:nvSpPr>
        <p:spPr>
          <a:xfrm>
            <a:off x="5462685" y="5394284"/>
            <a:ext cx="12666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GB" b="1" kern="0" dirty="0">
                <a:solidFill>
                  <a:srgbClr val="FCFBE3"/>
                </a:solidFill>
                <a:latin typeface="TUOS Blake" panose="020B0503040000020004" pitchFamily="34" charset="0"/>
                <a:ea typeface="Arial"/>
                <a:cs typeface="Arial"/>
                <a:sym typeface="Arial"/>
              </a:rPr>
              <a:t>Volunteer</a:t>
            </a:r>
            <a:endParaRPr b="1" kern="0" dirty="0">
              <a:solidFill>
                <a:srgbClr val="FCFBE3"/>
              </a:solidFill>
              <a:latin typeface="TUOS Blake" panose="020B05030400000200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1"/>
          <p:cNvSpPr txBox="1"/>
          <p:nvPr/>
        </p:nvSpPr>
        <p:spPr>
          <a:xfrm>
            <a:off x="8265281" y="5394285"/>
            <a:ext cx="25550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GB" b="1" kern="0" dirty="0">
                <a:solidFill>
                  <a:srgbClr val="FCFBE3"/>
                </a:solidFill>
                <a:latin typeface="TUOS Blake" panose="020B0503040000020004" pitchFamily="34" charset="0"/>
                <a:ea typeface="Arial"/>
                <a:cs typeface="Arial"/>
                <a:sym typeface="Arial"/>
              </a:rPr>
              <a:t>Learn a new language</a:t>
            </a:r>
            <a:endParaRPr b="1" kern="0" dirty="0">
              <a:solidFill>
                <a:srgbClr val="FCFBE3"/>
              </a:solidFill>
              <a:latin typeface="TUOS Blake" panose="020B05030400000200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1"/>
          <p:cNvSpPr txBox="1"/>
          <p:nvPr/>
        </p:nvSpPr>
        <p:spPr>
          <a:xfrm>
            <a:off x="1786841" y="3272228"/>
            <a:ext cx="176304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GB" b="1" kern="0" dirty="0">
                <a:solidFill>
                  <a:srgbClr val="FCFBE3"/>
                </a:solidFill>
                <a:latin typeface="TUOS Blake" panose="020B0503040000020004" pitchFamily="34" charset="0"/>
                <a:ea typeface="Arial"/>
                <a:cs typeface="Arial"/>
                <a:sym typeface="Arial"/>
              </a:rPr>
              <a:t>Study Abroad</a:t>
            </a:r>
            <a:endParaRPr b="1" kern="0" dirty="0">
              <a:solidFill>
                <a:srgbClr val="FCFBE3"/>
              </a:solidFill>
              <a:latin typeface="TUOS Blake" panose="020B05030400000200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1"/>
          <p:cNvSpPr txBox="1"/>
          <p:nvPr/>
        </p:nvSpPr>
        <p:spPr>
          <a:xfrm>
            <a:off x="1612628" y="5394285"/>
            <a:ext cx="211147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GB" b="1" kern="0" dirty="0">
                <a:solidFill>
                  <a:srgbClr val="FCFBE3"/>
                </a:solidFill>
                <a:latin typeface="TUOS Blake" panose="020B0503040000020004" pitchFamily="34" charset="0"/>
                <a:ea typeface="Arial"/>
                <a:cs typeface="Arial"/>
                <a:sym typeface="Arial"/>
              </a:rPr>
              <a:t>Clubs &amp; Societies</a:t>
            </a:r>
            <a:endParaRPr b="1" kern="0" dirty="0">
              <a:solidFill>
                <a:srgbClr val="FCFBE3"/>
              </a:solidFill>
              <a:latin typeface="TUOS Blake" panose="020B0503040000020004" pitchFamily="34" charset="0"/>
              <a:ea typeface="Arial"/>
              <a:cs typeface="Arial"/>
              <a:sym typeface="Arial"/>
            </a:endParaRPr>
          </a:p>
        </p:txBody>
      </p:sp>
      <p:grpSp>
        <p:nvGrpSpPr>
          <p:cNvPr id="817" name="Google Shape;817;p21"/>
          <p:cNvGrpSpPr/>
          <p:nvPr/>
        </p:nvGrpSpPr>
        <p:grpSpPr>
          <a:xfrm>
            <a:off x="5361437" y="3746666"/>
            <a:ext cx="1494336" cy="1547173"/>
            <a:chOff x="501170" y="1211693"/>
            <a:chExt cx="1494336" cy="1547173"/>
          </a:xfrm>
          <a:solidFill>
            <a:srgbClr val="00B4F0"/>
          </a:solidFill>
        </p:grpSpPr>
        <p:sp>
          <p:nvSpPr>
            <p:cNvPr id="818" name="Google Shape;818;p21"/>
            <p:cNvSpPr/>
            <p:nvPr/>
          </p:nvSpPr>
          <p:spPr>
            <a:xfrm>
              <a:off x="501170" y="1211693"/>
              <a:ext cx="1494336" cy="1547173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endParaRPr sz="2400" ker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19" name="Google Shape;819;p21" descr="Related imag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3730" y="1371188"/>
              <a:ext cx="1189216" cy="1189216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820" name="Google Shape;820;p21"/>
          <p:cNvGrpSpPr/>
          <p:nvPr/>
        </p:nvGrpSpPr>
        <p:grpSpPr>
          <a:xfrm>
            <a:off x="8795626" y="3749391"/>
            <a:ext cx="1494336" cy="1547173"/>
            <a:chOff x="4179817" y="655130"/>
            <a:chExt cx="1494336" cy="1547173"/>
          </a:xfrm>
          <a:solidFill>
            <a:srgbClr val="00B4F0"/>
          </a:solidFill>
        </p:grpSpPr>
        <p:sp>
          <p:nvSpPr>
            <p:cNvPr id="821" name="Google Shape;821;p21"/>
            <p:cNvSpPr/>
            <p:nvPr/>
          </p:nvSpPr>
          <p:spPr>
            <a:xfrm>
              <a:off x="4179817" y="655130"/>
              <a:ext cx="1494336" cy="1547173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endParaRPr sz="2400" ker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22" name="Google Shape;822;p21" descr="Image result for learn a language ic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63600" y="730857"/>
              <a:ext cx="1330988" cy="1330988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829" name="Google Shape;829;p21"/>
          <p:cNvGrpSpPr/>
          <p:nvPr/>
        </p:nvGrpSpPr>
        <p:grpSpPr>
          <a:xfrm>
            <a:off x="1923674" y="1662255"/>
            <a:ext cx="1494336" cy="1547173"/>
            <a:chOff x="521269" y="1238141"/>
            <a:chExt cx="1494336" cy="1547173"/>
          </a:xfrm>
          <a:solidFill>
            <a:srgbClr val="00B4F0"/>
          </a:solidFill>
        </p:grpSpPr>
        <p:sp>
          <p:nvSpPr>
            <p:cNvPr id="830" name="Google Shape;830;p21"/>
            <p:cNvSpPr/>
            <p:nvPr/>
          </p:nvSpPr>
          <p:spPr>
            <a:xfrm>
              <a:off x="521269" y="1238141"/>
              <a:ext cx="1494336" cy="1547173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endParaRPr sz="2400" ker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1" name="Google Shape;831;p21" descr="Related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9519" y="1336688"/>
              <a:ext cx="1297836" cy="1297836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832" name="Google Shape;832;p21"/>
          <p:cNvGrpSpPr/>
          <p:nvPr/>
        </p:nvGrpSpPr>
        <p:grpSpPr>
          <a:xfrm>
            <a:off x="8770416" y="1662255"/>
            <a:ext cx="1494336" cy="1547173"/>
            <a:chOff x="2585674" y="1151044"/>
            <a:chExt cx="1494336" cy="1547173"/>
          </a:xfrm>
          <a:solidFill>
            <a:srgbClr val="00B4F0"/>
          </a:solidFill>
        </p:grpSpPr>
        <p:sp>
          <p:nvSpPr>
            <p:cNvPr id="833" name="Google Shape;833;p21"/>
            <p:cNvSpPr/>
            <p:nvPr/>
          </p:nvSpPr>
          <p:spPr>
            <a:xfrm>
              <a:off x="2585674" y="1151044"/>
              <a:ext cx="1494336" cy="1547173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endParaRPr sz="2400" ker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34" name="Google Shape;834;p21" descr="Image result for briefcase colour 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95711" y="1387499"/>
              <a:ext cx="1074261" cy="1074261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A873AE7-68AF-4984-8BE6-9D6A6EA902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867" t="79422" r="2280" b="8217"/>
          <a:stretch/>
        </p:blipFill>
        <p:spPr>
          <a:xfrm>
            <a:off x="1762125" y="-1144124"/>
            <a:ext cx="9058183" cy="83000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097D593-39E7-46A3-9D79-40DD3B96F01D}"/>
              </a:ext>
            </a:extLst>
          </p:cNvPr>
          <p:cNvSpPr txBox="1"/>
          <p:nvPr/>
        </p:nvSpPr>
        <p:spPr>
          <a:xfrm>
            <a:off x="3772831" y="1981397"/>
            <a:ext cx="4715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Take advantage of new opportunities at university to gain fantastic memories, skills and experiences that make your CV extra impressive.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F5676D-7C06-4E60-8F0F-FF1C3492EC70}"/>
              </a:ext>
            </a:extLst>
          </p:cNvPr>
          <p:cNvGrpSpPr/>
          <p:nvPr/>
        </p:nvGrpSpPr>
        <p:grpSpPr>
          <a:xfrm>
            <a:off x="1923674" y="3746666"/>
            <a:ext cx="1494336" cy="1547173"/>
            <a:chOff x="1923674" y="3746666"/>
            <a:chExt cx="1494336" cy="1547173"/>
          </a:xfrm>
        </p:grpSpPr>
        <p:sp>
          <p:nvSpPr>
            <p:cNvPr id="807" name="Google Shape;807;p21"/>
            <p:cNvSpPr/>
            <p:nvPr/>
          </p:nvSpPr>
          <p:spPr>
            <a:xfrm>
              <a:off x="1923674" y="3746666"/>
              <a:ext cx="1494336" cy="1547173"/>
            </a:xfrm>
            <a:prstGeom prst="roundRect">
              <a:avLst>
                <a:gd name="adj" fmla="val 16667"/>
              </a:avLst>
            </a:prstGeom>
            <a:solidFill>
              <a:srgbClr val="00B4F0"/>
            </a:solidFill>
            <a:ln>
              <a:solidFill>
                <a:srgbClr val="84BCDA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FFFFFF"/>
                </a:buClr>
                <a:buSzPts val="2400"/>
              </a:pPr>
              <a:endParaRPr sz="2400" ker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27" name="Google Shape;827;p21" descr="Image result for sport icon"/>
            <p:cNvPicPr preferRelativeResize="0"/>
            <p:nvPr/>
          </p:nvPicPr>
          <p:blipFill rotWithShape="1">
            <a:blip r:embed="rId8">
              <a:alphaModFix/>
            </a:blip>
            <a:srcRect l="36540" t="-650" r="37001" b="67831"/>
            <a:stretch/>
          </p:blipFill>
          <p:spPr>
            <a:xfrm>
              <a:off x="2054570" y="3854846"/>
              <a:ext cx="631545" cy="736340"/>
            </a:xfrm>
            <a:prstGeom prst="rect">
              <a:avLst/>
            </a:prstGeom>
            <a:solidFill>
              <a:srgbClr val="00B4F0"/>
            </a:solidFill>
            <a:ln>
              <a:noFill/>
            </a:ln>
          </p:spPr>
        </p:pic>
        <p:pic>
          <p:nvPicPr>
            <p:cNvPr id="828" name="Google Shape;828;p21" descr="Image result for sport icon"/>
            <p:cNvPicPr preferRelativeResize="0"/>
            <p:nvPr/>
          </p:nvPicPr>
          <p:blipFill rotWithShape="1">
            <a:blip r:embed="rId8">
              <a:alphaModFix/>
            </a:blip>
            <a:srcRect t="36153" r="68500" b="37039"/>
            <a:stretch/>
          </p:blipFill>
          <p:spPr>
            <a:xfrm>
              <a:off x="2424653" y="4489579"/>
              <a:ext cx="895107" cy="716085"/>
            </a:xfrm>
            <a:prstGeom prst="rect">
              <a:avLst/>
            </a:prstGeom>
            <a:solidFill>
              <a:srgbClr val="00B4F0"/>
            </a:solidFill>
            <a:ln>
              <a:noFill/>
            </a:ln>
          </p:spPr>
        </p:pic>
      </p:grpSp>
      <p:sp>
        <p:nvSpPr>
          <p:cNvPr id="31" name="Rectangle 1028">
            <a:extLst>
              <a:ext uri="{FF2B5EF4-FFF2-40B4-BE49-F238E27FC236}">
                <a16:creationId xmlns:a16="http://schemas.microsoft.com/office/drawing/2014/main" id="{D8C4689C-8699-48B0-AE6B-B6544AF32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863" y="361564"/>
            <a:ext cx="9669137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New Opportunities</a:t>
            </a:r>
          </a:p>
        </p:txBody>
      </p:sp>
      <p:sp>
        <p:nvSpPr>
          <p:cNvPr id="27" name="Arrow: Right 14">
            <a:hlinkClick r:id="rId9" action="ppaction://hlinksldjump"/>
            <a:extLst>
              <a:ext uri="{FF2B5EF4-FFF2-40B4-BE49-F238E27FC236}">
                <a16:creationId xmlns:a16="http://schemas.microsoft.com/office/drawing/2014/main" id="{8D8A7791-F4F7-455E-9441-3426A5590567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Back to the board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" grpId="0"/>
      <p:bldP spid="812" grpId="0"/>
      <p:bldP spid="813" grpId="0"/>
      <p:bldP spid="815" grpId="0"/>
      <p:bldP spid="816" grpId="0"/>
      <p:bldP spid="30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F8652B9-F328-4E22-81FC-A3B651CB24FC}"/>
              </a:ext>
            </a:extLst>
          </p:cNvPr>
          <p:cNvSpPr/>
          <p:nvPr/>
        </p:nvSpPr>
        <p:spPr>
          <a:xfrm>
            <a:off x="3579004" y="2600545"/>
            <a:ext cx="1479600" cy="1378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rgbClr val="175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AutoShape 22">
            <a:extLst>
              <a:ext uri="{FF2B5EF4-FFF2-40B4-BE49-F238E27FC236}">
                <a16:creationId xmlns:a16="http://schemas.microsoft.com/office/drawing/2014/main" id="{C5D36A73-13CF-497D-BA4C-4D8DC78D4B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82" name="Picture 34">
            <a:extLst>
              <a:ext uri="{FF2B5EF4-FFF2-40B4-BE49-F238E27FC236}">
                <a16:creationId xmlns:a16="http://schemas.microsoft.com/office/drawing/2014/main" id="{4CBA45E6-56C0-4EAC-B23C-FCEFDBEDC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42137" r="-1250" b="41881"/>
          <a:stretch/>
        </p:blipFill>
        <p:spPr bwMode="auto">
          <a:xfrm>
            <a:off x="7732" y="1985584"/>
            <a:ext cx="12357847" cy="50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01D884A-3A69-43A6-8293-8ED360BFF64B}"/>
              </a:ext>
            </a:extLst>
          </p:cNvPr>
          <p:cNvSpPr/>
          <p:nvPr/>
        </p:nvSpPr>
        <p:spPr>
          <a:xfrm>
            <a:off x="1801808" y="2600545"/>
            <a:ext cx="1479600" cy="13788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57150">
            <a:solidFill>
              <a:srgbClr val="175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D2C801E-74F2-422B-A390-DC1A583F0A97}"/>
              </a:ext>
            </a:extLst>
          </p:cNvPr>
          <p:cNvSpPr/>
          <p:nvPr/>
        </p:nvSpPr>
        <p:spPr>
          <a:xfrm>
            <a:off x="24177" y="2594978"/>
            <a:ext cx="1480035" cy="138993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57150">
            <a:solidFill>
              <a:srgbClr val="175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F39EEB-8256-4F68-B14C-6F6C3A1CD99D}"/>
              </a:ext>
            </a:extLst>
          </p:cNvPr>
          <p:cNvSpPr/>
          <p:nvPr/>
        </p:nvSpPr>
        <p:spPr>
          <a:xfrm>
            <a:off x="10688223" y="2600545"/>
            <a:ext cx="1479600" cy="13788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57150">
            <a:solidFill>
              <a:srgbClr val="175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0F0CAC0-2E6A-4293-A4FC-68EDFCF6596A}"/>
              </a:ext>
            </a:extLst>
          </p:cNvPr>
          <p:cNvSpPr/>
          <p:nvPr/>
        </p:nvSpPr>
        <p:spPr>
          <a:xfrm>
            <a:off x="7133396" y="2600240"/>
            <a:ext cx="1480035" cy="137941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>
            <a:solidFill>
              <a:srgbClr val="175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50" name="Picture 36" descr="Clothespin PNG images free download">
            <a:extLst>
              <a:ext uri="{FF2B5EF4-FFF2-40B4-BE49-F238E27FC236}">
                <a16:creationId xmlns:a16="http://schemas.microsoft.com/office/drawing/2014/main" id="{2F3BEE2A-84ED-4D9F-9B16-A9F7A809F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" y="1419963"/>
            <a:ext cx="1379410" cy="13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B1B4246-3008-44BF-B1CE-C7D437E43E04}"/>
              </a:ext>
            </a:extLst>
          </p:cNvPr>
          <p:cNvSpPr/>
          <p:nvPr/>
        </p:nvSpPr>
        <p:spPr>
          <a:xfrm>
            <a:off x="5356200" y="2600545"/>
            <a:ext cx="1479600" cy="13788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57150">
            <a:solidFill>
              <a:srgbClr val="175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FD53977-B5B2-40ED-A768-63F01D8E3181}"/>
              </a:ext>
            </a:extLst>
          </p:cNvPr>
          <p:cNvSpPr/>
          <p:nvPr/>
        </p:nvSpPr>
        <p:spPr>
          <a:xfrm>
            <a:off x="8911027" y="2600545"/>
            <a:ext cx="1479600" cy="13788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57150">
            <a:solidFill>
              <a:srgbClr val="175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9" name="Picture 36" descr="Clothespin PNG images free download">
            <a:extLst>
              <a:ext uri="{FF2B5EF4-FFF2-40B4-BE49-F238E27FC236}">
                <a16:creationId xmlns:a16="http://schemas.microsoft.com/office/drawing/2014/main" id="{81ECF360-7003-41A5-9E86-1271AC0D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39" y="1419963"/>
            <a:ext cx="1379410" cy="13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6" descr="Clothespin PNG images free download">
            <a:extLst>
              <a:ext uri="{FF2B5EF4-FFF2-40B4-BE49-F238E27FC236}">
                <a16:creationId xmlns:a16="http://schemas.microsoft.com/office/drawing/2014/main" id="{7286CFDE-3F36-40B7-996C-A8F4BBEF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03" y="1415695"/>
            <a:ext cx="1379410" cy="13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lothespin PNG images free download">
            <a:extLst>
              <a:ext uri="{FF2B5EF4-FFF2-40B4-BE49-F238E27FC236}">
                <a16:creationId xmlns:a16="http://schemas.microsoft.com/office/drawing/2014/main" id="{6684C255-5283-4FCF-933A-87A227EAC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72" y="1476334"/>
            <a:ext cx="1379410" cy="13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6" descr="Clothespin PNG images free download">
            <a:extLst>
              <a:ext uri="{FF2B5EF4-FFF2-40B4-BE49-F238E27FC236}">
                <a16:creationId xmlns:a16="http://schemas.microsoft.com/office/drawing/2014/main" id="{F90A38F2-6E5D-4486-A3C8-B48EDECA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997" y="1476334"/>
            <a:ext cx="1379410" cy="13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6" descr="Clothespin PNG images free download">
            <a:extLst>
              <a:ext uri="{FF2B5EF4-FFF2-40B4-BE49-F238E27FC236}">
                <a16:creationId xmlns:a16="http://schemas.microsoft.com/office/drawing/2014/main" id="{02E3BD55-DB40-4D25-910D-088E0C06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491" y="1476334"/>
            <a:ext cx="1379410" cy="13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206797-25BD-4DE4-86BA-EE7DD17918E2}"/>
              </a:ext>
            </a:extLst>
          </p:cNvPr>
          <p:cNvSpPr txBox="1"/>
          <p:nvPr/>
        </p:nvSpPr>
        <p:spPr>
          <a:xfrm>
            <a:off x="6994102" y="4113823"/>
            <a:ext cx="172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CFBE3"/>
                </a:solidFill>
                <a:latin typeface="TUOS Blake" panose="020B0503040000020004" pitchFamily="34" charset="0"/>
              </a:rPr>
              <a:t>Independence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D5BF02C-C428-4CF4-A54D-0D29D35FCBD3}"/>
              </a:ext>
            </a:extLst>
          </p:cNvPr>
          <p:cNvSpPr txBox="1"/>
          <p:nvPr/>
        </p:nvSpPr>
        <p:spPr>
          <a:xfrm>
            <a:off x="15563" y="4113823"/>
            <a:ext cx="149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CFBE3"/>
                </a:solidFill>
                <a:latin typeface="TUOS Blake" panose="020B0503040000020004" pitchFamily="34" charset="0"/>
              </a:rPr>
              <a:t>Budgeting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8419D46-E26E-46A5-B9BD-0186ACABA34C}"/>
              </a:ext>
            </a:extLst>
          </p:cNvPr>
          <p:cNvSpPr txBox="1"/>
          <p:nvPr/>
        </p:nvSpPr>
        <p:spPr>
          <a:xfrm>
            <a:off x="10456202" y="4113823"/>
            <a:ext cx="177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CFBE3"/>
                </a:solidFill>
                <a:latin typeface="TUOS Blake" panose="020B0503040000020004" pitchFamily="34" charset="0"/>
              </a:rPr>
              <a:t>Organisation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876760F-F731-4211-8380-1A78A1E1742A}"/>
              </a:ext>
            </a:extLst>
          </p:cNvPr>
          <p:cNvSpPr txBox="1"/>
          <p:nvPr/>
        </p:nvSpPr>
        <p:spPr>
          <a:xfrm>
            <a:off x="1767431" y="4113823"/>
            <a:ext cx="146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CFBE3"/>
                </a:solidFill>
                <a:latin typeface="TUOS Blake" panose="020B0503040000020004" pitchFamily="34" charset="0"/>
              </a:rPr>
              <a:t>Cleaning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2F5AB0C-4823-42A7-978D-2F0E4E14A86E}"/>
              </a:ext>
            </a:extLst>
          </p:cNvPr>
          <p:cNvSpPr txBox="1"/>
          <p:nvPr/>
        </p:nvSpPr>
        <p:spPr>
          <a:xfrm>
            <a:off x="5222245" y="4113823"/>
            <a:ext cx="146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CFBE3"/>
                </a:solidFill>
                <a:latin typeface="TUOS Blake" panose="020B0503040000020004" pitchFamily="34" charset="0"/>
              </a:rPr>
              <a:t>Cooking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D5A67A5-8BD4-443C-85D4-FB39DA6E1EAC}"/>
              </a:ext>
            </a:extLst>
          </p:cNvPr>
          <p:cNvSpPr txBox="1"/>
          <p:nvPr/>
        </p:nvSpPr>
        <p:spPr>
          <a:xfrm>
            <a:off x="3501188" y="4113823"/>
            <a:ext cx="146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CFBE3"/>
                </a:solidFill>
                <a:latin typeface="TUOS Blake" panose="020B0503040000020004" pitchFamily="34" charset="0"/>
              </a:rPr>
              <a:t>Confidence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E39933A-A838-4C77-87F8-420FDBE2F787}"/>
              </a:ext>
            </a:extLst>
          </p:cNvPr>
          <p:cNvSpPr txBox="1"/>
          <p:nvPr/>
        </p:nvSpPr>
        <p:spPr>
          <a:xfrm>
            <a:off x="8849446" y="4113823"/>
            <a:ext cx="146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CFBE3"/>
                </a:solidFill>
                <a:latin typeface="TUOS Blake" panose="020B0503040000020004" pitchFamily="34" charset="0"/>
              </a:rPr>
              <a:t>Laundry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F7FA7D-5659-4E97-BF86-DA04FDC2E735}"/>
              </a:ext>
            </a:extLst>
          </p:cNvPr>
          <p:cNvSpPr txBox="1"/>
          <p:nvPr/>
        </p:nvSpPr>
        <p:spPr>
          <a:xfrm>
            <a:off x="3696620" y="4839479"/>
            <a:ext cx="678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For many students, university is their first taste of freedom and responsibility for looking after themselves.</a:t>
            </a:r>
          </a:p>
        </p:txBody>
      </p:sp>
      <p:pic>
        <p:nvPicPr>
          <p:cNvPr id="51" name="Picture 36" descr="Clothespin PNG images free download">
            <a:extLst>
              <a:ext uri="{FF2B5EF4-FFF2-40B4-BE49-F238E27FC236}">
                <a16:creationId xmlns:a16="http://schemas.microsoft.com/office/drawing/2014/main" id="{F05A1F3B-54C6-4904-AA3C-BD22CE322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99" y="1421257"/>
            <a:ext cx="1379410" cy="13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028">
            <a:extLst>
              <a:ext uri="{FF2B5EF4-FFF2-40B4-BE49-F238E27FC236}">
                <a16:creationId xmlns:a16="http://schemas.microsoft.com/office/drawing/2014/main" id="{45C1055A-45CE-418D-94C0-C775D3535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863" y="361564"/>
            <a:ext cx="9669137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Life Skills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2CBC5E-41F4-4522-813E-5FF98EF7FA8E}"/>
              </a:ext>
            </a:extLst>
          </p:cNvPr>
          <p:cNvSpPr txBox="1"/>
          <p:nvPr/>
        </p:nvSpPr>
        <p:spPr>
          <a:xfrm>
            <a:off x="3696620" y="5702335"/>
            <a:ext cx="7794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CFBE3"/>
                </a:solidFill>
                <a:latin typeface="TUOS Blake" panose="020B0503040000020004" pitchFamily="34" charset="0"/>
              </a:rPr>
              <a:t>Developing life skills is a crucial part of the university experience and can help transform students into fully-functioning adults.</a:t>
            </a:r>
          </a:p>
        </p:txBody>
      </p:sp>
      <p:sp>
        <p:nvSpPr>
          <p:cNvPr id="29" name="Arrow: Right 14">
            <a:hlinkClick r:id="rId12" action="ppaction://hlinksldjump"/>
            <a:extLst>
              <a:ext uri="{FF2B5EF4-FFF2-40B4-BE49-F238E27FC236}">
                <a16:creationId xmlns:a16="http://schemas.microsoft.com/office/drawing/2014/main" id="{2DE1F9E2-4CB9-438F-8461-83BFD61218A9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Back to the board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81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0"/>
                            </p:stCondLst>
                            <p:childTnLst>
                              <p:par>
                                <p:cTn id="94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42" grpId="0" animBg="1"/>
      <p:bldP spid="46" grpId="0" animBg="1"/>
      <p:bldP spid="48" grpId="0" animBg="1"/>
      <p:bldP spid="52" grpId="0" animBg="1"/>
      <p:bldP spid="53" grpId="0" animBg="1"/>
      <p:bldP spid="20" grpId="0"/>
      <p:bldP spid="61" grpId="0"/>
      <p:bldP spid="62" grpId="0"/>
      <p:bldP spid="63" grpId="0"/>
      <p:bldP spid="64" grpId="0"/>
      <p:bldP spid="65" grpId="0"/>
      <p:bldP spid="66" grpId="0"/>
      <p:bldP spid="21" grpId="0"/>
      <p:bldP spid="32" grpId="0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5EBC-56A5-411C-9933-D5B75B64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008" y="2110525"/>
            <a:ext cx="4998992" cy="2614336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 err="1">
                <a:solidFill>
                  <a:srgbClr val="FCFBE3"/>
                </a:solidFill>
                <a:latin typeface="TUOS Blake" panose="020B0503040000020004" pitchFamily="34" charset="0"/>
              </a:rPr>
              <a:t>Doja</a:t>
            </a:r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 is a University of Sheffield Engineering graduate. </a:t>
            </a:r>
          </a:p>
          <a:p>
            <a:pPr marL="0" indent="0" algn="ctr">
              <a:buNone/>
            </a:pPr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Watch this video to hear her talk about her experiences at university and her job at Huawei since graduating.</a:t>
            </a:r>
          </a:p>
        </p:txBody>
      </p:sp>
      <p:pic>
        <p:nvPicPr>
          <p:cNvPr id="4" name="Online Media 3" title="Our Graduates: Doja Odunowo">
            <a:hlinkClick r:id="" action="ppaction://media"/>
            <a:extLst>
              <a:ext uri="{FF2B5EF4-FFF2-40B4-BE49-F238E27FC236}">
                <a16:creationId xmlns:a16="http://schemas.microsoft.com/office/drawing/2014/main" id="{012D7D55-4FFD-44A7-A9EB-87C274D48C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819" y="1430890"/>
            <a:ext cx="7064189" cy="3973606"/>
          </a:xfrm>
          <a:prstGeom prst="rect">
            <a:avLst/>
          </a:prstGeom>
        </p:spPr>
      </p:pic>
      <p:sp>
        <p:nvSpPr>
          <p:cNvPr id="10" name="Rectangle 1028">
            <a:extLst>
              <a:ext uri="{FF2B5EF4-FFF2-40B4-BE49-F238E27FC236}">
                <a16:creationId xmlns:a16="http://schemas.microsoft.com/office/drawing/2014/main" id="{2658827D-CE44-4AD6-B2A8-0FDDECD32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863" y="361564"/>
            <a:ext cx="9669137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A Graduate’s Story</a:t>
            </a:r>
          </a:p>
        </p:txBody>
      </p:sp>
      <p:sp>
        <p:nvSpPr>
          <p:cNvPr id="8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7751BC-11FD-4CA4-93E6-0AE8F6923F39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Next slide</a:t>
            </a:r>
          </a:p>
        </p:txBody>
      </p:sp>
      <p:sp>
        <p:nvSpPr>
          <p:cNvPr id="9" name="Arrow: Right 14">
            <a:hlinkClick r:id="rId4" action="ppaction://hlinksldjump"/>
            <a:extLst>
              <a:ext uri="{FF2B5EF4-FFF2-40B4-BE49-F238E27FC236}">
                <a16:creationId xmlns:a16="http://schemas.microsoft.com/office/drawing/2014/main" id="{439279A1-01B3-46D9-AE0B-19620103C583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7175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5EBC-56A5-411C-9933-D5B75B64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450" y="1806186"/>
            <a:ext cx="10111099" cy="4161165"/>
          </a:xfrm>
        </p:spPr>
        <p:txBody>
          <a:bodyPr/>
          <a:lstStyle/>
          <a:p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You should now have a greater understanding of the different benefits of higher education qualifications.</a:t>
            </a:r>
          </a:p>
          <a:p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This session has demonstrated that students gain more than just a degree from the university experience.</a:t>
            </a:r>
          </a:p>
          <a:p>
            <a:endParaRPr lang="en-GB" sz="1600" dirty="0">
              <a:solidFill>
                <a:srgbClr val="FCFBE3"/>
              </a:solidFill>
              <a:latin typeface="TUOS Blake" panose="020B05030400000200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After this session:</a:t>
            </a:r>
          </a:p>
          <a:p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Research whether you need a degree for your ideal career. </a:t>
            </a:r>
          </a:p>
          <a:p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Revisit the </a:t>
            </a:r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Prospects</a:t>
            </a:r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 website to explore more job profiles.</a:t>
            </a:r>
          </a:p>
          <a:p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Consider whether university may be for you.</a:t>
            </a:r>
          </a:p>
          <a:p>
            <a:pPr algn="ctr"/>
            <a:endParaRPr lang="en-GB" sz="2400" dirty="0">
              <a:solidFill>
                <a:srgbClr val="FCFBE3"/>
              </a:solidFill>
              <a:latin typeface="TUOS Blake" panose="020B0503040000020004" pitchFamily="34" charset="0"/>
            </a:endParaRPr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28961CD6-DB37-42F4-8239-905F18A48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863" y="361564"/>
            <a:ext cx="9669137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Reflections</a:t>
            </a:r>
          </a:p>
        </p:txBody>
      </p:sp>
      <p:sp>
        <p:nvSpPr>
          <p:cNvPr id="8" name="Arrow: Right 1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5AA41F9-8524-4BD9-819A-D5C1CE2D662F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End of session</a:t>
            </a:r>
          </a:p>
        </p:txBody>
      </p:sp>
      <p:sp>
        <p:nvSpPr>
          <p:cNvPr id="9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2A8AC7-4078-46F2-82E8-E79825315C0B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4936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19F9-0825-4A9F-9BEF-13CFE1B1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HeppSY</a:t>
            </a:r>
            <a:b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83BD5-2C91-4AA5-A9D8-D10A1BECD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2362200"/>
            <a:ext cx="9342201" cy="3733800"/>
          </a:xfrm>
        </p:spPr>
        <p:txBody>
          <a:bodyPr/>
          <a:lstStyle/>
          <a:p>
            <a:r>
              <a:rPr lang="en-GB" sz="2400" i="1" dirty="0">
                <a:solidFill>
                  <a:schemeClr val="accent4">
                    <a:lumMod val="10000"/>
                  </a:schemeClr>
                </a:solidFill>
              </a:rPr>
              <a:t>The Higher Education Progression Partnership South Yorkshire (</a:t>
            </a:r>
            <a:r>
              <a:rPr lang="en-GB" sz="2400" i="1" dirty="0" err="1">
                <a:solidFill>
                  <a:schemeClr val="accent4">
                    <a:lumMod val="10000"/>
                  </a:schemeClr>
                </a:solidFill>
              </a:rPr>
              <a:t>HeppSY</a:t>
            </a:r>
            <a:r>
              <a:rPr lang="en-GB" sz="2400" i="1" dirty="0">
                <a:solidFill>
                  <a:schemeClr val="accent4">
                    <a:lumMod val="10000"/>
                  </a:schemeClr>
                </a:solidFill>
              </a:rPr>
              <a:t>) is part of a national programme to help school and college aged students aged 13-19 in South Yorkshire, who are most at risk of missing out on higher education. </a:t>
            </a:r>
            <a:r>
              <a:rPr lang="en-GB" sz="2400" i="1" dirty="0" err="1">
                <a:solidFill>
                  <a:schemeClr val="accent4">
                    <a:lumMod val="10000"/>
                  </a:schemeClr>
                </a:solidFill>
              </a:rPr>
              <a:t>HeppSY</a:t>
            </a:r>
            <a:r>
              <a:rPr lang="en-GB" sz="2400" i="1" dirty="0">
                <a:solidFill>
                  <a:schemeClr val="accent4">
                    <a:lumMod val="10000"/>
                  </a:schemeClr>
                </a:solidFill>
              </a:rPr>
              <a:t> is working in partnerships with Sheffield Hallam University, the University of Sheffield, and South Yorkshire colleges and schools. Visit: </a:t>
            </a:r>
            <a:r>
              <a:rPr lang="en-GB" sz="2400" i="1" dirty="0">
                <a:solidFill>
                  <a:schemeClr val="accent4">
                    <a:lumMod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www.heppsy.org</a:t>
            </a:r>
            <a:r>
              <a:rPr lang="en-GB" sz="2400" i="1" dirty="0">
                <a:solidFill>
                  <a:schemeClr val="accent4">
                    <a:lumMod val="10000"/>
                  </a:schemeClr>
                </a:solidFill>
              </a:rPr>
              <a:t>. Follow: @</a:t>
            </a:r>
            <a:r>
              <a:rPr lang="en-GB" sz="2400" i="1" dirty="0" err="1">
                <a:solidFill>
                  <a:schemeClr val="accent4">
                    <a:lumMod val="10000"/>
                  </a:schemeClr>
                </a:solidFill>
              </a:rPr>
              <a:t>HeppSYplus</a:t>
            </a:r>
            <a:endParaRPr lang="en-GB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4" name="Picture 3" descr="A close up of a football ball&#10;&#10;Description automatically generated">
            <a:extLst>
              <a:ext uri="{FF2B5EF4-FFF2-40B4-BE49-F238E27FC236}">
                <a16:creationId xmlns:a16="http://schemas.microsoft.com/office/drawing/2014/main" id="{1EB5F6BF-8AC8-41D5-B0E2-60BDA218F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19" t="37338" b="10221"/>
          <a:stretch/>
        </p:blipFill>
        <p:spPr>
          <a:xfrm rot="16200000">
            <a:off x="8462958" y="1692043"/>
            <a:ext cx="5421085" cy="2036999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CAC821B-8AF7-404B-AD98-7EC6449A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44" y="5817181"/>
            <a:ext cx="2177012" cy="823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879921-FA7E-4DBF-A58A-A05ED1EA10B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070" y="5817181"/>
            <a:ext cx="2036999" cy="74971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9FEA05-36C9-439F-89FF-0CC8A3A7122E}"/>
              </a:ext>
            </a:extLst>
          </p:cNvPr>
          <p:cNvSpPr/>
          <p:nvPr/>
        </p:nvSpPr>
        <p:spPr>
          <a:xfrm>
            <a:off x="7663348" y="6021287"/>
            <a:ext cx="1656184" cy="724449"/>
          </a:xfrm>
          <a:prstGeom prst="rightArrow">
            <a:avLst/>
          </a:prstGeom>
          <a:solidFill>
            <a:srgbClr val="005BAA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latin typeface="Arial"/>
                <a:sym typeface="Arial"/>
              </a:rPr>
              <a:t>Next slide</a:t>
            </a:r>
          </a:p>
        </p:txBody>
      </p:sp>
      <p:sp>
        <p:nvSpPr>
          <p:cNvPr id="13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E868724-02D8-4CB8-AD67-00159EA9349B}"/>
              </a:ext>
            </a:extLst>
          </p:cNvPr>
          <p:cNvSpPr/>
          <p:nvPr/>
        </p:nvSpPr>
        <p:spPr>
          <a:xfrm flipH="1">
            <a:off x="2568304" y="6021287"/>
            <a:ext cx="1656184" cy="724449"/>
          </a:xfrm>
          <a:prstGeom prst="rightArrow">
            <a:avLst/>
          </a:prstGeom>
          <a:solidFill>
            <a:srgbClr val="005BAA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latin typeface="Arial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42115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C5F498-2DFE-4436-A7BD-629FBB9A393C}"/>
              </a:ext>
            </a:extLst>
          </p:cNvPr>
          <p:cNvSpPr txBox="1">
            <a:spLocks/>
          </p:cNvSpPr>
          <p:nvPr/>
        </p:nvSpPr>
        <p:spPr>
          <a:xfrm>
            <a:off x="4668731" y="1290375"/>
            <a:ext cx="3140499" cy="84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The following session: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3045B0-0175-47DC-9C42-1AE2D1904EA6}"/>
              </a:ext>
            </a:extLst>
          </p:cNvPr>
          <p:cNvSpPr txBox="1">
            <a:spLocks/>
          </p:cNvSpPr>
          <p:nvPr/>
        </p:nvSpPr>
        <p:spPr>
          <a:xfrm>
            <a:off x="871802" y="5173790"/>
            <a:ext cx="4348114" cy="84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Can be navigated entirely by clicking buttons as instructed.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41E3CE-0ACE-4709-8FD3-22B3857FCC03}"/>
              </a:ext>
            </a:extLst>
          </p:cNvPr>
          <p:cNvSpPr txBox="1">
            <a:spLocks/>
          </p:cNvSpPr>
          <p:nvPr/>
        </p:nvSpPr>
        <p:spPr>
          <a:xfrm>
            <a:off x="839501" y="3043526"/>
            <a:ext cx="4412718" cy="84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Will take 15 minutes to complete.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FCE3537-5F13-4150-9CB8-2581E771B3DC}"/>
              </a:ext>
            </a:extLst>
          </p:cNvPr>
          <p:cNvSpPr txBox="1">
            <a:spLocks/>
          </p:cNvSpPr>
          <p:nvPr/>
        </p:nvSpPr>
        <p:spPr>
          <a:xfrm>
            <a:off x="6607557" y="3043526"/>
            <a:ext cx="4412718" cy="84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Will involve some brief activities – grab a pen and paper.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3C848F-EE9C-4E23-96ED-9E5F5A55D5F7}"/>
              </a:ext>
            </a:extLst>
          </p:cNvPr>
          <p:cNvSpPr txBox="1">
            <a:spLocks/>
          </p:cNvSpPr>
          <p:nvPr/>
        </p:nvSpPr>
        <p:spPr>
          <a:xfrm>
            <a:off x="6598588" y="5176483"/>
            <a:ext cx="4412718" cy="845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TUOS Blake" panose="020B0503040000020004" pitchFamily="34" charset="0"/>
                <a:ea typeface="+mn-ea"/>
                <a:cs typeface="+mn-cs"/>
              </a:rPr>
              <a:t>Involves audio – grab headphones if needed.</a:t>
            </a:r>
          </a:p>
        </p:txBody>
      </p:sp>
      <p:sp>
        <p:nvSpPr>
          <p:cNvPr id="15" name="Rectangle 1028">
            <a:extLst>
              <a:ext uri="{FF2B5EF4-FFF2-40B4-BE49-F238E27FC236}">
                <a16:creationId xmlns:a16="http://schemas.microsoft.com/office/drawing/2014/main" id="{6716AB47-8995-4BC4-9420-FC35031FC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2789" y="307392"/>
            <a:ext cx="9669137" cy="762155"/>
          </a:xfrm>
        </p:spPr>
        <p:txBody>
          <a:bodyPr/>
          <a:lstStyle/>
          <a:p>
            <a:pPr algn="ctr" eaLnBrk="1" hangingPunct="1"/>
            <a:r>
              <a:rPr lang="en-US" altLang="en-US" sz="5400" dirty="0"/>
              <a:t>Instructions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EFE9E6-EB2A-4A48-8D5E-8FA081228F40}"/>
              </a:ext>
            </a:extLst>
          </p:cNvPr>
          <p:cNvGrpSpPr/>
          <p:nvPr/>
        </p:nvGrpSpPr>
        <p:grpSpPr>
          <a:xfrm>
            <a:off x="8177793" y="3828646"/>
            <a:ext cx="1254308" cy="1254307"/>
            <a:chOff x="8094148" y="3772163"/>
            <a:chExt cx="1254308" cy="125430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2FF8947-679B-43B8-9532-CCD24016822D}"/>
                </a:ext>
              </a:extLst>
            </p:cNvPr>
            <p:cNvSpPr/>
            <p:nvPr/>
          </p:nvSpPr>
          <p:spPr bwMode="auto">
            <a:xfrm>
              <a:off x="8094148" y="3772163"/>
              <a:ext cx="1254308" cy="1254307"/>
            </a:xfrm>
            <a:prstGeom prst="ellipse">
              <a:avLst/>
            </a:prstGeom>
            <a:solidFill>
              <a:srgbClr val="00B4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 pitchFamily="-128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25" name="Picture 24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BFBB5218-02F5-4C22-BCB9-F6BD249B0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185" y="3904889"/>
              <a:ext cx="966173" cy="96617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F0E1B8-3FE6-4B0C-9752-63F0CAC5AD6F}"/>
              </a:ext>
            </a:extLst>
          </p:cNvPr>
          <p:cNvGrpSpPr/>
          <p:nvPr/>
        </p:nvGrpSpPr>
        <p:grpSpPr>
          <a:xfrm>
            <a:off x="2418706" y="3828646"/>
            <a:ext cx="1254308" cy="1254307"/>
            <a:chOff x="2825471" y="3880363"/>
            <a:chExt cx="1254308" cy="125430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04AB086-46CD-477B-9368-5AFF6164E600}"/>
                </a:ext>
              </a:extLst>
            </p:cNvPr>
            <p:cNvSpPr/>
            <p:nvPr/>
          </p:nvSpPr>
          <p:spPr bwMode="auto">
            <a:xfrm>
              <a:off x="2825471" y="3880363"/>
              <a:ext cx="1254308" cy="1254307"/>
            </a:xfrm>
            <a:prstGeom prst="ellipse">
              <a:avLst/>
            </a:prstGeom>
            <a:solidFill>
              <a:srgbClr val="00B4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 pitchFamily="-128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5" name="Graphic 4" descr="Cursor">
              <a:extLst>
                <a:ext uri="{FF2B5EF4-FFF2-40B4-BE49-F238E27FC236}">
                  <a16:creationId xmlns:a16="http://schemas.microsoft.com/office/drawing/2014/main" id="{948BAD80-9F29-4B00-9029-BD303DC7D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33671" y="3988562"/>
              <a:ext cx="1037908" cy="103790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9E30E9-E2A2-421E-9EFE-91785ECFB93F}"/>
              </a:ext>
            </a:extLst>
          </p:cNvPr>
          <p:cNvGrpSpPr/>
          <p:nvPr/>
        </p:nvGrpSpPr>
        <p:grpSpPr>
          <a:xfrm>
            <a:off x="2418706" y="1729710"/>
            <a:ext cx="1254308" cy="1254307"/>
            <a:chOff x="2889459" y="1742456"/>
            <a:chExt cx="1254308" cy="125430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A94CFAC-FCB5-4494-981C-851A803FFFE0}"/>
                </a:ext>
              </a:extLst>
            </p:cNvPr>
            <p:cNvSpPr/>
            <p:nvPr/>
          </p:nvSpPr>
          <p:spPr bwMode="auto">
            <a:xfrm>
              <a:off x="2889459" y="1742456"/>
              <a:ext cx="1254308" cy="1254307"/>
            </a:xfrm>
            <a:prstGeom prst="ellipse">
              <a:avLst/>
            </a:prstGeom>
            <a:solidFill>
              <a:srgbClr val="00B4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 pitchFamily="-128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3" name="Picture 2" descr="A close up of a clock&#10;&#10;Description automatically generated">
              <a:extLst>
                <a:ext uri="{FF2B5EF4-FFF2-40B4-BE49-F238E27FC236}">
                  <a16:creationId xmlns:a16="http://schemas.microsoft.com/office/drawing/2014/main" id="{23A66309-2B92-44B9-BD61-BE7C92D23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320" y="1886028"/>
              <a:ext cx="956585" cy="95658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203B89-F169-4962-85C5-5BCC9ECB8D80}"/>
              </a:ext>
            </a:extLst>
          </p:cNvPr>
          <p:cNvGrpSpPr/>
          <p:nvPr/>
        </p:nvGrpSpPr>
        <p:grpSpPr>
          <a:xfrm>
            <a:off x="8177793" y="1729710"/>
            <a:ext cx="1254308" cy="1254307"/>
            <a:chOff x="8112222" y="1757992"/>
            <a:chExt cx="1254308" cy="125430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FC3DD01-63F6-40B6-9705-BB34C6043CBF}"/>
                </a:ext>
              </a:extLst>
            </p:cNvPr>
            <p:cNvSpPr/>
            <p:nvPr/>
          </p:nvSpPr>
          <p:spPr bwMode="auto">
            <a:xfrm>
              <a:off x="8112222" y="1757992"/>
              <a:ext cx="1254308" cy="1254307"/>
            </a:xfrm>
            <a:prstGeom prst="ellipse">
              <a:avLst/>
            </a:prstGeom>
            <a:solidFill>
              <a:srgbClr val="00B4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UOS Stephenson" pitchFamily="-128" charset="0"/>
                <a:ea typeface="MS PGothic" panose="020B0600070205080204" pitchFamily="34" charset="-128"/>
                <a:cs typeface="+mn-cs"/>
              </a:endParaRP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70524FB4-6918-4BF6-8988-908E21D3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54" y="1964225"/>
              <a:ext cx="806479" cy="806479"/>
            </a:xfrm>
            <a:prstGeom prst="rect">
              <a:avLst/>
            </a:prstGeom>
          </p:spPr>
        </p:pic>
      </p:grpSp>
      <p:sp>
        <p:nvSpPr>
          <p:cNvPr id="23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0BD0C5-6D4E-4E1B-869B-4F5EEFC613AF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Next slide</a:t>
            </a:r>
          </a:p>
        </p:txBody>
      </p:sp>
      <p:sp>
        <p:nvSpPr>
          <p:cNvPr id="26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857DBA2-5598-43FF-9105-2F97F448FAD5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424769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FB66-2C5B-4D98-9FA7-2D209BB41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6479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FCFBE3"/>
                </a:solidFill>
                <a:latin typeface="TUOS Blake" panose="020B0503040000020004" pitchFamily="34" charset="0"/>
              </a:rPr>
              <a:t>To consider why people may choose to go to university.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FCFBE3"/>
                </a:solidFill>
                <a:latin typeface="TUOS Blake" panose="020B0503040000020004" pitchFamily="34" charset="0"/>
              </a:rPr>
              <a:t>To understand what students can gain from higher education.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FCFBE3"/>
                </a:solidFill>
                <a:latin typeface="TUOS Blake" panose="020B0503040000020004" pitchFamily="34" charset="0"/>
              </a:rPr>
              <a:t>To gain knowledge of which careers require a degree.</a:t>
            </a:r>
          </a:p>
        </p:txBody>
      </p:sp>
      <p:pic>
        <p:nvPicPr>
          <p:cNvPr id="7" name="Google Shape;546;p60">
            <a:extLst>
              <a:ext uri="{FF2B5EF4-FFF2-40B4-BE49-F238E27FC236}">
                <a16:creationId xmlns:a16="http://schemas.microsoft.com/office/drawing/2014/main" id="{6A9EF037-D350-441F-8488-5A09DE0D60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5468" y="228423"/>
            <a:ext cx="1663731" cy="16202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1028">
            <a:extLst>
              <a:ext uri="{FF2B5EF4-FFF2-40B4-BE49-F238E27FC236}">
                <a16:creationId xmlns:a16="http://schemas.microsoft.com/office/drawing/2014/main" id="{4006F7D7-D1F9-4CB4-B273-BDD7CC2BF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863" y="361564"/>
            <a:ext cx="8396269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Objectives</a:t>
            </a:r>
          </a:p>
        </p:txBody>
      </p:sp>
      <p:sp>
        <p:nvSpPr>
          <p:cNvPr id="13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CEA26B-FB08-4AC3-920A-E8DA99063CD5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Next slide</a:t>
            </a:r>
          </a:p>
        </p:txBody>
      </p:sp>
      <p:sp>
        <p:nvSpPr>
          <p:cNvPr id="14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053C316-31A9-44B6-8B9D-19F76275A864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7721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E47D44B-CCD9-49BC-B1C9-D8981B2ADAA5}"/>
              </a:ext>
            </a:extLst>
          </p:cNvPr>
          <p:cNvSpPr/>
          <p:nvPr/>
        </p:nvSpPr>
        <p:spPr>
          <a:xfrm>
            <a:off x="3233760" y="2488232"/>
            <a:ext cx="5724480" cy="2413000"/>
          </a:xfrm>
          <a:prstGeom prst="cloud">
            <a:avLst/>
          </a:prstGeom>
          <a:solidFill>
            <a:srgbClr val="00B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UOS Blake" panose="020B0503040000020004" pitchFamily="34" charset="0"/>
            </a:endParaRPr>
          </a:p>
        </p:txBody>
      </p:sp>
      <p:pic>
        <p:nvPicPr>
          <p:cNvPr id="3" name="Graphic 2" descr="Line arrow Counter clockwise curve">
            <a:extLst>
              <a:ext uri="{FF2B5EF4-FFF2-40B4-BE49-F238E27FC236}">
                <a16:creationId xmlns:a16="http://schemas.microsoft.com/office/drawing/2014/main" id="{ED021C6E-179D-4F5A-A230-F1F8FA353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3083" y="2018381"/>
            <a:ext cx="650777" cy="650777"/>
          </a:xfrm>
          <a:prstGeom prst="rect">
            <a:avLst/>
          </a:prstGeom>
        </p:spPr>
      </p:pic>
      <p:pic>
        <p:nvPicPr>
          <p:cNvPr id="11" name="Graphic 10" descr="Line arrow Straight">
            <a:extLst>
              <a:ext uri="{FF2B5EF4-FFF2-40B4-BE49-F238E27FC236}">
                <a16:creationId xmlns:a16="http://schemas.microsoft.com/office/drawing/2014/main" id="{27DE82EF-C930-462F-B35A-F79E4B01F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549078">
            <a:off x="4733800" y="4778892"/>
            <a:ext cx="914400" cy="914400"/>
          </a:xfrm>
          <a:prstGeom prst="rect">
            <a:avLst/>
          </a:prstGeom>
        </p:spPr>
      </p:pic>
      <p:pic>
        <p:nvPicPr>
          <p:cNvPr id="13" name="Graphic 12" descr="Line arrow Slight curve">
            <a:extLst>
              <a:ext uri="{FF2B5EF4-FFF2-40B4-BE49-F238E27FC236}">
                <a16:creationId xmlns:a16="http://schemas.microsoft.com/office/drawing/2014/main" id="{4757CCD4-90B7-42FE-8380-DCC7A87E1D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40172" y="3108206"/>
            <a:ext cx="583602" cy="583602"/>
          </a:xfrm>
          <a:prstGeom prst="rect">
            <a:avLst/>
          </a:prstGeom>
        </p:spPr>
      </p:pic>
      <p:pic>
        <p:nvPicPr>
          <p:cNvPr id="15" name="Graphic 14" descr="Line arrow Clockwise curve">
            <a:extLst>
              <a:ext uri="{FF2B5EF4-FFF2-40B4-BE49-F238E27FC236}">
                <a16:creationId xmlns:a16="http://schemas.microsoft.com/office/drawing/2014/main" id="{B22F4A53-718E-4CE6-8B78-10F63969E9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386591">
            <a:off x="8278319" y="4075326"/>
            <a:ext cx="914400" cy="914400"/>
          </a:xfrm>
          <a:prstGeom prst="rect">
            <a:avLst/>
          </a:prstGeom>
        </p:spPr>
      </p:pic>
      <p:pic>
        <p:nvPicPr>
          <p:cNvPr id="31" name="Graphic 30" descr="Line arrow Clockwise curve">
            <a:extLst>
              <a:ext uri="{FF2B5EF4-FFF2-40B4-BE49-F238E27FC236}">
                <a16:creationId xmlns:a16="http://schemas.microsoft.com/office/drawing/2014/main" id="{2C9E2BB3-1BA0-4146-940D-82194B2258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2001138" flipH="1">
            <a:off x="3034600" y="4347279"/>
            <a:ext cx="1150419" cy="914400"/>
          </a:xfrm>
          <a:prstGeom prst="rect">
            <a:avLst/>
          </a:prstGeom>
        </p:spPr>
      </p:pic>
      <p:pic>
        <p:nvPicPr>
          <p:cNvPr id="32" name="Graphic 31" descr="Line arrow Clockwise curve">
            <a:extLst>
              <a:ext uri="{FF2B5EF4-FFF2-40B4-BE49-F238E27FC236}">
                <a16:creationId xmlns:a16="http://schemas.microsoft.com/office/drawing/2014/main" id="{B633BF02-3323-40C4-A37E-B2F4300502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1990324">
            <a:off x="6930809" y="4694854"/>
            <a:ext cx="914400" cy="914400"/>
          </a:xfrm>
          <a:prstGeom prst="rect">
            <a:avLst/>
          </a:prstGeom>
        </p:spPr>
      </p:pic>
      <p:pic>
        <p:nvPicPr>
          <p:cNvPr id="33" name="Graphic 32" descr="Line arrow Slight curve">
            <a:extLst>
              <a:ext uri="{FF2B5EF4-FFF2-40B4-BE49-F238E27FC236}">
                <a16:creationId xmlns:a16="http://schemas.microsoft.com/office/drawing/2014/main" id="{0C88498F-D037-46A7-9B7F-731F52BC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07624" flipH="1">
            <a:off x="2621363" y="3621838"/>
            <a:ext cx="746020" cy="740105"/>
          </a:xfrm>
          <a:prstGeom prst="rect">
            <a:avLst/>
          </a:prstGeom>
        </p:spPr>
      </p:pic>
      <p:pic>
        <p:nvPicPr>
          <p:cNvPr id="34" name="Graphic 33" descr="Line arrow Clockwise curve">
            <a:extLst>
              <a:ext uri="{FF2B5EF4-FFF2-40B4-BE49-F238E27FC236}">
                <a16:creationId xmlns:a16="http://schemas.microsoft.com/office/drawing/2014/main" id="{FB42C2EB-D5F1-4493-8230-A73FA308D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049572" flipH="1">
            <a:off x="8464667" y="2309839"/>
            <a:ext cx="1002579" cy="776926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9A047C1-E632-404C-9CCD-8249925913FF}"/>
              </a:ext>
            </a:extLst>
          </p:cNvPr>
          <p:cNvSpPr txBox="1">
            <a:spLocks/>
          </p:cNvSpPr>
          <p:nvPr/>
        </p:nvSpPr>
        <p:spPr>
          <a:xfrm>
            <a:off x="3319430" y="228403"/>
            <a:ext cx="6347607" cy="1044947"/>
          </a:xfrm>
          <a:prstGeom prst="rect">
            <a:avLst/>
          </a:prstGeom>
          <a:solidFill>
            <a:srgbClr val="00B4F0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005BAA"/>
                </a:solidFill>
                <a:latin typeface="TUOS Blake" panose="020B0503040000020004" pitchFamily="34" charset="0"/>
              </a:rPr>
              <a:t>You have 1 minute to list any reasons that someone might decide to go to university.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005BAA"/>
                </a:solidFill>
                <a:latin typeface="TUOS Blake" panose="020B0503040000020004" pitchFamily="34" charset="0"/>
              </a:rPr>
              <a:t>Click here to start the timer.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23D26DB-5416-45BB-AC47-93049C1AC051}"/>
              </a:ext>
            </a:extLst>
          </p:cNvPr>
          <p:cNvSpPr/>
          <p:nvPr/>
        </p:nvSpPr>
        <p:spPr>
          <a:xfrm>
            <a:off x="200711" y="1890351"/>
            <a:ext cx="2275233" cy="1159171"/>
          </a:xfrm>
          <a:prstGeom prst="ellipse">
            <a:avLst/>
          </a:prstGeom>
          <a:solidFill>
            <a:srgbClr val="00B4F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5BAA"/>
                </a:solidFill>
                <a:latin typeface="TUOS Blake" panose="020B0503040000020004" pitchFamily="34" charset="0"/>
              </a:rPr>
              <a:t>Click here to reveal some reasons.</a:t>
            </a:r>
          </a:p>
        </p:txBody>
      </p:sp>
      <p:sp>
        <p:nvSpPr>
          <p:cNvPr id="96" name="Oval 33">
            <a:extLst>
              <a:ext uri="{FF2B5EF4-FFF2-40B4-BE49-F238E27FC236}">
                <a16:creationId xmlns:a16="http://schemas.microsoft.com/office/drawing/2014/main" id="{3FA7F8E1-8F58-4AED-8A62-580D19FDB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End</a:t>
            </a:r>
          </a:p>
        </p:txBody>
      </p:sp>
      <p:sp>
        <p:nvSpPr>
          <p:cNvPr id="97" name="Oval 32">
            <a:extLst>
              <a:ext uri="{FF2B5EF4-FFF2-40B4-BE49-F238E27FC236}">
                <a16:creationId xmlns:a16="http://schemas.microsoft.com/office/drawing/2014/main" id="{928BE908-22DF-4775-B243-A15906B20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</a:t>
            </a:r>
          </a:p>
        </p:txBody>
      </p:sp>
      <p:sp>
        <p:nvSpPr>
          <p:cNvPr id="98" name="Oval 31">
            <a:extLst>
              <a:ext uri="{FF2B5EF4-FFF2-40B4-BE49-F238E27FC236}">
                <a16:creationId xmlns:a16="http://schemas.microsoft.com/office/drawing/2014/main" id="{7061B112-6069-4876-8E03-94BD0CC21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</a:t>
            </a:r>
          </a:p>
        </p:txBody>
      </p:sp>
      <p:sp>
        <p:nvSpPr>
          <p:cNvPr id="99" name="Oval 30">
            <a:extLst>
              <a:ext uri="{FF2B5EF4-FFF2-40B4-BE49-F238E27FC236}">
                <a16:creationId xmlns:a16="http://schemas.microsoft.com/office/drawing/2014/main" id="{41330FCE-6417-4C31-9FF0-3FD41E5AF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</a:t>
            </a:r>
          </a:p>
        </p:txBody>
      </p:sp>
      <p:sp>
        <p:nvSpPr>
          <p:cNvPr id="100" name="Oval 29">
            <a:extLst>
              <a:ext uri="{FF2B5EF4-FFF2-40B4-BE49-F238E27FC236}">
                <a16:creationId xmlns:a16="http://schemas.microsoft.com/office/drawing/2014/main" id="{6C971D3E-0D84-4073-AEF0-08883EAD5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</a:t>
            </a:r>
          </a:p>
        </p:txBody>
      </p:sp>
      <p:sp>
        <p:nvSpPr>
          <p:cNvPr id="101" name="Oval 28">
            <a:extLst>
              <a:ext uri="{FF2B5EF4-FFF2-40B4-BE49-F238E27FC236}">
                <a16:creationId xmlns:a16="http://schemas.microsoft.com/office/drawing/2014/main" id="{4DA1E909-E3F4-460A-BFFE-EFF05E51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</a:t>
            </a:r>
          </a:p>
        </p:txBody>
      </p:sp>
      <p:sp>
        <p:nvSpPr>
          <p:cNvPr id="102" name="Oval 27">
            <a:extLst>
              <a:ext uri="{FF2B5EF4-FFF2-40B4-BE49-F238E27FC236}">
                <a16:creationId xmlns:a16="http://schemas.microsoft.com/office/drawing/2014/main" id="{9354DCE8-33F1-41A7-AC78-1E2278CC1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6</a:t>
            </a:r>
          </a:p>
        </p:txBody>
      </p:sp>
      <p:sp>
        <p:nvSpPr>
          <p:cNvPr id="103" name="Oval 26">
            <a:extLst>
              <a:ext uri="{FF2B5EF4-FFF2-40B4-BE49-F238E27FC236}">
                <a16:creationId xmlns:a16="http://schemas.microsoft.com/office/drawing/2014/main" id="{B982065F-99FD-4414-A685-221BA7E8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7</a:t>
            </a:r>
          </a:p>
        </p:txBody>
      </p:sp>
      <p:sp>
        <p:nvSpPr>
          <p:cNvPr id="104" name="Oval 25">
            <a:extLst>
              <a:ext uri="{FF2B5EF4-FFF2-40B4-BE49-F238E27FC236}">
                <a16:creationId xmlns:a16="http://schemas.microsoft.com/office/drawing/2014/main" id="{1F944C3E-DC9B-4DDE-82B4-FE1179312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8</a:t>
            </a:r>
          </a:p>
        </p:txBody>
      </p:sp>
      <p:sp>
        <p:nvSpPr>
          <p:cNvPr id="105" name="Oval 24">
            <a:extLst>
              <a:ext uri="{FF2B5EF4-FFF2-40B4-BE49-F238E27FC236}">
                <a16:creationId xmlns:a16="http://schemas.microsoft.com/office/drawing/2014/main" id="{6615917E-D217-4A90-8630-FCD4C85F8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9</a:t>
            </a:r>
          </a:p>
        </p:txBody>
      </p:sp>
      <p:sp>
        <p:nvSpPr>
          <p:cNvPr id="106" name="Oval 23">
            <a:extLst>
              <a:ext uri="{FF2B5EF4-FFF2-40B4-BE49-F238E27FC236}">
                <a16:creationId xmlns:a16="http://schemas.microsoft.com/office/drawing/2014/main" id="{F7814F89-DFF3-4805-9F79-E968D0D3D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10</a:t>
            </a:r>
          </a:p>
        </p:txBody>
      </p:sp>
      <p:sp>
        <p:nvSpPr>
          <p:cNvPr id="107" name="Oval 22">
            <a:extLst>
              <a:ext uri="{FF2B5EF4-FFF2-40B4-BE49-F238E27FC236}">
                <a16:creationId xmlns:a16="http://schemas.microsoft.com/office/drawing/2014/main" id="{6BF2B2B2-CC98-4625-A15A-45DEDA550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11</a:t>
            </a:r>
          </a:p>
        </p:txBody>
      </p:sp>
      <p:sp>
        <p:nvSpPr>
          <p:cNvPr id="108" name="Oval 21">
            <a:extLst>
              <a:ext uri="{FF2B5EF4-FFF2-40B4-BE49-F238E27FC236}">
                <a16:creationId xmlns:a16="http://schemas.microsoft.com/office/drawing/2014/main" id="{502B03E1-FEEA-449D-993F-2CD79B464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12</a:t>
            </a:r>
          </a:p>
        </p:txBody>
      </p:sp>
      <p:sp>
        <p:nvSpPr>
          <p:cNvPr id="109" name="Oval 20">
            <a:extLst>
              <a:ext uri="{FF2B5EF4-FFF2-40B4-BE49-F238E27FC236}">
                <a16:creationId xmlns:a16="http://schemas.microsoft.com/office/drawing/2014/main" id="{BD30679C-EBA4-4186-9705-4906B2141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13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914A7CB-EA8A-422D-BA9B-DD97AD1DA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14</a:t>
            </a:r>
          </a:p>
        </p:txBody>
      </p:sp>
      <p:sp>
        <p:nvSpPr>
          <p:cNvPr id="111" name="Oval 18">
            <a:extLst>
              <a:ext uri="{FF2B5EF4-FFF2-40B4-BE49-F238E27FC236}">
                <a16:creationId xmlns:a16="http://schemas.microsoft.com/office/drawing/2014/main" id="{7F60032B-41C4-4145-B36A-6BB053945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15</a:t>
            </a:r>
          </a:p>
        </p:txBody>
      </p:sp>
      <p:sp>
        <p:nvSpPr>
          <p:cNvPr id="112" name="Oval 17">
            <a:extLst>
              <a:ext uri="{FF2B5EF4-FFF2-40B4-BE49-F238E27FC236}">
                <a16:creationId xmlns:a16="http://schemas.microsoft.com/office/drawing/2014/main" id="{A195C7C1-3456-4D7B-86D7-08C201D9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16</a:t>
            </a:r>
          </a:p>
        </p:txBody>
      </p:sp>
      <p:sp>
        <p:nvSpPr>
          <p:cNvPr id="113" name="Oval 16">
            <a:extLst>
              <a:ext uri="{FF2B5EF4-FFF2-40B4-BE49-F238E27FC236}">
                <a16:creationId xmlns:a16="http://schemas.microsoft.com/office/drawing/2014/main" id="{A2A6DD4D-33E6-4C30-ADD7-590393F1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17</a:t>
            </a:r>
          </a:p>
        </p:txBody>
      </p:sp>
      <p:sp>
        <p:nvSpPr>
          <p:cNvPr id="114" name="Oval 15">
            <a:extLst>
              <a:ext uri="{FF2B5EF4-FFF2-40B4-BE49-F238E27FC236}">
                <a16:creationId xmlns:a16="http://schemas.microsoft.com/office/drawing/2014/main" id="{5FBB2336-EE6E-48AA-8B76-AA40B96B8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18</a:t>
            </a:r>
          </a:p>
        </p:txBody>
      </p:sp>
      <p:sp>
        <p:nvSpPr>
          <p:cNvPr id="115" name="Oval 14">
            <a:extLst>
              <a:ext uri="{FF2B5EF4-FFF2-40B4-BE49-F238E27FC236}">
                <a16:creationId xmlns:a16="http://schemas.microsoft.com/office/drawing/2014/main" id="{241E9588-C625-491B-996C-C56F03A05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19</a:t>
            </a:r>
          </a:p>
        </p:txBody>
      </p:sp>
      <p:sp>
        <p:nvSpPr>
          <p:cNvPr id="116" name="Oval 13">
            <a:extLst>
              <a:ext uri="{FF2B5EF4-FFF2-40B4-BE49-F238E27FC236}">
                <a16:creationId xmlns:a16="http://schemas.microsoft.com/office/drawing/2014/main" id="{941CB3F6-F889-45B0-BD48-B32EC5B1F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20</a:t>
            </a:r>
          </a:p>
        </p:txBody>
      </p:sp>
      <p:sp>
        <p:nvSpPr>
          <p:cNvPr id="117" name="Oval 12">
            <a:extLst>
              <a:ext uri="{FF2B5EF4-FFF2-40B4-BE49-F238E27FC236}">
                <a16:creationId xmlns:a16="http://schemas.microsoft.com/office/drawing/2014/main" id="{1A6A592D-F19C-4E61-BE52-8D9FD7369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21</a:t>
            </a:r>
          </a:p>
        </p:txBody>
      </p:sp>
      <p:sp>
        <p:nvSpPr>
          <p:cNvPr id="118" name="Oval 11">
            <a:extLst>
              <a:ext uri="{FF2B5EF4-FFF2-40B4-BE49-F238E27FC236}">
                <a16:creationId xmlns:a16="http://schemas.microsoft.com/office/drawing/2014/main" id="{DD1487EA-BF19-47AF-B91F-3424432B3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22</a:t>
            </a:r>
          </a:p>
        </p:txBody>
      </p:sp>
      <p:sp>
        <p:nvSpPr>
          <p:cNvPr id="119" name="Oval 10">
            <a:extLst>
              <a:ext uri="{FF2B5EF4-FFF2-40B4-BE49-F238E27FC236}">
                <a16:creationId xmlns:a16="http://schemas.microsoft.com/office/drawing/2014/main" id="{46B54511-9F60-4007-A853-9309DF752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23</a:t>
            </a:r>
          </a:p>
        </p:txBody>
      </p:sp>
      <p:sp>
        <p:nvSpPr>
          <p:cNvPr id="120" name="Oval 9">
            <a:extLst>
              <a:ext uri="{FF2B5EF4-FFF2-40B4-BE49-F238E27FC236}">
                <a16:creationId xmlns:a16="http://schemas.microsoft.com/office/drawing/2014/main" id="{1782E167-5D06-4714-925E-799E44C48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24</a:t>
            </a:r>
          </a:p>
        </p:txBody>
      </p:sp>
      <p:sp>
        <p:nvSpPr>
          <p:cNvPr id="121" name="Oval 8">
            <a:extLst>
              <a:ext uri="{FF2B5EF4-FFF2-40B4-BE49-F238E27FC236}">
                <a16:creationId xmlns:a16="http://schemas.microsoft.com/office/drawing/2014/main" id="{96A732A9-92F2-4C58-9D65-F3CD111CC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25</a:t>
            </a:r>
          </a:p>
        </p:txBody>
      </p:sp>
      <p:sp>
        <p:nvSpPr>
          <p:cNvPr id="122" name="Oval 7">
            <a:extLst>
              <a:ext uri="{FF2B5EF4-FFF2-40B4-BE49-F238E27FC236}">
                <a16:creationId xmlns:a16="http://schemas.microsoft.com/office/drawing/2014/main" id="{02A75727-FBAD-416F-A565-917748EE6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26</a:t>
            </a:r>
          </a:p>
        </p:txBody>
      </p:sp>
      <p:sp>
        <p:nvSpPr>
          <p:cNvPr id="123" name="Oval 6">
            <a:extLst>
              <a:ext uri="{FF2B5EF4-FFF2-40B4-BE49-F238E27FC236}">
                <a16:creationId xmlns:a16="http://schemas.microsoft.com/office/drawing/2014/main" id="{6E5EDFBA-B54D-407F-9A68-C526765C5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27</a:t>
            </a:r>
          </a:p>
        </p:txBody>
      </p:sp>
      <p:sp>
        <p:nvSpPr>
          <p:cNvPr id="124" name="Oval 5">
            <a:extLst>
              <a:ext uri="{FF2B5EF4-FFF2-40B4-BE49-F238E27FC236}">
                <a16:creationId xmlns:a16="http://schemas.microsoft.com/office/drawing/2014/main" id="{6134B6EE-B6D7-43C2-BFBF-5D31AAB8D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28</a:t>
            </a:r>
          </a:p>
        </p:txBody>
      </p:sp>
      <p:sp>
        <p:nvSpPr>
          <p:cNvPr id="125" name="Oval 4">
            <a:extLst>
              <a:ext uri="{FF2B5EF4-FFF2-40B4-BE49-F238E27FC236}">
                <a16:creationId xmlns:a16="http://schemas.microsoft.com/office/drawing/2014/main" id="{3D64F6C4-2F1A-4A8E-AF3C-8D45F2038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29</a:t>
            </a:r>
          </a:p>
        </p:txBody>
      </p:sp>
      <p:sp>
        <p:nvSpPr>
          <p:cNvPr id="126" name="Oval 3">
            <a:extLst>
              <a:ext uri="{FF2B5EF4-FFF2-40B4-BE49-F238E27FC236}">
                <a16:creationId xmlns:a16="http://schemas.microsoft.com/office/drawing/2014/main" id="{06D4A6B1-0A43-4E74-B609-9B16D6838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30</a:t>
            </a:r>
          </a:p>
        </p:txBody>
      </p:sp>
      <p:sp>
        <p:nvSpPr>
          <p:cNvPr id="127" name="Oval 32">
            <a:extLst>
              <a:ext uri="{FF2B5EF4-FFF2-40B4-BE49-F238E27FC236}">
                <a16:creationId xmlns:a16="http://schemas.microsoft.com/office/drawing/2014/main" id="{FB8EE112-8537-4B16-9A55-CAC946B43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31</a:t>
            </a:r>
          </a:p>
        </p:txBody>
      </p:sp>
      <p:sp>
        <p:nvSpPr>
          <p:cNvPr id="128" name="Oval 31">
            <a:extLst>
              <a:ext uri="{FF2B5EF4-FFF2-40B4-BE49-F238E27FC236}">
                <a16:creationId xmlns:a16="http://schemas.microsoft.com/office/drawing/2014/main" id="{0081DB48-B1FF-41B2-8C51-537098BE3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32</a:t>
            </a:r>
          </a:p>
        </p:txBody>
      </p:sp>
      <p:sp>
        <p:nvSpPr>
          <p:cNvPr id="129" name="Oval 30">
            <a:extLst>
              <a:ext uri="{FF2B5EF4-FFF2-40B4-BE49-F238E27FC236}">
                <a16:creationId xmlns:a16="http://schemas.microsoft.com/office/drawing/2014/main" id="{85840AF4-B936-454A-A227-D2B802C83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33</a:t>
            </a:r>
          </a:p>
        </p:txBody>
      </p:sp>
      <p:sp>
        <p:nvSpPr>
          <p:cNvPr id="130" name="Oval 29">
            <a:extLst>
              <a:ext uri="{FF2B5EF4-FFF2-40B4-BE49-F238E27FC236}">
                <a16:creationId xmlns:a16="http://schemas.microsoft.com/office/drawing/2014/main" id="{F31C76CE-3173-47E9-A18F-17FADEF3F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34</a:t>
            </a:r>
          </a:p>
        </p:txBody>
      </p:sp>
      <p:sp>
        <p:nvSpPr>
          <p:cNvPr id="131" name="Oval 28">
            <a:extLst>
              <a:ext uri="{FF2B5EF4-FFF2-40B4-BE49-F238E27FC236}">
                <a16:creationId xmlns:a16="http://schemas.microsoft.com/office/drawing/2014/main" id="{21F3390D-EB1B-471A-B540-93B4FA5EE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35</a:t>
            </a:r>
          </a:p>
        </p:txBody>
      </p:sp>
      <p:sp>
        <p:nvSpPr>
          <p:cNvPr id="132" name="Oval 27">
            <a:extLst>
              <a:ext uri="{FF2B5EF4-FFF2-40B4-BE49-F238E27FC236}">
                <a16:creationId xmlns:a16="http://schemas.microsoft.com/office/drawing/2014/main" id="{FD543C7E-1DE8-440E-9F0F-181873899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36</a:t>
            </a:r>
          </a:p>
        </p:txBody>
      </p:sp>
      <p:sp>
        <p:nvSpPr>
          <p:cNvPr id="133" name="Oval 26">
            <a:extLst>
              <a:ext uri="{FF2B5EF4-FFF2-40B4-BE49-F238E27FC236}">
                <a16:creationId xmlns:a16="http://schemas.microsoft.com/office/drawing/2014/main" id="{E3991173-7218-4CEF-8152-F0E9404BA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37</a:t>
            </a:r>
          </a:p>
        </p:txBody>
      </p:sp>
      <p:sp>
        <p:nvSpPr>
          <p:cNvPr id="134" name="Oval 25">
            <a:extLst>
              <a:ext uri="{FF2B5EF4-FFF2-40B4-BE49-F238E27FC236}">
                <a16:creationId xmlns:a16="http://schemas.microsoft.com/office/drawing/2014/main" id="{02E22487-2EF9-4197-919A-E4A2B6C01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38</a:t>
            </a:r>
          </a:p>
        </p:txBody>
      </p:sp>
      <p:sp>
        <p:nvSpPr>
          <p:cNvPr id="135" name="Oval 24">
            <a:extLst>
              <a:ext uri="{FF2B5EF4-FFF2-40B4-BE49-F238E27FC236}">
                <a16:creationId xmlns:a16="http://schemas.microsoft.com/office/drawing/2014/main" id="{31648375-4E38-49BF-832B-5C0615147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39</a:t>
            </a:r>
          </a:p>
        </p:txBody>
      </p:sp>
      <p:sp>
        <p:nvSpPr>
          <p:cNvPr id="136" name="Oval 23">
            <a:extLst>
              <a:ext uri="{FF2B5EF4-FFF2-40B4-BE49-F238E27FC236}">
                <a16:creationId xmlns:a16="http://schemas.microsoft.com/office/drawing/2014/main" id="{C278049C-4C0D-42E8-94B1-5EAD9B6E0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40</a:t>
            </a:r>
          </a:p>
        </p:txBody>
      </p:sp>
      <p:sp>
        <p:nvSpPr>
          <p:cNvPr id="137" name="Oval 22">
            <a:extLst>
              <a:ext uri="{FF2B5EF4-FFF2-40B4-BE49-F238E27FC236}">
                <a16:creationId xmlns:a16="http://schemas.microsoft.com/office/drawing/2014/main" id="{D1883FCA-3ABD-477B-98B1-0DF215E42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41</a:t>
            </a:r>
          </a:p>
        </p:txBody>
      </p:sp>
      <p:sp>
        <p:nvSpPr>
          <p:cNvPr id="138" name="Oval 21">
            <a:extLst>
              <a:ext uri="{FF2B5EF4-FFF2-40B4-BE49-F238E27FC236}">
                <a16:creationId xmlns:a16="http://schemas.microsoft.com/office/drawing/2014/main" id="{42379C12-43DF-4C7E-AB99-BD22EDB3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42</a:t>
            </a:r>
          </a:p>
        </p:txBody>
      </p:sp>
      <p:sp>
        <p:nvSpPr>
          <p:cNvPr id="139" name="Oval 20">
            <a:extLst>
              <a:ext uri="{FF2B5EF4-FFF2-40B4-BE49-F238E27FC236}">
                <a16:creationId xmlns:a16="http://schemas.microsoft.com/office/drawing/2014/main" id="{C024312F-26A5-4418-AD93-2767F5F4C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43</a:t>
            </a:r>
          </a:p>
        </p:txBody>
      </p:sp>
      <p:sp>
        <p:nvSpPr>
          <p:cNvPr id="140" name="Oval 19">
            <a:extLst>
              <a:ext uri="{FF2B5EF4-FFF2-40B4-BE49-F238E27FC236}">
                <a16:creationId xmlns:a16="http://schemas.microsoft.com/office/drawing/2014/main" id="{B78E3B23-E152-4A62-9C76-B2D822303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44</a:t>
            </a:r>
          </a:p>
        </p:txBody>
      </p:sp>
      <p:sp>
        <p:nvSpPr>
          <p:cNvPr id="141" name="Oval 18">
            <a:extLst>
              <a:ext uri="{FF2B5EF4-FFF2-40B4-BE49-F238E27FC236}">
                <a16:creationId xmlns:a16="http://schemas.microsoft.com/office/drawing/2014/main" id="{FF7BB148-9DB7-4F56-8CD0-1F004E81B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45</a:t>
            </a:r>
          </a:p>
        </p:txBody>
      </p:sp>
      <p:sp>
        <p:nvSpPr>
          <p:cNvPr id="142" name="Oval 17">
            <a:extLst>
              <a:ext uri="{FF2B5EF4-FFF2-40B4-BE49-F238E27FC236}">
                <a16:creationId xmlns:a16="http://schemas.microsoft.com/office/drawing/2014/main" id="{79901F48-EB50-4C20-9254-33CF57957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46</a:t>
            </a:r>
          </a:p>
        </p:txBody>
      </p:sp>
      <p:sp>
        <p:nvSpPr>
          <p:cNvPr id="143" name="Oval 16">
            <a:extLst>
              <a:ext uri="{FF2B5EF4-FFF2-40B4-BE49-F238E27FC236}">
                <a16:creationId xmlns:a16="http://schemas.microsoft.com/office/drawing/2014/main" id="{A5DDE34A-8223-498C-8816-67283036A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47</a:t>
            </a:r>
          </a:p>
        </p:txBody>
      </p:sp>
      <p:sp>
        <p:nvSpPr>
          <p:cNvPr id="144" name="Oval 15">
            <a:extLst>
              <a:ext uri="{FF2B5EF4-FFF2-40B4-BE49-F238E27FC236}">
                <a16:creationId xmlns:a16="http://schemas.microsoft.com/office/drawing/2014/main" id="{6E7B3EC1-EBC9-49A8-8851-4593A0052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48</a:t>
            </a:r>
          </a:p>
        </p:txBody>
      </p:sp>
      <p:sp>
        <p:nvSpPr>
          <p:cNvPr id="145" name="Oval 14">
            <a:extLst>
              <a:ext uri="{FF2B5EF4-FFF2-40B4-BE49-F238E27FC236}">
                <a16:creationId xmlns:a16="http://schemas.microsoft.com/office/drawing/2014/main" id="{449CD6DB-8061-4E5F-909F-E95A40A83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49</a:t>
            </a:r>
          </a:p>
        </p:txBody>
      </p:sp>
      <p:sp>
        <p:nvSpPr>
          <p:cNvPr id="146" name="Oval 13">
            <a:extLst>
              <a:ext uri="{FF2B5EF4-FFF2-40B4-BE49-F238E27FC236}">
                <a16:creationId xmlns:a16="http://schemas.microsoft.com/office/drawing/2014/main" id="{7AF8B79D-91C8-4BF5-85EF-468E2ED69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50</a:t>
            </a:r>
          </a:p>
        </p:txBody>
      </p:sp>
      <p:sp>
        <p:nvSpPr>
          <p:cNvPr id="147" name="Oval 12">
            <a:extLst>
              <a:ext uri="{FF2B5EF4-FFF2-40B4-BE49-F238E27FC236}">
                <a16:creationId xmlns:a16="http://schemas.microsoft.com/office/drawing/2014/main" id="{533225D0-622D-4F39-8F28-F2222D15E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51</a:t>
            </a:r>
          </a:p>
        </p:txBody>
      </p:sp>
      <p:sp>
        <p:nvSpPr>
          <p:cNvPr id="148" name="Oval 11">
            <a:extLst>
              <a:ext uri="{FF2B5EF4-FFF2-40B4-BE49-F238E27FC236}">
                <a16:creationId xmlns:a16="http://schemas.microsoft.com/office/drawing/2014/main" id="{35DF060B-C338-4E8E-9CE0-10C343DDA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52</a:t>
            </a:r>
          </a:p>
        </p:txBody>
      </p:sp>
      <p:sp>
        <p:nvSpPr>
          <p:cNvPr id="149" name="Oval 10">
            <a:extLst>
              <a:ext uri="{FF2B5EF4-FFF2-40B4-BE49-F238E27FC236}">
                <a16:creationId xmlns:a16="http://schemas.microsoft.com/office/drawing/2014/main" id="{1BE45999-BA83-4FDC-A59E-B6659B2FA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53</a:t>
            </a:r>
          </a:p>
        </p:txBody>
      </p:sp>
      <p:sp>
        <p:nvSpPr>
          <p:cNvPr id="150" name="Oval 9">
            <a:extLst>
              <a:ext uri="{FF2B5EF4-FFF2-40B4-BE49-F238E27FC236}">
                <a16:creationId xmlns:a16="http://schemas.microsoft.com/office/drawing/2014/main" id="{BBE5A737-A7B5-4223-A384-E7916D0DE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54</a:t>
            </a:r>
          </a:p>
        </p:txBody>
      </p:sp>
      <p:sp>
        <p:nvSpPr>
          <p:cNvPr id="151" name="Oval 8">
            <a:extLst>
              <a:ext uri="{FF2B5EF4-FFF2-40B4-BE49-F238E27FC236}">
                <a16:creationId xmlns:a16="http://schemas.microsoft.com/office/drawing/2014/main" id="{E79AE9E9-161B-406C-A02F-7B4C482F5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55</a:t>
            </a:r>
          </a:p>
        </p:txBody>
      </p:sp>
      <p:sp>
        <p:nvSpPr>
          <p:cNvPr id="152" name="Oval 7">
            <a:extLst>
              <a:ext uri="{FF2B5EF4-FFF2-40B4-BE49-F238E27FC236}">
                <a16:creationId xmlns:a16="http://schemas.microsoft.com/office/drawing/2014/main" id="{27F3DCF3-A00D-41DE-987E-185676A4E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56</a:t>
            </a:r>
          </a:p>
        </p:txBody>
      </p:sp>
      <p:sp>
        <p:nvSpPr>
          <p:cNvPr id="153" name="Oval 6">
            <a:extLst>
              <a:ext uri="{FF2B5EF4-FFF2-40B4-BE49-F238E27FC236}">
                <a16:creationId xmlns:a16="http://schemas.microsoft.com/office/drawing/2014/main" id="{AAE298A3-3B56-4ED3-8F0D-B480374F5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57</a:t>
            </a:r>
          </a:p>
        </p:txBody>
      </p:sp>
      <p:sp>
        <p:nvSpPr>
          <p:cNvPr id="154" name="Oval 5">
            <a:extLst>
              <a:ext uri="{FF2B5EF4-FFF2-40B4-BE49-F238E27FC236}">
                <a16:creationId xmlns:a16="http://schemas.microsoft.com/office/drawing/2014/main" id="{62F98649-37B7-4241-A738-DAA6D0CF2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58</a:t>
            </a:r>
          </a:p>
        </p:txBody>
      </p:sp>
      <p:sp>
        <p:nvSpPr>
          <p:cNvPr id="155" name="Oval 4">
            <a:extLst>
              <a:ext uri="{FF2B5EF4-FFF2-40B4-BE49-F238E27FC236}">
                <a16:creationId xmlns:a16="http://schemas.microsoft.com/office/drawing/2014/main" id="{053D6921-95BD-4DE8-BCD7-8EA6DB783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59</a:t>
            </a:r>
          </a:p>
        </p:txBody>
      </p:sp>
      <p:sp>
        <p:nvSpPr>
          <p:cNvPr id="156" name="Oval 3">
            <a:extLst>
              <a:ext uri="{FF2B5EF4-FFF2-40B4-BE49-F238E27FC236}">
                <a16:creationId xmlns:a16="http://schemas.microsoft.com/office/drawing/2014/main" id="{7759D5DD-E1D1-4102-875B-73F4D131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646" y="228403"/>
            <a:ext cx="1235075" cy="1235075"/>
          </a:xfrm>
          <a:prstGeom prst="ellipse">
            <a:avLst/>
          </a:prstGeom>
          <a:solidFill>
            <a:srgbClr val="00B4F0"/>
          </a:solidFill>
          <a:ln w="285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TUOS Blake" panose="020B0503040000020004" pitchFamily="34" charset="0"/>
                <a:cs typeface="Arial" charset="0"/>
              </a:rPr>
              <a:t>60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79A58F0-D48A-4C59-A8C8-04C023BDD57F}"/>
              </a:ext>
            </a:extLst>
          </p:cNvPr>
          <p:cNvSpPr txBox="1"/>
          <p:nvPr/>
        </p:nvSpPr>
        <p:spPr>
          <a:xfrm>
            <a:off x="3669620" y="1515372"/>
            <a:ext cx="356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Career Requirement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0ADA613-B918-4CF1-B81B-3B9E75738C1C}"/>
              </a:ext>
            </a:extLst>
          </p:cNvPr>
          <p:cNvSpPr txBox="1"/>
          <p:nvPr/>
        </p:nvSpPr>
        <p:spPr>
          <a:xfrm>
            <a:off x="6256926" y="5494749"/>
            <a:ext cx="367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Exciting Opportunities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3240308-136F-4F7B-B322-8D4CD807553F}"/>
              </a:ext>
            </a:extLst>
          </p:cNvPr>
          <p:cNvSpPr txBox="1"/>
          <p:nvPr/>
        </p:nvSpPr>
        <p:spPr>
          <a:xfrm>
            <a:off x="9354865" y="3185960"/>
            <a:ext cx="303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Social Experience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983D467-3B0D-4E2A-A385-9F62E53CB04F}"/>
              </a:ext>
            </a:extLst>
          </p:cNvPr>
          <p:cNvSpPr txBox="1"/>
          <p:nvPr/>
        </p:nvSpPr>
        <p:spPr>
          <a:xfrm>
            <a:off x="8296858" y="4808376"/>
            <a:ext cx="372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Improve Job Prospects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87F1976-B272-4EA2-90CF-E4D2722CC366}"/>
              </a:ext>
            </a:extLst>
          </p:cNvPr>
          <p:cNvSpPr txBox="1"/>
          <p:nvPr/>
        </p:nvSpPr>
        <p:spPr>
          <a:xfrm>
            <a:off x="8051760" y="1936945"/>
            <a:ext cx="367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‘Next Step’ in Education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295858C-6B0C-4302-AA4D-90572AE535F9}"/>
              </a:ext>
            </a:extLst>
          </p:cNvPr>
          <p:cNvSpPr txBox="1"/>
          <p:nvPr/>
        </p:nvSpPr>
        <p:spPr>
          <a:xfrm>
            <a:off x="3669620" y="5734547"/>
            <a:ext cx="367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Learn New Skills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2043EBA-994E-4E6A-BDB9-DB2D26B05B14}"/>
              </a:ext>
            </a:extLst>
          </p:cNvPr>
          <p:cNvSpPr txBox="1"/>
          <p:nvPr/>
        </p:nvSpPr>
        <p:spPr>
          <a:xfrm>
            <a:off x="461744" y="5142281"/>
            <a:ext cx="367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Move Away From Home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EC2170C-C756-4786-BA65-54710BE29D79}"/>
              </a:ext>
            </a:extLst>
          </p:cNvPr>
          <p:cNvSpPr txBox="1"/>
          <p:nvPr/>
        </p:nvSpPr>
        <p:spPr>
          <a:xfrm>
            <a:off x="210685" y="3379035"/>
            <a:ext cx="270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Subject Interest</a:t>
            </a:r>
          </a:p>
        </p:txBody>
      </p:sp>
      <p:sp>
        <p:nvSpPr>
          <p:cNvPr id="85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4E925E-528F-4611-A4E7-A78AF730C895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Next slide</a:t>
            </a:r>
          </a:p>
        </p:txBody>
      </p:sp>
      <p:sp>
        <p:nvSpPr>
          <p:cNvPr id="91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9C6123-2C77-4457-B862-455954E38C14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Previous slide</a:t>
            </a:r>
          </a:p>
        </p:txBody>
      </p:sp>
      <p:sp>
        <p:nvSpPr>
          <p:cNvPr id="86" name="Rectangle 1028">
            <a:extLst>
              <a:ext uri="{FF2B5EF4-FFF2-40B4-BE49-F238E27FC236}">
                <a16:creationId xmlns:a16="http://schemas.microsoft.com/office/drawing/2014/main" id="{133C2DFC-D367-4914-9C3D-29DBCAD71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111" y="2872728"/>
            <a:ext cx="4630583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Why might someone go to university?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7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7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8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8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9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9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9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1000"/>
                            </p:stCondLst>
                            <p:childTnLst>
                              <p:par>
                                <p:cTn id="20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2000"/>
                            </p:stCondLst>
                            <p:childTnLst>
                              <p:par>
                                <p:cTn id="20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3000"/>
                            </p:stCondLst>
                            <p:childTnLst>
                              <p:par>
                                <p:cTn id="20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4000"/>
                            </p:stCondLst>
                            <p:childTnLst>
                              <p:par>
                                <p:cTn id="20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5000"/>
                            </p:stCondLst>
                            <p:childTnLst>
                              <p:par>
                                <p:cTn id="21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6000"/>
                            </p:stCondLst>
                            <p:childTnLst>
                              <p:par>
                                <p:cTn id="2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7000"/>
                            </p:stCondLst>
                            <p:childTnLst>
                              <p:par>
                                <p:cTn id="2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8000"/>
                            </p:stCondLst>
                            <p:childTnLst>
                              <p:par>
                                <p:cTn id="2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9000"/>
                            </p:stCondLst>
                            <p:childTnLst>
                              <p:par>
                                <p:cTn id="2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00"/>
                            </p:stCondLst>
                            <p:childTnLst>
                              <p:par>
                                <p:cTn id="2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1000"/>
                            </p:stCondLst>
                            <p:childTnLst>
                              <p:par>
                                <p:cTn id="2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3000"/>
                            </p:stCondLst>
                            <p:childTnLst>
                              <p:par>
                                <p:cTn id="2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4000"/>
                            </p:stCondLst>
                            <p:childTnLst>
                              <p:par>
                                <p:cTn id="2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5000"/>
                            </p:stCondLst>
                            <p:childTnLst>
                              <p:par>
                                <p:cTn id="24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6000"/>
                            </p:stCondLst>
                            <p:childTnLst>
                              <p:par>
                                <p:cTn id="2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7000"/>
                            </p:stCondLst>
                            <p:childTnLst>
                              <p:par>
                                <p:cTn id="24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5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88" grpId="0"/>
      <p:bldP spid="89" grpId="0"/>
      <p:bldP spid="90" grpId="0"/>
      <p:bldP spid="92" grpId="0"/>
      <p:bldP spid="93" grpId="0"/>
      <p:bldP spid="94" grpId="0"/>
      <p:bldP spid="95" grpId="0"/>
      <p:bldP spid="157" grpId="0"/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1070A02-EB97-4413-B618-647464667ACA}"/>
              </a:ext>
            </a:extLst>
          </p:cNvPr>
          <p:cNvSpPr txBox="1">
            <a:spLocks/>
          </p:cNvSpPr>
          <p:nvPr/>
        </p:nvSpPr>
        <p:spPr>
          <a:xfrm>
            <a:off x="2524116" y="1657543"/>
            <a:ext cx="7050418" cy="78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FCFBE3"/>
              </a:buClr>
              <a:buSzPts val="3200"/>
              <a:buFont typeface="Arial"/>
              <a:buNone/>
              <a:tabLst/>
              <a:defRPr/>
            </a:pP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1. ACADE</a:t>
            </a:r>
            <a:r>
              <a:rPr lang="en-GB" sz="3800" kern="0" spc="300" noProof="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M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IC    SKI</a:t>
            </a:r>
            <a:r>
              <a:rPr lang="en-GB" sz="3800" kern="0" spc="300" noProof="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L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546" y="1443202"/>
            <a:ext cx="10628195" cy="762000"/>
          </a:xfrm>
        </p:spPr>
        <p:txBody>
          <a:bodyPr/>
          <a:lstStyle/>
          <a:p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Fill in the gaps to complete some of the benefits of higher education below…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572043" y="5178973"/>
            <a:ext cx="7050415" cy="646331"/>
          </a:xfrm>
        </p:spPr>
        <p:txBody>
          <a:bodyPr/>
          <a:lstStyle/>
          <a:p>
            <a:pPr marL="25400" indent="0">
              <a:buNone/>
            </a:pPr>
            <a:r>
              <a:rPr lang="en-GB" sz="380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6. L_FE   _K_L_S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524116" y="1657932"/>
            <a:ext cx="7050418" cy="787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FCFBE3"/>
              </a:buClr>
              <a:buSzPts val="3200"/>
              <a:buFont typeface="Arial"/>
              <a:buNone/>
              <a:tabLst/>
              <a:defRPr/>
            </a:pP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1. A</a:t>
            </a:r>
            <a:r>
              <a:rPr lang="en-GB" sz="3800" kern="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C_D_M_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C    S_</a:t>
            </a:r>
            <a:r>
              <a:rPr lang="en-GB" sz="3800" kern="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 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I</a:t>
            </a:r>
            <a:r>
              <a:rPr lang="en-GB" sz="3800" kern="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_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L_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522864" y="2922609"/>
            <a:ext cx="8023939" cy="84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FCFBE3"/>
              </a:buClr>
              <a:buSzPts val="3200"/>
              <a:buFont typeface="Arial"/>
              <a:buNone/>
              <a:tabLst/>
              <a:defRPr/>
            </a:pP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3. CA__ER    OP_OR_U_IT_ES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522865" y="4219012"/>
            <a:ext cx="7050416" cy="82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FCFBE3"/>
              </a:buClr>
              <a:buSzPts val="3200"/>
              <a:buFont typeface="Arial"/>
              <a:buNone/>
              <a:tabLst/>
              <a:defRPr/>
            </a:pPr>
            <a:r>
              <a:rPr lang="en-GB" sz="3800" kern="0" spc="300" noProof="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5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. N_W   OP_OR_U_IT_ES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522863" y="2271499"/>
            <a:ext cx="8155146" cy="82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FCFBE3"/>
              </a:buClr>
              <a:buSzPts val="3200"/>
              <a:buFont typeface="Arial"/>
              <a:buNone/>
              <a:tabLst/>
              <a:defRPr/>
            </a:pP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2. SOCIAL    LIF</a:t>
            </a:r>
            <a:r>
              <a:rPr lang="en-GB" sz="3800" kern="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E</a:t>
            </a:r>
            <a:endParaRPr kumimoji="0" lang="en-GB" sz="3800" b="0" i="0" u="none" strike="noStrike" kern="0" cap="none" spc="300" normalizeH="0" baseline="0" noProof="0" dirty="0">
              <a:ln>
                <a:noFill/>
              </a:ln>
              <a:solidFill>
                <a:srgbClr val="FCFBE3"/>
              </a:solidFill>
              <a:effectLst/>
              <a:uLnTx/>
              <a:uFillTx/>
              <a:latin typeface="Arial Rounded MT Bold" panose="020F0704030504030204" pitchFamily="34" charset="0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335F61-2A5D-497D-A267-FB5A71AFAB61}"/>
              </a:ext>
            </a:extLst>
          </p:cNvPr>
          <p:cNvSpPr/>
          <p:nvPr/>
        </p:nvSpPr>
        <p:spPr>
          <a:xfrm>
            <a:off x="172800" y="2179745"/>
            <a:ext cx="1735625" cy="1637322"/>
          </a:xfrm>
          <a:prstGeom prst="ellipse">
            <a:avLst/>
          </a:prstGeom>
          <a:solidFill>
            <a:srgbClr val="00B4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5BAA"/>
                </a:solidFill>
                <a:latin typeface="TUOS Blake" panose="020B0503040000020004" pitchFamily="34" charset="0"/>
              </a:rPr>
              <a:t>Click here to check answers.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843CCD1-A1C5-4760-8FD2-89589B81C0C5}"/>
              </a:ext>
            </a:extLst>
          </p:cNvPr>
          <p:cNvSpPr txBox="1">
            <a:spLocks/>
          </p:cNvSpPr>
          <p:nvPr/>
        </p:nvSpPr>
        <p:spPr>
          <a:xfrm>
            <a:off x="2522863" y="2284207"/>
            <a:ext cx="8155146" cy="82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FCFBE3"/>
              </a:buClr>
              <a:buSzPts val="3200"/>
              <a:buFont typeface="Arial"/>
              <a:buNone/>
              <a:tabLst/>
              <a:defRPr/>
            </a:pP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2. S_CIAL    L_F_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09EBC67-8636-4396-9183-DA7419836BAF}"/>
              </a:ext>
            </a:extLst>
          </p:cNvPr>
          <p:cNvSpPr txBox="1">
            <a:spLocks/>
          </p:cNvSpPr>
          <p:nvPr/>
        </p:nvSpPr>
        <p:spPr>
          <a:xfrm>
            <a:off x="2524114" y="3746687"/>
            <a:ext cx="7050415" cy="646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buFont typeface="Arial" panose="020B0604020202020204" pitchFamily="34" charset="0"/>
              <a:buNone/>
            </a:pPr>
            <a:r>
              <a:rPr lang="en-GB" sz="380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4. EARN  MORE  MONEY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C6F0C8D-6904-4F63-8BB4-8DAEDA93700A}"/>
              </a:ext>
            </a:extLst>
          </p:cNvPr>
          <p:cNvSpPr txBox="1">
            <a:spLocks/>
          </p:cNvSpPr>
          <p:nvPr/>
        </p:nvSpPr>
        <p:spPr>
          <a:xfrm>
            <a:off x="2522863" y="2935317"/>
            <a:ext cx="8565612" cy="84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FCFBE3"/>
              </a:buClr>
              <a:buSzPts val="3200"/>
              <a:buFont typeface="Arial"/>
              <a:buNone/>
              <a:tabLst/>
              <a:defRPr/>
            </a:pP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3. CAREER    OPPOR</a:t>
            </a:r>
            <a:r>
              <a:rPr lang="en-GB" sz="3800" kern="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T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U</a:t>
            </a:r>
            <a:r>
              <a:rPr lang="en-GB" sz="3800" kern="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N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IT</a:t>
            </a:r>
            <a:r>
              <a:rPr lang="en-GB" sz="3800" kern="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I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0110300-924B-4ADC-8F13-F8D04FB9EF30}"/>
              </a:ext>
            </a:extLst>
          </p:cNvPr>
          <p:cNvSpPr txBox="1">
            <a:spLocks/>
          </p:cNvSpPr>
          <p:nvPr/>
        </p:nvSpPr>
        <p:spPr>
          <a:xfrm>
            <a:off x="2522862" y="3733979"/>
            <a:ext cx="7050415" cy="646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buFont typeface="Arial" panose="020B0604020202020204" pitchFamily="34" charset="0"/>
              <a:buNone/>
            </a:pPr>
            <a:r>
              <a:rPr lang="en-GB" sz="380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4. EA_N  M_RE  M_N_Y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339A65E-2CF8-4518-8287-8F4F2A86479F}"/>
              </a:ext>
            </a:extLst>
          </p:cNvPr>
          <p:cNvSpPr txBox="1">
            <a:spLocks/>
          </p:cNvSpPr>
          <p:nvPr/>
        </p:nvSpPr>
        <p:spPr>
          <a:xfrm>
            <a:off x="2522862" y="4219012"/>
            <a:ext cx="7344658" cy="82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4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FCFBE3"/>
              </a:buClr>
              <a:buSzPts val="3200"/>
              <a:buFont typeface="Arial"/>
              <a:buNone/>
              <a:tabLst/>
              <a:defRPr/>
            </a:pPr>
            <a:r>
              <a:rPr lang="en-GB" sz="3800" kern="0" spc="300" noProof="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5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. NEW   OPPOR</a:t>
            </a:r>
            <a:r>
              <a:rPr lang="en-GB" sz="3800" kern="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T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U</a:t>
            </a:r>
            <a:r>
              <a:rPr lang="en-GB" sz="3800" kern="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N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IT</a:t>
            </a:r>
            <a:r>
              <a:rPr lang="en-GB" sz="3800" kern="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I</a:t>
            </a:r>
            <a:r>
              <a:rPr kumimoji="0" lang="en-GB" sz="3800" b="0" i="0" u="none" strike="noStrike" kern="0" cap="none" spc="300" normalizeH="0" baseline="0" noProof="0" dirty="0">
                <a:ln>
                  <a:noFill/>
                </a:ln>
                <a:solidFill>
                  <a:srgbClr val="FCFBE3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2E6FBD4-B67D-4A8D-99C7-653AB3E085E0}"/>
              </a:ext>
            </a:extLst>
          </p:cNvPr>
          <p:cNvSpPr txBox="1">
            <a:spLocks/>
          </p:cNvSpPr>
          <p:nvPr/>
        </p:nvSpPr>
        <p:spPr>
          <a:xfrm>
            <a:off x="2570792" y="5178972"/>
            <a:ext cx="7050415" cy="646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 indent="0">
              <a:buFont typeface="Arial" panose="020B0604020202020204" pitchFamily="34" charset="0"/>
              <a:buNone/>
            </a:pPr>
            <a:r>
              <a:rPr lang="en-GB" sz="3800" spc="300" dirty="0">
                <a:solidFill>
                  <a:srgbClr val="FCFBE3"/>
                </a:solidFill>
                <a:latin typeface="Arial Rounded MT Bold" panose="020F0704030504030204" pitchFamily="34" charset="0"/>
              </a:rPr>
              <a:t>6. LIFE   SKILLS</a:t>
            </a:r>
          </a:p>
        </p:txBody>
      </p:sp>
      <p:sp>
        <p:nvSpPr>
          <p:cNvPr id="22" name="Rectangle 1028">
            <a:extLst>
              <a:ext uri="{FF2B5EF4-FFF2-40B4-BE49-F238E27FC236}">
                <a16:creationId xmlns:a16="http://schemas.microsoft.com/office/drawing/2014/main" id="{0F54F5F1-8E60-42CE-9944-C6FEB35AE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863" y="361564"/>
            <a:ext cx="9669137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Key Benefits of HE</a:t>
            </a:r>
          </a:p>
        </p:txBody>
      </p:sp>
      <p:sp>
        <p:nvSpPr>
          <p:cNvPr id="23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0A59A4-73C2-4E97-8B80-13711B775BE7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Next slide</a:t>
            </a:r>
          </a:p>
        </p:txBody>
      </p:sp>
      <p:sp>
        <p:nvSpPr>
          <p:cNvPr id="24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CB39712-3538-4362-9C63-15217FC06022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6164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4" grpId="0"/>
      <p:bldP spid="3" grpId="0" build="p"/>
      <p:bldP spid="6" grpId="0"/>
      <p:bldP spid="7" grpId="0"/>
      <p:bldP spid="8" grpId="0"/>
      <p:bldP spid="9" grpId="0"/>
      <p:bldP spid="33" grpId="0"/>
      <p:bldP spid="35" grpId="0"/>
      <p:bldP spid="36" grpId="0"/>
      <p:bldP spid="37" grpId="0"/>
      <p:bldP spid="18" grpId="0"/>
      <p:bldP spid="19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2" action="ppaction://hlinksldjump"/>
            <a:extLst>
              <a:ext uri="{FF2B5EF4-FFF2-40B4-BE49-F238E27FC236}">
                <a16:creationId xmlns:a16="http://schemas.microsoft.com/office/drawing/2014/main" id="{881504B0-61C8-4EFC-959B-AE5758CCC104}"/>
              </a:ext>
            </a:extLst>
          </p:cNvPr>
          <p:cNvSpPr/>
          <p:nvPr/>
        </p:nvSpPr>
        <p:spPr>
          <a:xfrm>
            <a:off x="3891114" y="1885053"/>
            <a:ext cx="4559642" cy="590686"/>
          </a:xfrm>
          <a:prstGeom prst="roundRect">
            <a:avLst/>
          </a:prstGeom>
          <a:solidFill>
            <a:srgbClr val="00B4F0"/>
          </a:solidFill>
          <a:ln w="28575">
            <a:solidFill>
              <a:srgbClr val="17567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FFFF"/>
                </a:solidFill>
                <a:latin typeface="TUOS Blake" panose="020B0503040000020004" pitchFamily="34" charset="0"/>
                <a:cs typeface="Arial" panose="020B0604020202020204" pitchFamily="34" charset="0"/>
              </a:rPr>
              <a:t>Academic Skills</a:t>
            </a:r>
          </a:p>
        </p:txBody>
      </p:sp>
      <p:sp>
        <p:nvSpPr>
          <p:cNvPr id="5" name="Rectangle: Rounded Corners 4">
            <a:hlinkClick r:id="rId3" action="ppaction://hlinksldjump"/>
            <a:extLst>
              <a:ext uri="{FF2B5EF4-FFF2-40B4-BE49-F238E27FC236}">
                <a16:creationId xmlns:a16="http://schemas.microsoft.com/office/drawing/2014/main" id="{A2BC9C3E-3749-4D15-94BE-C9DE95EE215E}"/>
              </a:ext>
            </a:extLst>
          </p:cNvPr>
          <p:cNvSpPr/>
          <p:nvPr/>
        </p:nvSpPr>
        <p:spPr>
          <a:xfrm>
            <a:off x="3891114" y="2638817"/>
            <a:ext cx="4559643" cy="590686"/>
          </a:xfrm>
          <a:prstGeom prst="roundRect">
            <a:avLst/>
          </a:prstGeom>
          <a:solidFill>
            <a:srgbClr val="00B4F0"/>
          </a:solidFill>
          <a:ln w="28575">
            <a:solidFill>
              <a:srgbClr val="17567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FFFF"/>
                </a:solidFill>
                <a:latin typeface="TUOS Blake" panose="020B0503040000020004" pitchFamily="34" charset="0"/>
                <a:cs typeface="Arial" panose="020B0604020202020204" pitchFamily="34" charset="0"/>
              </a:rPr>
              <a:t>Social Life</a:t>
            </a:r>
          </a:p>
        </p:txBody>
      </p:sp>
      <p:sp>
        <p:nvSpPr>
          <p:cNvPr id="6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FA7C9F68-83AB-462E-B732-4F98F0CEE96C}"/>
              </a:ext>
            </a:extLst>
          </p:cNvPr>
          <p:cNvSpPr/>
          <p:nvPr/>
        </p:nvSpPr>
        <p:spPr>
          <a:xfrm>
            <a:off x="3891113" y="3392581"/>
            <a:ext cx="4559644" cy="590686"/>
          </a:xfrm>
          <a:prstGeom prst="roundRect">
            <a:avLst/>
          </a:prstGeom>
          <a:solidFill>
            <a:srgbClr val="00B4F0"/>
          </a:solidFill>
          <a:ln w="28575">
            <a:solidFill>
              <a:srgbClr val="17567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FFFF"/>
                </a:solidFill>
                <a:latin typeface="TUOS Blake" panose="020B0503040000020004" pitchFamily="34" charset="0"/>
                <a:cs typeface="Arial" panose="020B0604020202020204" pitchFamily="34" charset="0"/>
              </a:rPr>
              <a:t>Career Opportunities</a:t>
            </a:r>
          </a:p>
        </p:txBody>
      </p:sp>
      <p:sp>
        <p:nvSpPr>
          <p:cNvPr id="7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5BAAF030-158B-40FA-BDA2-21DABD6191DC}"/>
              </a:ext>
            </a:extLst>
          </p:cNvPr>
          <p:cNvSpPr/>
          <p:nvPr/>
        </p:nvSpPr>
        <p:spPr>
          <a:xfrm>
            <a:off x="3892589" y="4900109"/>
            <a:ext cx="4580396" cy="590686"/>
          </a:xfrm>
          <a:prstGeom prst="roundRect">
            <a:avLst/>
          </a:prstGeom>
          <a:solidFill>
            <a:srgbClr val="00B4F0"/>
          </a:solidFill>
          <a:ln w="28575">
            <a:solidFill>
              <a:srgbClr val="17567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FFFF"/>
                </a:solidFill>
                <a:latin typeface="TUOS Blake" panose="020B0503040000020004" pitchFamily="34" charset="0"/>
                <a:cs typeface="Arial" panose="020B0604020202020204" pitchFamily="34" charset="0"/>
              </a:rPr>
              <a:t>New Opportunities</a:t>
            </a:r>
          </a:p>
        </p:txBody>
      </p:sp>
      <p:sp>
        <p:nvSpPr>
          <p:cNvPr id="8" name="Rectangle: Rounded Corners 7">
            <a:hlinkClick r:id="rId6" action="ppaction://hlinksldjump"/>
            <a:extLst>
              <a:ext uri="{FF2B5EF4-FFF2-40B4-BE49-F238E27FC236}">
                <a16:creationId xmlns:a16="http://schemas.microsoft.com/office/drawing/2014/main" id="{FA4BE7B0-8C0E-4410-B734-A457A90FB9FB}"/>
              </a:ext>
            </a:extLst>
          </p:cNvPr>
          <p:cNvSpPr/>
          <p:nvPr/>
        </p:nvSpPr>
        <p:spPr>
          <a:xfrm>
            <a:off x="3891113" y="5653871"/>
            <a:ext cx="4583349" cy="590686"/>
          </a:xfrm>
          <a:prstGeom prst="roundRect">
            <a:avLst/>
          </a:prstGeom>
          <a:solidFill>
            <a:srgbClr val="00B4F0"/>
          </a:solidFill>
          <a:ln w="28575">
            <a:solidFill>
              <a:srgbClr val="17567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FFFF"/>
                </a:solidFill>
                <a:latin typeface="TUOS Blake" panose="020B0503040000020004" pitchFamily="34" charset="0"/>
                <a:cs typeface="Arial" panose="020B0604020202020204" pitchFamily="34" charset="0"/>
              </a:rPr>
              <a:t>Life Skills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574F97-AC61-4813-9090-4F9B8E5D511A}"/>
              </a:ext>
            </a:extLst>
          </p:cNvPr>
          <p:cNvSpPr/>
          <p:nvPr/>
        </p:nvSpPr>
        <p:spPr>
          <a:xfrm>
            <a:off x="424047" y="1990165"/>
            <a:ext cx="2469098" cy="1152981"/>
          </a:xfrm>
          <a:prstGeom prst="ellipse">
            <a:avLst/>
          </a:prstGeom>
          <a:solidFill>
            <a:srgbClr val="00B4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5BAA"/>
                </a:solidFill>
                <a:latin typeface="TUOS Blake" panose="020B0503040000020004" pitchFamily="34" charset="0"/>
              </a:rPr>
              <a:t>Click on each button to find out more.</a:t>
            </a:r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808B59CC-BF24-41D9-B946-D4BAB6448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711467" flipH="1">
            <a:off x="2338074" y="2925090"/>
            <a:ext cx="1298600" cy="1142090"/>
          </a:xfrm>
          <a:prstGeom prst="rect">
            <a:avLst/>
          </a:prstGeom>
        </p:spPr>
      </p:pic>
      <p:sp>
        <p:nvSpPr>
          <p:cNvPr id="15" name="Rectangle: Rounded Corners 14">
            <a:hlinkClick r:id="rId9" action="ppaction://hlinksldjump"/>
            <a:extLst>
              <a:ext uri="{FF2B5EF4-FFF2-40B4-BE49-F238E27FC236}">
                <a16:creationId xmlns:a16="http://schemas.microsoft.com/office/drawing/2014/main" id="{3D8CCFD7-F815-428A-AA81-9E0198735918}"/>
              </a:ext>
            </a:extLst>
          </p:cNvPr>
          <p:cNvSpPr/>
          <p:nvPr/>
        </p:nvSpPr>
        <p:spPr>
          <a:xfrm>
            <a:off x="3891113" y="4146345"/>
            <a:ext cx="4559644" cy="590686"/>
          </a:xfrm>
          <a:prstGeom prst="roundRect">
            <a:avLst/>
          </a:prstGeom>
          <a:solidFill>
            <a:srgbClr val="00B4F0"/>
          </a:solidFill>
          <a:ln w="28575">
            <a:solidFill>
              <a:srgbClr val="17567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FFFF"/>
                </a:solidFill>
                <a:latin typeface="TUOS Blake" panose="020B0503040000020004" pitchFamily="34" charset="0"/>
                <a:cs typeface="Arial" panose="020B0604020202020204" pitchFamily="34" charset="0"/>
              </a:rPr>
              <a:t>Earn More Money</a:t>
            </a:r>
          </a:p>
        </p:txBody>
      </p:sp>
      <p:sp>
        <p:nvSpPr>
          <p:cNvPr id="18" name="Rectangle 1028">
            <a:extLst>
              <a:ext uri="{FF2B5EF4-FFF2-40B4-BE49-F238E27FC236}">
                <a16:creationId xmlns:a16="http://schemas.microsoft.com/office/drawing/2014/main" id="{16FDD7ED-935C-4238-9CC4-BD97DE237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863" y="361564"/>
            <a:ext cx="9669137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Key Benefits of HE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45CC7E-0B1D-4034-87A5-B8D6508589FA}"/>
              </a:ext>
            </a:extLst>
          </p:cNvPr>
          <p:cNvSpPr/>
          <p:nvPr/>
        </p:nvSpPr>
        <p:spPr>
          <a:xfrm>
            <a:off x="8692795" y="4844464"/>
            <a:ext cx="3499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0" dirty="0">
                <a:solidFill>
                  <a:srgbClr val="FCFBE3"/>
                </a:solidFill>
                <a:latin typeface="TUOS Blake"/>
                <a:cs typeface="Arial" panose="020B0604020202020204" pitchFamily="34" charset="0"/>
              </a:rPr>
              <a:t>Once you have finished looking at the examples, click ‘Next Slide’</a:t>
            </a:r>
            <a:endParaRPr lang="en-GB" dirty="0">
              <a:solidFill>
                <a:srgbClr val="FCFBE3"/>
              </a:solidFill>
              <a:latin typeface="TUOS Blake"/>
            </a:endParaRPr>
          </a:p>
        </p:txBody>
      </p:sp>
      <p:sp>
        <p:nvSpPr>
          <p:cNvPr id="19" name="Arrow: Right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CAE396-8A88-4AFD-885D-035CFBF4CEB8}"/>
              </a:ext>
            </a:extLst>
          </p:cNvPr>
          <p:cNvSpPr/>
          <p:nvPr/>
        </p:nvSpPr>
        <p:spPr>
          <a:xfrm>
            <a:off x="9290980" y="6021288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Next slide</a:t>
            </a:r>
          </a:p>
        </p:txBody>
      </p:sp>
      <p:sp>
        <p:nvSpPr>
          <p:cNvPr id="21" name="Arrow: Right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343D708-82AC-42CA-9EE5-58BDDC2C28B4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4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25097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F8AA31E-8CEA-427C-BF5A-4DDF0C913680}"/>
              </a:ext>
            </a:extLst>
          </p:cNvPr>
          <p:cNvSpPr txBox="1"/>
          <p:nvPr/>
        </p:nvSpPr>
        <p:spPr>
          <a:xfrm>
            <a:off x="576947" y="1660030"/>
            <a:ext cx="1126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CFBE3"/>
                </a:solidFill>
                <a:latin typeface="TUOS Blake" panose="020B0503040000020004" pitchFamily="34" charset="0"/>
              </a:rPr>
              <a:t>University degrees are designed to challenge students academically and equip graduates with a range of transferrable skills that future employers are looking for.</a:t>
            </a:r>
          </a:p>
        </p:txBody>
      </p:sp>
      <p:pic>
        <p:nvPicPr>
          <p:cNvPr id="3" name="Graphic 2" descr="Brain in head">
            <a:extLst>
              <a:ext uri="{FF2B5EF4-FFF2-40B4-BE49-F238E27FC236}">
                <a16:creationId xmlns:a16="http://schemas.microsoft.com/office/drawing/2014/main" id="{49E17EF6-0756-41CE-8592-78E853715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6141" y="3636274"/>
            <a:ext cx="3516561" cy="3516561"/>
          </a:xfrm>
          <a:prstGeom prst="rect">
            <a:avLst/>
          </a:prstGeom>
        </p:spPr>
      </p:pic>
      <p:sp>
        <p:nvSpPr>
          <p:cNvPr id="17" name="Rectangle 1028">
            <a:extLst>
              <a:ext uri="{FF2B5EF4-FFF2-40B4-BE49-F238E27FC236}">
                <a16:creationId xmlns:a16="http://schemas.microsoft.com/office/drawing/2014/main" id="{19516FF3-74B3-4C0A-9413-F4409CE59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863" y="361564"/>
            <a:ext cx="9669137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Academic Skills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2793FD-6759-43D5-B29E-C15FAB1B351E}"/>
              </a:ext>
            </a:extLst>
          </p:cNvPr>
          <p:cNvSpPr txBox="1"/>
          <p:nvPr/>
        </p:nvSpPr>
        <p:spPr>
          <a:xfrm>
            <a:off x="972171" y="2915259"/>
            <a:ext cx="303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Subject Knowledge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A4C2A-BEE1-494A-B116-46D73299A580}"/>
              </a:ext>
            </a:extLst>
          </p:cNvPr>
          <p:cNvSpPr txBox="1"/>
          <p:nvPr/>
        </p:nvSpPr>
        <p:spPr>
          <a:xfrm>
            <a:off x="8376588" y="5647750"/>
            <a:ext cx="303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Researching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17F5D9-6EE7-480A-B4B8-EB38CC9528BC}"/>
              </a:ext>
            </a:extLst>
          </p:cNvPr>
          <p:cNvSpPr txBox="1"/>
          <p:nvPr/>
        </p:nvSpPr>
        <p:spPr>
          <a:xfrm>
            <a:off x="1641966" y="3938332"/>
            <a:ext cx="303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Referencing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B2717F-A611-449C-BC81-398FFE484E37}"/>
              </a:ext>
            </a:extLst>
          </p:cNvPr>
          <p:cNvSpPr txBox="1"/>
          <p:nvPr/>
        </p:nvSpPr>
        <p:spPr>
          <a:xfrm>
            <a:off x="4816887" y="3146091"/>
            <a:ext cx="303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Notetaking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CB9A3F-284B-41C0-AF18-AFD17A7848A5}"/>
              </a:ext>
            </a:extLst>
          </p:cNvPr>
          <p:cNvSpPr txBox="1"/>
          <p:nvPr/>
        </p:nvSpPr>
        <p:spPr>
          <a:xfrm>
            <a:off x="7551496" y="2890670"/>
            <a:ext cx="303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Critical Thinking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6031EF-3884-45F9-A161-155BC7AA0840}"/>
              </a:ext>
            </a:extLst>
          </p:cNvPr>
          <p:cNvSpPr txBox="1"/>
          <p:nvPr/>
        </p:nvSpPr>
        <p:spPr>
          <a:xfrm>
            <a:off x="7742702" y="3916662"/>
            <a:ext cx="338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Maths and Statistics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4B8FAC-4666-4B5C-83BD-98FD7CDC31E3}"/>
              </a:ext>
            </a:extLst>
          </p:cNvPr>
          <p:cNvSpPr txBox="1"/>
          <p:nvPr/>
        </p:nvSpPr>
        <p:spPr>
          <a:xfrm>
            <a:off x="7620859" y="4782206"/>
            <a:ext cx="3039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Debating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8AB5F4-199C-4EED-AE5D-5DAAC6C2548A}"/>
              </a:ext>
            </a:extLst>
          </p:cNvPr>
          <p:cNvSpPr txBox="1"/>
          <p:nvPr/>
        </p:nvSpPr>
        <p:spPr>
          <a:xfrm>
            <a:off x="553228" y="4961405"/>
            <a:ext cx="384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CFBE3"/>
                </a:solidFill>
                <a:latin typeface="TUOS Blake" panose="020B0503040000020004" pitchFamily="34" charset="0"/>
              </a:rPr>
              <a:t>Delivering Presentations</a:t>
            </a:r>
          </a:p>
        </p:txBody>
      </p:sp>
      <p:sp>
        <p:nvSpPr>
          <p:cNvPr id="26" name="Arrow: Right 14">
            <a:hlinkClick r:id="rId5" action="ppaction://hlinksldjump"/>
            <a:extLst>
              <a:ext uri="{FF2B5EF4-FFF2-40B4-BE49-F238E27FC236}">
                <a16:creationId xmlns:a16="http://schemas.microsoft.com/office/drawing/2014/main" id="{02372F71-3B73-4185-A721-D4C6D690317C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Back to the board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6" grpId="0"/>
      <p:bldP spid="19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97;p3">
            <a:extLst>
              <a:ext uri="{FF2B5EF4-FFF2-40B4-BE49-F238E27FC236}">
                <a16:creationId xmlns:a16="http://schemas.microsoft.com/office/drawing/2014/main" id="{04D6668D-E1E6-4483-9EB2-524A8BC0CAE0}"/>
              </a:ext>
            </a:extLst>
          </p:cNvPr>
          <p:cNvSpPr txBox="1"/>
          <p:nvPr/>
        </p:nvSpPr>
        <p:spPr>
          <a:xfrm>
            <a:off x="3272169" y="4783550"/>
            <a:ext cx="4496025" cy="208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145C"/>
              </a:buClr>
              <a:buSzPts val="1800"/>
              <a:tabLst/>
              <a:defRPr/>
            </a:pPr>
            <a:r>
              <a:rPr lang="en-GB" sz="2000" kern="0" dirty="0">
                <a:solidFill>
                  <a:srgbClr val="FCFBE3"/>
                </a:solidFill>
                <a:latin typeface="TUOS Blake" panose="020B0503040000020004" pitchFamily="34" charset="0"/>
                <a:cs typeface="Arial"/>
                <a:sym typeface="Arial"/>
              </a:rPr>
              <a:t>The prospect of an exciting and busy social life is a big part of the university experience. 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145C"/>
              </a:buClr>
              <a:buSzPts val="1800"/>
              <a:tabLst/>
              <a:defRPr/>
            </a:pPr>
            <a:endParaRPr lang="en-GB" sz="2000" kern="0" dirty="0">
              <a:solidFill>
                <a:srgbClr val="FCFBE3"/>
              </a:solidFill>
              <a:latin typeface="TUOS Blake" panose="020B0503040000020004" pitchFamily="34" charset="0"/>
              <a:cs typeface="Arial"/>
              <a:sym typeface="Arial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145C"/>
              </a:buClr>
              <a:buSzPts val="1800"/>
              <a:tabLst/>
              <a:defRPr/>
            </a:pPr>
            <a:r>
              <a:rPr lang="en-GB" sz="2000" kern="0" dirty="0">
                <a:solidFill>
                  <a:srgbClr val="FCFBE3"/>
                </a:solidFill>
                <a:latin typeface="TUOS Blake" panose="020B0503040000020004" pitchFamily="34" charset="0"/>
                <a:cs typeface="Arial"/>
                <a:sym typeface="Arial"/>
              </a:rPr>
              <a:t>There’s plenty to get involved with, and you’ll meet friends for life along the way!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FB8BCF-1D3B-4968-99BF-455D67187302}"/>
              </a:ext>
            </a:extLst>
          </p:cNvPr>
          <p:cNvGrpSpPr/>
          <p:nvPr/>
        </p:nvGrpSpPr>
        <p:grpSpPr>
          <a:xfrm>
            <a:off x="221194" y="1490784"/>
            <a:ext cx="3024000" cy="3537500"/>
            <a:chOff x="71871" y="1852570"/>
            <a:chExt cx="3024000" cy="35375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8ABEDBF-9175-4C35-8351-626F870EF243}"/>
                </a:ext>
              </a:extLst>
            </p:cNvPr>
            <p:cNvGrpSpPr/>
            <p:nvPr/>
          </p:nvGrpSpPr>
          <p:grpSpPr>
            <a:xfrm rot="21570065">
              <a:off x="71871" y="1852570"/>
              <a:ext cx="3024000" cy="3524400"/>
              <a:chOff x="4631075" y="1479524"/>
              <a:chExt cx="2929849" cy="3313422"/>
            </a:xfrm>
          </p:grpSpPr>
          <p:pic>
            <p:nvPicPr>
              <p:cNvPr id="25" name="Picture 16" descr="polaroid png template - Google Search: (Dengan gambar) | Bingkai ...">
                <a:extLst>
                  <a:ext uri="{FF2B5EF4-FFF2-40B4-BE49-F238E27FC236}">
                    <a16:creationId xmlns:a16="http://schemas.microsoft.com/office/drawing/2014/main" id="{BFDA0575-0C85-4BA0-A87D-D6F3F7E538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1075" y="1479524"/>
                <a:ext cx="2929849" cy="33134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 descr="A group of people sitting at a park&#10;&#10;Description automatically generated">
                <a:extLst>
                  <a:ext uri="{FF2B5EF4-FFF2-40B4-BE49-F238E27FC236}">
                    <a16:creationId xmlns:a16="http://schemas.microsoft.com/office/drawing/2014/main" id="{7E24E0D7-4C7F-4CEA-AF24-E304F863E3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0" r="26369"/>
              <a:stretch/>
            </p:blipFill>
            <p:spPr>
              <a:xfrm>
                <a:off x="4797397" y="1626651"/>
                <a:ext cx="2560834" cy="2488259"/>
              </a:xfrm>
              <a:prstGeom prst="rect">
                <a:avLst/>
              </a:prstGeom>
            </p:spPr>
          </p:pic>
        </p:grpSp>
        <p:sp>
          <p:nvSpPr>
            <p:cNvPr id="29" name="Google Shape;97;p3">
              <a:extLst>
                <a:ext uri="{FF2B5EF4-FFF2-40B4-BE49-F238E27FC236}">
                  <a16:creationId xmlns:a16="http://schemas.microsoft.com/office/drawing/2014/main" id="{A63FF364-9296-47B2-8370-54028F0B9A57}"/>
                </a:ext>
              </a:extLst>
            </p:cNvPr>
            <p:cNvSpPr txBox="1"/>
            <p:nvPr/>
          </p:nvSpPr>
          <p:spPr>
            <a:xfrm>
              <a:off x="229606" y="4832008"/>
              <a:ext cx="2720248" cy="558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numCol="1" anchor="t" anchorCtr="0">
              <a:noAutofit/>
            </a:bodyPr>
            <a:lstStyle/>
            <a:p>
              <a:pPr marR="0" lvl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45C"/>
                </a:buClr>
                <a:buSzPts val="1800"/>
                <a:tabLst/>
                <a:defRPr/>
              </a:pPr>
              <a:r>
                <a:rPr lang="en-GB" sz="2400" kern="0" dirty="0">
                  <a:solidFill>
                    <a:srgbClr val="175676"/>
                  </a:solidFill>
                  <a:latin typeface="TUOS Blake" panose="020B0503040000020004" pitchFamily="34" charset="0"/>
                  <a:cs typeface="Arial"/>
                  <a:sym typeface="Arial"/>
                </a:rPr>
                <a:t>Explore a new city</a:t>
              </a:r>
            </a:p>
          </p:txBody>
        </p:sp>
      </p:grpSp>
      <p:sp>
        <p:nvSpPr>
          <p:cNvPr id="30" name="Rectangle 1028">
            <a:extLst>
              <a:ext uri="{FF2B5EF4-FFF2-40B4-BE49-F238E27FC236}">
                <a16:creationId xmlns:a16="http://schemas.microsoft.com/office/drawing/2014/main" id="{21F2698B-2C21-454A-917D-48E2FA2C8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868" y="264396"/>
            <a:ext cx="9669137" cy="76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UOS Stephenson" pitchFamily="-12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OS Stephenson"/>
                <a:ea typeface="MS PGothic" pitchFamily="34" charset="-128"/>
              </a:rPr>
              <a:t>Social Life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82F70E-0B6A-4126-86D9-14160F455474}"/>
              </a:ext>
            </a:extLst>
          </p:cNvPr>
          <p:cNvGrpSpPr/>
          <p:nvPr/>
        </p:nvGrpSpPr>
        <p:grpSpPr>
          <a:xfrm>
            <a:off x="3488216" y="1028478"/>
            <a:ext cx="3052472" cy="3524400"/>
            <a:chOff x="3334257" y="1234540"/>
            <a:chExt cx="3052472" cy="35244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F8BF1FD-B183-4FB2-8C65-2F9F5D5120D9}"/>
                </a:ext>
              </a:extLst>
            </p:cNvPr>
            <p:cNvGrpSpPr/>
            <p:nvPr/>
          </p:nvGrpSpPr>
          <p:grpSpPr>
            <a:xfrm rot="309571">
              <a:off x="3362729" y="1234540"/>
              <a:ext cx="3024000" cy="3524400"/>
              <a:chOff x="5098967" y="2431577"/>
              <a:chExt cx="2929849" cy="3313422"/>
            </a:xfrm>
          </p:grpSpPr>
          <p:pic>
            <p:nvPicPr>
              <p:cNvPr id="42" name="Picture 16" descr="polaroid png template - Google Search: (Dengan gambar) | Bingkai ...">
                <a:extLst>
                  <a:ext uri="{FF2B5EF4-FFF2-40B4-BE49-F238E27FC236}">
                    <a16:creationId xmlns:a16="http://schemas.microsoft.com/office/drawing/2014/main" id="{665FA91D-DFAD-49CC-8EEC-4C564299D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8967" y="2431577"/>
                <a:ext cx="2929849" cy="33134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 descr="A person holding a sign&#10;&#10;Description automatically generated">
                <a:extLst>
                  <a:ext uri="{FF2B5EF4-FFF2-40B4-BE49-F238E27FC236}">
                    <a16:creationId xmlns:a16="http://schemas.microsoft.com/office/drawing/2014/main" id="{5789451D-4EDC-484B-945C-B7C979F0D3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4" t="2688" r="13554" b="-629"/>
              <a:stretch/>
            </p:blipFill>
            <p:spPr>
              <a:xfrm>
                <a:off x="5220519" y="2609479"/>
                <a:ext cx="2697675" cy="2532676"/>
              </a:xfrm>
              <a:prstGeom prst="rect">
                <a:avLst/>
              </a:prstGeom>
            </p:spPr>
          </p:pic>
        </p:grpSp>
        <p:sp>
          <p:nvSpPr>
            <p:cNvPr id="31" name="Google Shape;97;p3">
              <a:extLst>
                <a:ext uri="{FF2B5EF4-FFF2-40B4-BE49-F238E27FC236}">
                  <a16:creationId xmlns:a16="http://schemas.microsoft.com/office/drawing/2014/main" id="{F779597A-FD71-4194-ACFA-2492C78D2414}"/>
                </a:ext>
              </a:extLst>
            </p:cNvPr>
            <p:cNvSpPr txBox="1"/>
            <p:nvPr/>
          </p:nvSpPr>
          <p:spPr>
            <a:xfrm rot="411665">
              <a:off x="3334257" y="4066001"/>
              <a:ext cx="2768643" cy="633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numCol="1" anchor="t" anchorCtr="0">
              <a:noAutofit/>
            </a:bodyPr>
            <a:lstStyle/>
            <a:p>
              <a:pPr marR="0" lvl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45C"/>
                </a:buClr>
                <a:buSzPts val="1800"/>
                <a:tabLst/>
                <a:defRPr/>
              </a:pPr>
              <a:r>
                <a:rPr lang="en-GB" sz="2400" kern="0" dirty="0">
                  <a:solidFill>
                    <a:srgbClr val="175676"/>
                  </a:solidFill>
                  <a:latin typeface="TUOS Blake" panose="020B0503040000020004" pitchFamily="34" charset="0"/>
                  <a:cs typeface="Arial"/>
                  <a:sym typeface="Arial"/>
                </a:rPr>
                <a:t>Join clubs and societies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6F4B9EB-71FB-438F-ABE4-C2FAFECF5565}"/>
              </a:ext>
            </a:extLst>
          </p:cNvPr>
          <p:cNvGrpSpPr/>
          <p:nvPr/>
        </p:nvGrpSpPr>
        <p:grpSpPr>
          <a:xfrm>
            <a:off x="7646402" y="3018641"/>
            <a:ext cx="3113297" cy="3525549"/>
            <a:chOff x="7714265" y="3107259"/>
            <a:chExt cx="3113297" cy="352554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A665C98-91E6-4D81-A27D-BF5AEB261026}"/>
                </a:ext>
              </a:extLst>
            </p:cNvPr>
            <p:cNvGrpSpPr/>
            <p:nvPr/>
          </p:nvGrpSpPr>
          <p:grpSpPr>
            <a:xfrm rot="21302442">
              <a:off x="7714265" y="3107259"/>
              <a:ext cx="2986815" cy="3525549"/>
              <a:chOff x="2823075" y="1807685"/>
              <a:chExt cx="1941836" cy="2348106"/>
            </a:xfrm>
          </p:grpSpPr>
          <p:pic>
            <p:nvPicPr>
              <p:cNvPr id="1040" name="Picture 16" descr="polaroid png template - Google Search: (Dengan gambar) | Bingkai ...">
                <a:extLst>
                  <a:ext uri="{FF2B5EF4-FFF2-40B4-BE49-F238E27FC236}">
                    <a16:creationId xmlns:a16="http://schemas.microsoft.com/office/drawing/2014/main" id="{EB97C3A1-82D6-4B52-9AE5-584CFA35D2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3075" y="1807685"/>
                <a:ext cx="1941836" cy="23481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A group of people posing for the camera&#10;&#10;Description automatically generated">
                <a:extLst>
                  <a:ext uri="{FF2B5EF4-FFF2-40B4-BE49-F238E27FC236}">
                    <a16:creationId xmlns:a16="http://schemas.microsoft.com/office/drawing/2014/main" id="{029CAC2F-2283-4F47-AE64-A1022741AF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708"/>
              <a:stretch/>
            </p:blipFill>
            <p:spPr>
              <a:xfrm>
                <a:off x="2904061" y="1922010"/>
                <a:ext cx="1746168" cy="1810893"/>
              </a:xfrm>
              <a:prstGeom prst="rect">
                <a:avLst/>
              </a:prstGeom>
            </p:spPr>
          </p:pic>
        </p:grpSp>
        <p:sp>
          <p:nvSpPr>
            <p:cNvPr id="32" name="Google Shape;97;p3">
              <a:extLst>
                <a:ext uri="{FF2B5EF4-FFF2-40B4-BE49-F238E27FC236}">
                  <a16:creationId xmlns:a16="http://schemas.microsoft.com/office/drawing/2014/main" id="{A68448F9-9BAB-4EB6-B1AB-0430DE213C58}"/>
                </a:ext>
              </a:extLst>
            </p:cNvPr>
            <p:cNvSpPr txBox="1"/>
            <p:nvPr/>
          </p:nvSpPr>
          <p:spPr>
            <a:xfrm rot="21258868">
              <a:off x="7848847" y="5995465"/>
              <a:ext cx="2978715" cy="558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numCol="1" anchor="t" anchorCtr="0">
              <a:noAutofit/>
            </a:bodyPr>
            <a:lstStyle/>
            <a:p>
              <a:pPr marR="0" lvl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45C"/>
                </a:buClr>
                <a:buSzPts val="1800"/>
                <a:tabLst/>
                <a:defRPr/>
              </a:pPr>
              <a:r>
                <a:rPr lang="en-GB" sz="2000" kern="0" dirty="0">
                  <a:solidFill>
                    <a:srgbClr val="175676"/>
                  </a:solidFill>
                  <a:latin typeface="TUOS Blake" panose="020B0503040000020004" pitchFamily="34" charset="0"/>
                  <a:cs typeface="Arial"/>
                  <a:sym typeface="Arial"/>
                </a:rPr>
                <a:t>Take part in university events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AA76D47-6FB8-41C1-9346-A9C153E3A2E9}"/>
              </a:ext>
            </a:extLst>
          </p:cNvPr>
          <p:cNvGrpSpPr/>
          <p:nvPr/>
        </p:nvGrpSpPr>
        <p:grpSpPr>
          <a:xfrm>
            <a:off x="8958570" y="158297"/>
            <a:ext cx="3024000" cy="3524400"/>
            <a:chOff x="8747524" y="231865"/>
            <a:chExt cx="3024000" cy="35244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B213CF-E67F-428E-9DB8-AEECD8070C2C}"/>
                </a:ext>
              </a:extLst>
            </p:cNvPr>
            <p:cNvGrpSpPr/>
            <p:nvPr/>
          </p:nvGrpSpPr>
          <p:grpSpPr>
            <a:xfrm rot="382863">
              <a:off x="8747524" y="231865"/>
              <a:ext cx="3024000" cy="3524400"/>
              <a:chOff x="4715587" y="3454561"/>
              <a:chExt cx="2223758" cy="2689011"/>
            </a:xfrm>
          </p:grpSpPr>
          <p:pic>
            <p:nvPicPr>
              <p:cNvPr id="18" name="Picture 16" descr="polaroid png template - Google Search: (Dengan gambar) | Bingkai ...">
                <a:extLst>
                  <a:ext uri="{FF2B5EF4-FFF2-40B4-BE49-F238E27FC236}">
                    <a16:creationId xmlns:a16="http://schemas.microsoft.com/office/drawing/2014/main" id="{45B5C4C8-2043-4736-8DD6-B9876730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5587" y="3454561"/>
                <a:ext cx="2223758" cy="26890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A person sitting on a bed&#10;&#10;Description automatically generated">
                <a:extLst>
                  <a:ext uri="{FF2B5EF4-FFF2-40B4-BE49-F238E27FC236}">
                    <a16:creationId xmlns:a16="http://schemas.microsoft.com/office/drawing/2014/main" id="{87BF5772-8FFE-4B02-8A06-A436E2F46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64" r="9299"/>
              <a:stretch/>
            </p:blipFill>
            <p:spPr>
              <a:xfrm>
                <a:off x="4863123" y="3611334"/>
                <a:ext cx="1928686" cy="2011001"/>
              </a:xfrm>
              <a:prstGeom prst="rect">
                <a:avLst/>
              </a:prstGeom>
            </p:spPr>
          </p:pic>
        </p:grpSp>
        <p:sp>
          <p:nvSpPr>
            <p:cNvPr id="33" name="Google Shape;97;p3">
              <a:extLst>
                <a:ext uri="{FF2B5EF4-FFF2-40B4-BE49-F238E27FC236}">
                  <a16:creationId xmlns:a16="http://schemas.microsoft.com/office/drawing/2014/main" id="{9DB2F143-7335-4570-BD7B-E60881B68D69}"/>
                </a:ext>
              </a:extLst>
            </p:cNvPr>
            <p:cNvSpPr txBox="1"/>
            <p:nvPr/>
          </p:nvSpPr>
          <p:spPr>
            <a:xfrm rot="430243">
              <a:off x="8770165" y="3180468"/>
              <a:ext cx="2978715" cy="558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numCol="1" anchor="t" anchorCtr="0">
              <a:noAutofit/>
            </a:bodyPr>
            <a:lstStyle/>
            <a:p>
              <a:pPr marR="0" lvl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145C"/>
                </a:buClr>
                <a:buSzPts val="1800"/>
                <a:tabLst/>
                <a:defRPr/>
              </a:pPr>
              <a:r>
                <a:rPr lang="en-GB" sz="2400" kern="0" dirty="0">
                  <a:solidFill>
                    <a:srgbClr val="175676"/>
                  </a:solidFill>
                  <a:latin typeface="TUOS Blake" panose="020B0503040000020004" pitchFamily="34" charset="0"/>
                  <a:cs typeface="Arial"/>
                  <a:sym typeface="Arial"/>
                </a:rPr>
                <a:t>New Friendships</a:t>
              </a:r>
            </a:p>
          </p:txBody>
        </p:sp>
      </p:grpSp>
      <p:sp>
        <p:nvSpPr>
          <p:cNvPr id="22" name="Arrow: Right 14">
            <a:hlinkClick r:id="rId7" action="ppaction://hlinksldjump"/>
            <a:extLst>
              <a:ext uri="{FF2B5EF4-FFF2-40B4-BE49-F238E27FC236}">
                <a16:creationId xmlns:a16="http://schemas.microsoft.com/office/drawing/2014/main" id="{0DF26CF5-BAA9-4772-B358-141595014358}"/>
              </a:ext>
            </a:extLst>
          </p:cNvPr>
          <p:cNvSpPr/>
          <p:nvPr/>
        </p:nvSpPr>
        <p:spPr>
          <a:xfrm flipH="1">
            <a:off x="1224136" y="6021287"/>
            <a:ext cx="1656184" cy="724449"/>
          </a:xfrm>
          <a:prstGeom prst="rightArrow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GB" sz="1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Arial"/>
              </a:rPr>
              <a:t>Back to the board</a:t>
            </a:r>
          </a:p>
        </p:txBody>
      </p:sp>
    </p:spTree>
    <p:extLst>
      <p:ext uri="{BB962C8B-B14F-4D97-AF65-F5344CB8AC3E}">
        <p14:creationId xmlns:p14="http://schemas.microsoft.com/office/powerpoint/2010/main" val="17822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uos_ppt_template_colour">
  <a:themeElements>
    <a:clrScheme name="">
      <a:dk1>
        <a:srgbClr val="FCFBE3"/>
      </a:dk1>
      <a:lt1>
        <a:srgbClr val="FFFFFF"/>
      </a:lt1>
      <a:dk2>
        <a:srgbClr val="336699"/>
      </a:dk2>
      <a:lt2>
        <a:srgbClr val="FFFF33"/>
      </a:lt2>
      <a:accent1>
        <a:srgbClr val="FFFF00"/>
      </a:accent1>
      <a:accent2>
        <a:srgbClr val="B5B5B5"/>
      </a:accent2>
      <a:accent3>
        <a:srgbClr val="ADB8CA"/>
      </a:accent3>
      <a:accent4>
        <a:srgbClr val="DADADA"/>
      </a:accent4>
      <a:accent5>
        <a:srgbClr val="FFFFAA"/>
      </a:accent5>
      <a:accent6>
        <a:srgbClr val="A4A4A4"/>
      </a:accent6>
      <a:hlink>
        <a:srgbClr val="00B4F0"/>
      </a:hlink>
      <a:folHlink>
        <a:srgbClr val="FF00AE"/>
      </a:folHlink>
    </a:clrScheme>
    <a:fontScheme name="Office Theme">
      <a:majorFont>
        <a:latin typeface="TUOS Stephenson"/>
        <a:ea typeface=""/>
        <a:cs typeface=""/>
      </a:majorFont>
      <a:minorFont>
        <a:latin typeface="TUOS Blak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UOS Stephenson" pitchFamily="-128" charset="0"/>
          </a:defRPr>
        </a:defPPr>
      </a:lstStyle>
    </a:lnDef>
  </a:objectDefaults>
  <a:extraClrSchemeLst>
    <a:extraClrScheme>
      <a:clrScheme name="Office Theme 1">
        <a:dk1>
          <a:srgbClr val="2A196F"/>
        </a:dk1>
        <a:lt1>
          <a:srgbClr val="F9FFA2"/>
        </a:lt1>
        <a:dk2>
          <a:srgbClr val="00B3EF"/>
        </a:dk2>
        <a:lt2>
          <a:srgbClr val="FCFBE3"/>
        </a:lt2>
        <a:accent1>
          <a:srgbClr val="FFFF00"/>
        </a:accent1>
        <a:accent2>
          <a:srgbClr val="B5B5B5"/>
        </a:accent2>
        <a:accent3>
          <a:srgbClr val="FBFFCE"/>
        </a:accent3>
        <a:accent4>
          <a:srgbClr val="22145E"/>
        </a:accent4>
        <a:accent5>
          <a:srgbClr val="FFFFAA"/>
        </a:accent5>
        <a:accent6>
          <a:srgbClr val="A4A4A4"/>
        </a:accent6>
        <a:hlink>
          <a:srgbClr val="00B4F0"/>
        </a:hlink>
        <a:folHlink>
          <a:srgbClr val="FF00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1810</TotalTime>
  <Words>1292</Words>
  <Application>Microsoft Office PowerPoint</Application>
  <PresentationFormat>Widescreen</PresentationFormat>
  <Paragraphs>303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 Light</vt:lpstr>
      <vt:lpstr>Arial Rounded MT Bold</vt:lpstr>
      <vt:lpstr>Arial</vt:lpstr>
      <vt:lpstr>Calibri</vt:lpstr>
      <vt:lpstr>TUOS Stephenson</vt:lpstr>
      <vt:lpstr>TUOS Blake</vt:lpstr>
      <vt:lpstr>1_Office Theme</vt:lpstr>
      <vt:lpstr>tuos_ppt_template_colour</vt:lpstr>
      <vt:lpstr>PowerPoint Presentation</vt:lpstr>
      <vt:lpstr>HeppSY </vt:lpstr>
      <vt:lpstr>Instructions</vt:lpstr>
      <vt:lpstr>PowerPoint Presentation</vt:lpstr>
      <vt:lpstr>PowerPoint Presentation</vt:lpstr>
      <vt:lpstr>Fill in the gaps to complete some of the benefits of higher education below…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Orrey</dc:creator>
  <cp:lastModifiedBy>Stephen Orrey</cp:lastModifiedBy>
  <cp:revision>119</cp:revision>
  <dcterms:created xsi:type="dcterms:W3CDTF">2020-04-21T09:51:21Z</dcterms:created>
  <dcterms:modified xsi:type="dcterms:W3CDTF">2020-06-22T08:39:35Z</dcterms:modified>
</cp:coreProperties>
</file>