
<file path=[Content_Types].xml><?xml version="1.0" encoding="utf-8"?>
<Types xmlns="http://schemas.openxmlformats.org/package/2006/content-types">
  <Default Extension="aac" ContentType="audio/aac"/>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22"/>
  </p:notesMasterIdLst>
  <p:sldIdLst>
    <p:sldId id="256" r:id="rId2"/>
    <p:sldId id="320" r:id="rId3"/>
    <p:sldId id="269" r:id="rId4"/>
    <p:sldId id="359" r:id="rId5"/>
    <p:sldId id="259" r:id="rId6"/>
    <p:sldId id="257" r:id="rId7"/>
    <p:sldId id="258" r:id="rId8"/>
    <p:sldId id="367" r:id="rId9"/>
    <p:sldId id="364" r:id="rId10"/>
    <p:sldId id="260" r:id="rId11"/>
    <p:sldId id="261" r:id="rId12"/>
    <p:sldId id="365" r:id="rId13"/>
    <p:sldId id="262" r:id="rId14"/>
    <p:sldId id="263" r:id="rId15"/>
    <p:sldId id="268" r:id="rId16"/>
    <p:sldId id="366" r:id="rId17"/>
    <p:sldId id="264" r:id="rId18"/>
    <p:sldId id="265" r:id="rId19"/>
    <p:sldId id="266" r:id="rId20"/>
    <p:sldId id="267"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TUOS Blake" panose="020B0503040000020004" pitchFamily="34" charset="0"/>
      <p:regular r:id="rId29"/>
    </p:embeddedFont>
    <p:embeddedFont>
      <p:font typeface="TUOS Stephenson" panose="02070503080000020004" pitchFamily="18" charset="0"/>
      <p:regular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B1E"/>
    <a:srgbClr val="FF5800"/>
    <a:srgbClr val="77216F"/>
    <a:srgbClr val="BED600"/>
    <a:srgbClr val="009B48"/>
    <a:srgbClr val="FF00AE"/>
    <a:srgbClr val="D10074"/>
    <a:srgbClr val="005BAA"/>
    <a:srgbClr val="F05738"/>
    <a:srgbClr val="663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5220" autoAdjust="0"/>
  </p:normalViewPr>
  <p:slideViewPr>
    <p:cSldViewPr snapToGrid="0">
      <p:cViewPr varScale="1">
        <p:scale>
          <a:sx n="75" d="100"/>
          <a:sy n="75" d="100"/>
        </p:scale>
        <p:origin x="77"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8BA268-C954-41D6-B3D4-4F4E28E27433}" type="datetimeFigureOut">
              <a:rPr lang="en-GB" smtClean="0"/>
              <a:t>19/06/2020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7734B-F3E1-4EC6-8480-37B9C2A76FA9}" type="slidenum">
              <a:rPr lang="en-GB" smtClean="0"/>
              <a:t>‹#›</a:t>
            </a:fld>
            <a:endParaRPr lang="en-GB"/>
          </a:p>
        </p:txBody>
      </p:sp>
    </p:spTree>
    <p:extLst>
      <p:ext uri="{BB962C8B-B14F-4D97-AF65-F5344CB8AC3E}">
        <p14:creationId xmlns:p14="http://schemas.microsoft.com/office/powerpoint/2010/main" val="661652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2A2A57</a:t>
            </a:r>
          </a:p>
        </p:txBody>
      </p:sp>
      <p:sp>
        <p:nvSpPr>
          <p:cNvPr id="4" name="Slide Number Placeholder 3"/>
          <p:cNvSpPr>
            <a:spLocks noGrp="1"/>
          </p:cNvSpPr>
          <p:nvPr>
            <p:ph type="sldNum" sz="quarter" idx="5"/>
          </p:nvPr>
        </p:nvSpPr>
        <p:spPr/>
        <p:txBody>
          <a:bodyPr/>
          <a:lstStyle/>
          <a:p>
            <a:fld id="{79E7734B-F3E1-4EC6-8480-37B9C2A76FA9}" type="slidenum">
              <a:rPr lang="en-GB" smtClean="0"/>
              <a:t>1</a:t>
            </a:fld>
            <a:endParaRPr lang="en-GB"/>
          </a:p>
        </p:txBody>
      </p:sp>
    </p:spTree>
    <p:extLst>
      <p:ext uri="{BB962C8B-B14F-4D97-AF65-F5344CB8AC3E}">
        <p14:creationId xmlns:p14="http://schemas.microsoft.com/office/powerpoint/2010/main" val="1127059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&lt;div&gt;Icons made by &lt;a </a:t>
            </a:r>
            <a:r>
              <a:rPr lang="en-GB" dirty="0" err="1"/>
              <a:t>href</a:t>
            </a:r>
            <a:r>
              <a:rPr lang="en-GB" dirty="0"/>
              <a:t>="https://www.flaticon.com/authors/freepik" title="</a:t>
            </a:r>
            <a:r>
              <a:rPr lang="en-GB" dirty="0" err="1"/>
              <a:t>Freepik</a:t>
            </a:r>
            <a:r>
              <a:rPr lang="en-GB" dirty="0"/>
              <a:t>"&gt;</a:t>
            </a:r>
            <a:r>
              <a:rPr lang="en-GB" dirty="0" err="1"/>
              <a:t>Freepik</a:t>
            </a:r>
            <a:r>
              <a:rPr lang="en-GB" dirty="0"/>
              <a:t>&lt;/a&gt; from &lt;a </a:t>
            </a:r>
            <a:r>
              <a:rPr lang="en-GB" dirty="0" err="1"/>
              <a:t>href</a:t>
            </a:r>
            <a:r>
              <a:rPr lang="en-GB" dirty="0"/>
              <a:t>="https://www.flaticon.com/" title="</a:t>
            </a:r>
            <a:r>
              <a:rPr lang="en-GB" dirty="0" err="1"/>
              <a:t>Flaticon</a:t>
            </a:r>
            <a:r>
              <a:rPr lang="en-GB" dirty="0"/>
              <a:t>"&gt;www.flaticon.com&lt;/a&gt;&lt;/div&gt;</a:t>
            </a:r>
          </a:p>
          <a:p>
            <a:endParaRPr lang="en-GB" dirty="0"/>
          </a:p>
          <a:p>
            <a:r>
              <a:rPr lang="en-GB" dirty="0"/>
              <a:t>Icons made by &lt;a </a:t>
            </a:r>
            <a:r>
              <a:rPr lang="en-GB" dirty="0" err="1"/>
              <a:t>href</a:t>
            </a:r>
            <a:r>
              <a:rPr lang="en-GB" dirty="0"/>
              <a:t>="https://www.flaticon.com/authors/srip" title="</a:t>
            </a:r>
            <a:r>
              <a:rPr lang="en-GB" dirty="0" err="1"/>
              <a:t>srip</a:t>
            </a:r>
            <a:r>
              <a:rPr lang="en-GB" dirty="0"/>
              <a:t>"&gt;</a:t>
            </a:r>
            <a:r>
              <a:rPr lang="en-GB" dirty="0" err="1"/>
              <a:t>srip</a:t>
            </a:r>
            <a:r>
              <a:rPr lang="en-GB" dirty="0"/>
              <a:t>&lt;/a&gt; from &lt;a </a:t>
            </a:r>
            <a:r>
              <a:rPr lang="en-GB" dirty="0" err="1"/>
              <a:t>href</a:t>
            </a:r>
            <a:r>
              <a:rPr lang="en-GB" dirty="0"/>
              <a:t>="https://www.flaticon.com/" title="</a:t>
            </a:r>
            <a:r>
              <a:rPr lang="en-GB" dirty="0" err="1"/>
              <a:t>Flaticon</a:t>
            </a:r>
            <a:r>
              <a:rPr lang="en-GB" dirty="0"/>
              <a:t>"&gt; www.flaticon.com&lt;/a&gt;</a:t>
            </a:r>
          </a:p>
          <a:p>
            <a:endParaRPr lang="en-GB" dirty="0"/>
          </a:p>
          <a:p>
            <a:r>
              <a:rPr lang="en-GB" dirty="0"/>
              <a:t>Icons made by &lt;a </a:t>
            </a:r>
            <a:r>
              <a:rPr lang="en-GB" dirty="0" err="1"/>
              <a:t>href</a:t>
            </a:r>
            <a:r>
              <a:rPr lang="en-GB" dirty="0"/>
              <a:t>="https://www.flaticon.com/authors/monkik" title="</a:t>
            </a:r>
            <a:r>
              <a:rPr lang="en-GB" dirty="0" err="1"/>
              <a:t>monkik</a:t>
            </a:r>
            <a:r>
              <a:rPr lang="en-GB" dirty="0"/>
              <a:t>"&gt;</a:t>
            </a:r>
            <a:r>
              <a:rPr lang="en-GB" dirty="0" err="1"/>
              <a:t>monkik</a:t>
            </a:r>
            <a:r>
              <a:rPr lang="en-GB" dirty="0"/>
              <a:t>&lt;/a&gt; from &lt;a </a:t>
            </a:r>
            <a:r>
              <a:rPr lang="en-GB" dirty="0" err="1"/>
              <a:t>href</a:t>
            </a:r>
            <a:r>
              <a:rPr lang="en-GB" dirty="0"/>
              <a:t>="https://www.flaticon.com/" title="</a:t>
            </a:r>
            <a:r>
              <a:rPr lang="en-GB" dirty="0" err="1"/>
              <a:t>Flaticon</a:t>
            </a:r>
            <a:r>
              <a:rPr lang="en-GB" dirty="0"/>
              <a:t>"&gt; www.flaticon.com&lt;/a&gt;</a:t>
            </a:r>
          </a:p>
        </p:txBody>
      </p:sp>
      <p:sp>
        <p:nvSpPr>
          <p:cNvPr id="4" name="Slide Number Placeholder 3"/>
          <p:cNvSpPr>
            <a:spLocks noGrp="1"/>
          </p:cNvSpPr>
          <p:nvPr>
            <p:ph type="sldNum" sz="quarter" idx="5"/>
          </p:nvPr>
        </p:nvSpPr>
        <p:spPr/>
        <p:txBody>
          <a:bodyPr/>
          <a:lstStyle/>
          <a:p>
            <a:fld id="{8A8D89A4-ACF0-49EE-B27A-1799461425AF}" type="slidenum">
              <a:rPr lang="en-GB" smtClean="0"/>
              <a:t>2</a:t>
            </a:fld>
            <a:endParaRPr lang="en-GB"/>
          </a:p>
        </p:txBody>
      </p:sp>
    </p:spTree>
    <p:extLst>
      <p:ext uri="{BB962C8B-B14F-4D97-AF65-F5344CB8AC3E}">
        <p14:creationId xmlns:p14="http://schemas.microsoft.com/office/powerpoint/2010/main" val="3268214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Trello</a:t>
            </a:r>
          </a:p>
        </p:txBody>
      </p:sp>
      <p:sp>
        <p:nvSpPr>
          <p:cNvPr id="4" name="Slide Number Placeholder 3"/>
          <p:cNvSpPr>
            <a:spLocks noGrp="1"/>
          </p:cNvSpPr>
          <p:nvPr>
            <p:ph type="sldNum" sz="quarter" idx="10"/>
          </p:nvPr>
        </p:nvSpPr>
        <p:spPr/>
        <p:txBody>
          <a:bodyPr/>
          <a:lstStyle/>
          <a:p>
            <a:fld id="{79E7734B-F3E1-4EC6-8480-37B9C2A76FA9}" type="slidenum">
              <a:rPr lang="en-GB" smtClean="0"/>
              <a:t>17</a:t>
            </a:fld>
            <a:endParaRPr lang="en-GB"/>
          </a:p>
        </p:txBody>
      </p:sp>
    </p:spTree>
    <p:extLst>
      <p:ext uri="{BB962C8B-B14F-4D97-AF65-F5344CB8AC3E}">
        <p14:creationId xmlns:p14="http://schemas.microsoft.com/office/powerpoint/2010/main" val="197955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9E5498-3C5C-46F4-9D55-613E5CC1CCEA}"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58544F-A23F-44C3-B195-C3F95E35142D}" type="slidenum">
              <a:rPr lang="en-GB" smtClean="0"/>
              <a:t>‹#›</a:t>
            </a:fld>
            <a:endParaRPr lang="en-GB"/>
          </a:p>
        </p:txBody>
      </p:sp>
      <p:pic>
        <p:nvPicPr>
          <p:cNvPr id="7" name="Picture 6">
            <a:extLst>
              <a:ext uri="{FF2B5EF4-FFF2-40B4-BE49-F238E27FC236}">
                <a16:creationId xmlns:a16="http://schemas.microsoft.com/office/drawing/2014/main" id="{514598B4-0B14-410D-87E2-05F7E3603DB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160000" y="6249038"/>
            <a:ext cx="779905" cy="476375"/>
          </a:xfrm>
          <a:prstGeom prst="rect">
            <a:avLst/>
          </a:prstGeom>
        </p:spPr>
      </p:pic>
    </p:spTree>
    <p:extLst>
      <p:ext uri="{BB962C8B-B14F-4D97-AF65-F5344CB8AC3E}">
        <p14:creationId xmlns:p14="http://schemas.microsoft.com/office/powerpoint/2010/main" val="370814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9E5498-3C5C-46F4-9D55-613E5CC1CCEA}"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58544F-A23F-44C3-B195-C3F95E35142D}" type="slidenum">
              <a:rPr lang="en-GB" smtClean="0"/>
              <a:t>‹#›</a:t>
            </a:fld>
            <a:endParaRPr lang="en-GB"/>
          </a:p>
        </p:txBody>
      </p:sp>
    </p:spTree>
    <p:extLst>
      <p:ext uri="{BB962C8B-B14F-4D97-AF65-F5344CB8AC3E}">
        <p14:creationId xmlns:p14="http://schemas.microsoft.com/office/powerpoint/2010/main" val="3507517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9E5498-3C5C-46F4-9D55-613E5CC1CCEA}"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58544F-A23F-44C3-B195-C3F95E35142D}" type="slidenum">
              <a:rPr lang="en-GB" smtClean="0"/>
              <a:t>‹#›</a:t>
            </a:fld>
            <a:endParaRPr lang="en-GB"/>
          </a:p>
        </p:txBody>
      </p:sp>
    </p:spTree>
    <p:extLst>
      <p:ext uri="{BB962C8B-B14F-4D97-AF65-F5344CB8AC3E}">
        <p14:creationId xmlns:p14="http://schemas.microsoft.com/office/powerpoint/2010/main" val="729028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9E5498-3C5C-46F4-9D55-613E5CC1CCEA}"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58544F-A23F-44C3-B195-C3F95E35142D}" type="slidenum">
              <a:rPr lang="en-GB" smtClean="0"/>
              <a:t>‹#›</a:t>
            </a:fld>
            <a:endParaRPr lang="en-GB"/>
          </a:p>
        </p:txBody>
      </p:sp>
    </p:spTree>
    <p:extLst>
      <p:ext uri="{BB962C8B-B14F-4D97-AF65-F5344CB8AC3E}">
        <p14:creationId xmlns:p14="http://schemas.microsoft.com/office/powerpoint/2010/main" val="62161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9E5498-3C5C-46F4-9D55-613E5CC1CCEA}"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58544F-A23F-44C3-B195-C3F95E35142D}" type="slidenum">
              <a:rPr lang="en-GB" smtClean="0"/>
              <a:t>‹#›</a:t>
            </a:fld>
            <a:endParaRPr lang="en-GB"/>
          </a:p>
        </p:txBody>
      </p:sp>
    </p:spTree>
    <p:extLst>
      <p:ext uri="{BB962C8B-B14F-4D97-AF65-F5344CB8AC3E}">
        <p14:creationId xmlns:p14="http://schemas.microsoft.com/office/powerpoint/2010/main" val="1064564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9E5498-3C5C-46F4-9D55-613E5CC1CCEA}" type="datetimeFigureOut">
              <a:rPr lang="en-GB" smtClean="0"/>
              <a:t>19/06/2020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58544F-A23F-44C3-B195-C3F95E35142D}" type="slidenum">
              <a:rPr lang="en-GB" smtClean="0"/>
              <a:t>‹#›</a:t>
            </a:fld>
            <a:endParaRPr lang="en-GB"/>
          </a:p>
        </p:txBody>
      </p:sp>
    </p:spTree>
    <p:extLst>
      <p:ext uri="{BB962C8B-B14F-4D97-AF65-F5344CB8AC3E}">
        <p14:creationId xmlns:p14="http://schemas.microsoft.com/office/powerpoint/2010/main" val="1922082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9E5498-3C5C-46F4-9D55-613E5CC1CCEA}" type="datetimeFigureOut">
              <a:rPr lang="en-GB" smtClean="0"/>
              <a:t>19/06/2020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58544F-A23F-44C3-B195-C3F95E35142D}" type="slidenum">
              <a:rPr lang="en-GB" smtClean="0"/>
              <a:t>‹#›</a:t>
            </a:fld>
            <a:endParaRPr lang="en-GB"/>
          </a:p>
        </p:txBody>
      </p:sp>
    </p:spTree>
    <p:extLst>
      <p:ext uri="{BB962C8B-B14F-4D97-AF65-F5344CB8AC3E}">
        <p14:creationId xmlns:p14="http://schemas.microsoft.com/office/powerpoint/2010/main" val="102883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9E5498-3C5C-46F4-9D55-613E5CC1CCEA}" type="datetimeFigureOut">
              <a:rPr lang="en-GB" smtClean="0"/>
              <a:t>19/06/2020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58544F-A23F-44C3-B195-C3F95E35142D}" type="slidenum">
              <a:rPr lang="en-GB" smtClean="0"/>
              <a:t>‹#›</a:t>
            </a:fld>
            <a:endParaRPr lang="en-GB"/>
          </a:p>
        </p:txBody>
      </p:sp>
    </p:spTree>
    <p:extLst>
      <p:ext uri="{BB962C8B-B14F-4D97-AF65-F5344CB8AC3E}">
        <p14:creationId xmlns:p14="http://schemas.microsoft.com/office/powerpoint/2010/main" val="8771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9E5498-3C5C-46F4-9D55-613E5CC1CCEA}" type="datetimeFigureOut">
              <a:rPr lang="en-GB" smtClean="0"/>
              <a:t>19/06/2020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58544F-A23F-44C3-B195-C3F95E35142D}" type="slidenum">
              <a:rPr lang="en-GB" smtClean="0"/>
              <a:t>‹#›</a:t>
            </a:fld>
            <a:endParaRPr lang="en-GB"/>
          </a:p>
        </p:txBody>
      </p:sp>
    </p:spTree>
    <p:extLst>
      <p:ext uri="{BB962C8B-B14F-4D97-AF65-F5344CB8AC3E}">
        <p14:creationId xmlns:p14="http://schemas.microsoft.com/office/powerpoint/2010/main" val="275214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9E5498-3C5C-46F4-9D55-613E5CC1CCEA}" type="datetimeFigureOut">
              <a:rPr lang="en-GB" smtClean="0"/>
              <a:t>19/06/2020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58544F-A23F-44C3-B195-C3F95E35142D}" type="slidenum">
              <a:rPr lang="en-GB" smtClean="0"/>
              <a:t>‹#›</a:t>
            </a:fld>
            <a:endParaRPr lang="en-GB"/>
          </a:p>
        </p:txBody>
      </p:sp>
    </p:spTree>
    <p:extLst>
      <p:ext uri="{BB962C8B-B14F-4D97-AF65-F5344CB8AC3E}">
        <p14:creationId xmlns:p14="http://schemas.microsoft.com/office/powerpoint/2010/main" val="289149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9E5498-3C5C-46F4-9D55-613E5CC1CCEA}" type="datetimeFigureOut">
              <a:rPr lang="en-GB" smtClean="0"/>
              <a:t>19/06/2020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58544F-A23F-44C3-B195-C3F95E35142D}" type="slidenum">
              <a:rPr lang="en-GB" smtClean="0"/>
              <a:t>‹#›</a:t>
            </a:fld>
            <a:endParaRPr lang="en-GB"/>
          </a:p>
        </p:txBody>
      </p:sp>
    </p:spTree>
    <p:extLst>
      <p:ext uri="{BB962C8B-B14F-4D97-AF65-F5344CB8AC3E}">
        <p14:creationId xmlns:p14="http://schemas.microsoft.com/office/powerpoint/2010/main" val="1157221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BA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E5498-3C5C-46F4-9D55-613E5CC1CCEA}" type="datetimeFigureOut">
              <a:rPr lang="en-GB" smtClean="0"/>
              <a:t>19/06/2020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58544F-A23F-44C3-B195-C3F95E35142D}" type="slidenum">
              <a:rPr lang="en-GB" smtClean="0"/>
              <a:t>‹#›</a:t>
            </a:fld>
            <a:endParaRPr lang="en-GB"/>
          </a:p>
        </p:txBody>
      </p:sp>
      <p:pic>
        <p:nvPicPr>
          <p:cNvPr id="7" name="Picture 6">
            <a:extLst>
              <a:ext uri="{FF2B5EF4-FFF2-40B4-BE49-F238E27FC236}">
                <a16:creationId xmlns:a16="http://schemas.microsoft.com/office/drawing/2014/main" id="{21060BD7-A20F-462C-8FE6-401051232608}"/>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1160000" y="6249038"/>
            <a:ext cx="779905" cy="476375"/>
          </a:xfrm>
          <a:prstGeom prst="rect">
            <a:avLst/>
          </a:prstGeom>
        </p:spPr>
      </p:pic>
    </p:spTree>
    <p:extLst>
      <p:ext uri="{BB962C8B-B14F-4D97-AF65-F5344CB8AC3E}">
        <p14:creationId xmlns:p14="http://schemas.microsoft.com/office/powerpoint/2010/main" val="10853355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png"/><Relationship Id="rId7" Type="http://schemas.openxmlformats.org/officeDocument/2006/relationships/hyperlink" Target="https://namu.moe/w/%EB%8F%85%EC%86%8C%EC%A0%84%EC%9F%8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3.jpeg"/><Relationship Id="rId12" Type="http://schemas.openxmlformats.org/officeDocument/2006/relationships/slide" Target="slide9.xml"/><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slide" Target="slide11.xml"/><Relationship Id="rId5" Type="http://schemas.openxmlformats.org/officeDocument/2006/relationships/image" Target="../media/image44.png"/><Relationship Id="rId10" Type="http://schemas.openxmlformats.org/officeDocument/2006/relationships/hyperlink" Target="https://namu.moe/w/%EB%8F%85%EC%86%8C%EC%A0%84%EC%9F%81" TargetMode="External"/><Relationship Id="rId4" Type="http://schemas.openxmlformats.org/officeDocument/2006/relationships/image" Target="../media/image43.png"/><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Layout" Target="../slideLayouts/slideLayout2.xml"/><Relationship Id="rId7" Type="http://schemas.openxmlformats.org/officeDocument/2006/relationships/hyperlink" Target="https://namu.moe/w/%EB%8F%85%EC%86%8C%EC%A0%84%EC%9F%81" TargetMode="External"/><Relationship Id="rId12" Type="http://schemas.openxmlformats.org/officeDocument/2006/relationships/image" Target="../media/image51.png"/><Relationship Id="rId2" Type="http://schemas.openxmlformats.org/officeDocument/2006/relationships/audio" Target="../media/media1.aac"/><Relationship Id="rId1" Type="http://schemas.microsoft.com/office/2007/relationships/media" Target="../media/media1.aac"/><Relationship Id="rId6" Type="http://schemas.openxmlformats.org/officeDocument/2006/relationships/image" Target="../media/image49.png"/><Relationship Id="rId11" Type="http://schemas.openxmlformats.org/officeDocument/2006/relationships/hyperlink" Target="http://pngimg.com/download/7645" TargetMode="External"/><Relationship Id="rId5" Type="http://schemas.openxmlformats.org/officeDocument/2006/relationships/image" Target="../media/image48.png"/><Relationship Id="rId10" Type="http://schemas.openxmlformats.org/officeDocument/2006/relationships/image" Target="../media/image50.png"/><Relationship Id="rId4" Type="http://schemas.openxmlformats.org/officeDocument/2006/relationships/image" Target="../media/image3.jpeg"/><Relationship Id="rId9"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slide" Target="slide1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hyperlink" Target="https://namu.moe/w/%EB%8F%85%EC%86%8C%EC%A0%84%EC%9F%81" TargetMode="External"/><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slide" Target="slide1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hyperlink" Target="https://namu.moe/w/%EB%8F%85%EC%86%8C%EC%A0%84%EC%9F%81" TargetMode="External"/><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slide" Target="slide1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hyperlink" Target="https://namu.moe/w/%EB%8F%85%EC%86%8C%EC%A0%84%EC%9F%81" TargetMode="External"/><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8" Type="http://schemas.openxmlformats.org/officeDocument/2006/relationships/hyperlink" Target="https://namu.moe/w/%EB%8F%85%EC%86%8C%EC%A0%84%EC%9F%81" TargetMode="External"/><Relationship Id="rId3" Type="http://schemas.openxmlformats.org/officeDocument/2006/relationships/image" Target="../media/image59.png"/><Relationship Id="rId7" Type="http://schemas.openxmlformats.org/officeDocument/2006/relationships/image" Target="../media/image62.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3.jpeg"/><Relationship Id="rId10" Type="http://schemas.openxmlformats.org/officeDocument/2006/relationships/slide" Target="slide14.xml"/><Relationship Id="rId4" Type="http://schemas.openxmlformats.org/officeDocument/2006/relationships/image" Target="../media/image60.png"/><Relationship Id="rId9" Type="http://schemas.openxmlformats.org/officeDocument/2006/relationships/slide" Target="slide16.xml"/></Relationships>
</file>

<file path=ppt/slides/_rels/slide16.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3.jpeg"/><Relationship Id="rId7" Type="http://schemas.openxmlformats.org/officeDocument/2006/relationships/slide" Target="slide17.xml"/><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hyperlink" Target="https://namu.moe/w/%EB%8F%85%EC%86%8C%EC%A0%84%EC%9F%81" TargetMode="External"/><Relationship Id="rId5" Type="http://schemas.openxmlformats.org/officeDocument/2006/relationships/image" Target="../media/image65.png"/><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66.png"/><Relationship Id="rId7" Type="http://schemas.openxmlformats.org/officeDocument/2006/relationships/image" Target="../media/image6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hyperlink" Target="https://namu.moe/w/%EB%8F%85%EC%86%8C%EC%A0%84%EC%9F%81" TargetMode="External"/><Relationship Id="rId10" Type="http://schemas.openxmlformats.org/officeDocument/2006/relationships/slide" Target="slide16.xml"/><Relationship Id="rId4" Type="http://schemas.openxmlformats.org/officeDocument/2006/relationships/image" Target="../media/image67.png"/><Relationship Id="rId9"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slide" Target="slide17.xml"/><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image" Target="../media/image3.jpeg"/><Relationship Id="rId4" Type="http://schemas.openxmlformats.org/officeDocument/2006/relationships/hyperlink" Target="https://namu.moe/w/%EB%8F%85%EC%86%8C%EC%A0%84%EC%9F%8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slide" Target="slide20.xml"/><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image" Target="../media/image3.jpeg"/><Relationship Id="rId4" Type="http://schemas.openxmlformats.org/officeDocument/2006/relationships/hyperlink" Target="https://namu.moe/w/%EB%8F%85%EC%86%8C%EC%A0%84%EC%9F%81"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11.jpeg"/><Relationship Id="rId4" Type="http://schemas.openxmlformats.org/officeDocument/2006/relationships/image" Target="../media/image7.png"/><Relationship Id="rId9"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slide" Target="slide19.xml"/><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77.png"/><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slide" Target="slide2.xml"/><Relationship Id="rId2" Type="http://schemas.openxmlformats.org/officeDocument/2006/relationships/hyperlink" Target="http://www.heppsy.org/" TargetMode="Externa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14.jpe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hyperlink" Target="https://namu.moe/w/%EB%8F%85%EC%86%8C%EC%A0%84%EC%9F%81" TargetMode="Externa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hyperlink" Target="https://namu.moe/w/%EB%8F%85%EC%86%8C%EC%A0%84%EC%9F%81" TargetMode="Externa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slide" Target="slide5.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hyperlink" Target="https://namu.moe/w/%EB%8F%85%EC%86%8C%EC%A0%84%EC%9F%81" TargetMode="Externa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slide" Target="slide8.xml"/><Relationship Id="rId3" Type="http://schemas.openxmlformats.org/officeDocument/2006/relationships/image" Target="../media/image21.png"/><Relationship Id="rId7" Type="http://schemas.openxmlformats.org/officeDocument/2006/relationships/hyperlink" Target="https://en.wikipedia.org/wiki/File:Red_x.svg" TargetMode="External"/><Relationship Id="rId12" Type="http://schemas.openxmlformats.org/officeDocument/2006/relationships/hyperlink" Target="https://namu.moe/w/%EB%8F%85%EC%86%8C%EC%A0%84%EC%9F%81"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hyperlink" Target="http://www.pngall.com/calendar-png" TargetMode="External"/><Relationship Id="rId9" Type="http://schemas.openxmlformats.org/officeDocument/2006/relationships/hyperlink" Target="https://pixabay.com/en/magnifying-glass-magnifier-glass-189254/" TargetMode="External"/><Relationship Id="rId14" Type="http://schemas.openxmlformats.org/officeDocument/2006/relationships/slide" Target="slide6.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18" Type="http://schemas.openxmlformats.org/officeDocument/2006/relationships/hyperlink" Target="https://namu.moe/w/%EB%8F%85%EC%86%8C%EC%A0%84%EC%9F%81" TargetMode="External"/><Relationship Id="rId3" Type="http://schemas.openxmlformats.org/officeDocument/2006/relationships/image" Target="../media/image27.png"/><Relationship Id="rId7" Type="http://schemas.openxmlformats.org/officeDocument/2006/relationships/hyperlink" Target="https://en.wikipedia.org/wiki/File:Red_x.svg" TargetMode="External"/><Relationship Id="rId12" Type="http://schemas.openxmlformats.org/officeDocument/2006/relationships/image" Target="../media/image33.png"/><Relationship Id="rId17" Type="http://schemas.openxmlformats.org/officeDocument/2006/relationships/image" Target="../media/image37.png"/><Relationship Id="rId2" Type="http://schemas.openxmlformats.org/officeDocument/2006/relationships/image" Target="../media/image3.jpeg"/><Relationship Id="rId16" Type="http://schemas.openxmlformats.org/officeDocument/2006/relationships/image" Target="../media/image36.png"/><Relationship Id="rId20"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28.png"/><Relationship Id="rId15" Type="http://schemas.openxmlformats.org/officeDocument/2006/relationships/image" Target="../media/image35.png"/><Relationship Id="rId10" Type="http://schemas.openxmlformats.org/officeDocument/2006/relationships/image" Target="../media/image31.png"/><Relationship Id="rId19" Type="http://schemas.openxmlformats.org/officeDocument/2006/relationships/slide" Target="slide9.xml"/><Relationship Id="rId4" Type="http://schemas.openxmlformats.org/officeDocument/2006/relationships/hyperlink" Target="http://www.pngall.com/calendar-png" TargetMode="External"/><Relationship Id="rId9" Type="http://schemas.openxmlformats.org/officeDocument/2006/relationships/hyperlink" Target="https://pixabay.com/en/magnifying-glass-magnifier-glass-189254/" TargetMode="External"/><Relationship Id="rId14" Type="http://schemas.openxmlformats.org/officeDocument/2006/relationships/hyperlink" Target="http://en.wikipedia.org/wiki/File:Green_tick.png" TargetMode="External"/></Relationships>
</file>

<file path=ppt/slides/_rels/slide9.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38.png"/><Relationship Id="rId7" Type="http://schemas.openxmlformats.org/officeDocument/2006/relationships/slide" Target="slide10.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namu.moe/w/%EB%8F%85%EC%86%8C%EC%A0%84%EC%9F%81" TargetMode="External"/><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lh4.googleusercontent.com/WdNRVbCO00RF7se_fH3wqScGEHmXwpyAi86v0qr4MHY2rjX8T-qPyMQ5s1uFfIlxE6hGLl7rWObXklEU7Ostn3iSGKK2On6B_JRMHuOlilS9tMMXgi5DutPiQ8DZFilGJuSdiCk5u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26693" flipH="1">
            <a:off x="1719042" y="4384945"/>
            <a:ext cx="1471839" cy="29436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596B3BA-A20C-430E-B00C-92810F0F070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79999" y="180000"/>
            <a:ext cx="2338425" cy="944744"/>
          </a:xfrm>
          <a:prstGeom prst="rect">
            <a:avLst/>
          </a:prstGeom>
        </p:spPr>
      </p:pic>
      <p:grpSp>
        <p:nvGrpSpPr>
          <p:cNvPr id="5" name="Group 4">
            <a:extLst>
              <a:ext uri="{FF2B5EF4-FFF2-40B4-BE49-F238E27FC236}">
                <a16:creationId xmlns:a16="http://schemas.microsoft.com/office/drawing/2014/main" id="{AB11B306-0C06-4F68-ABBA-A79077344A32}"/>
              </a:ext>
            </a:extLst>
          </p:cNvPr>
          <p:cNvGrpSpPr/>
          <p:nvPr/>
        </p:nvGrpSpPr>
        <p:grpSpPr>
          <a:xfrm>
            <a:off x="10827607" y="180000"/>
            <a:ext cx="887241" cy="897576"/>
            <a:chOff x="8214161" y="259336"/>
            <a:chExt cx="3552273" cy="3593650"/>
          </a:xfrm>
        </p:grpSpPr>
        <p:pic>
          <p:nvPicPr>
            <p:cNvPr id="10" name="Picture 13" descr="https://lh3.googleusercontent.com/EE6E_ZLx8Mun3g1ajcCuyoLJIJjF-ib4R-hv5GwnTTfQlX8UG3yGYIiufgeEA1MUlNwIqzu1myMLdbAMQVHzlGQtCH2OaQFiwFE2xqOXTj4MIkivuhyT4Sl5SnypbvA2XgeBXg_kPVM">
              <a:extLst>
                <a:ext uri="{FF2B5EF4-FFF2-40B4-BE49-F238E27FC236}">
                  <a16:creationId xmlns:a16="http://schemas.microsoft.com/office/drawing/2014/main" id="{B0E6B032-5F6C-42B6-8F4B-AECB9C5205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7317" y="403868"/>
              <a:ext cx="3449117" cy="34491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able&#10;&#10;Description automatically generated">
              <a:extLst>
                <a:ext uri="{FF2B5EF4-FFF2-40B4-BE49-F238E27FC236}">
                  <a16:creationId xmlns:a16="http://schemas.microsoft.com/office/drawing/2014/main" id="{EDD3E2EF-CE18-40A0-9F1A-80F024AEAD1E}"/>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19509258" flipH="1">
              <a:off x="8214161" y="259336"/>
              <a:ext cx="1603842" cy="1549843"/>
            </a:xfrm>
            <a:prstGeom prst="rect">
              <a:avLst/>
            </a:prstGeom>
          </p:spPr>
        </p:pic>
      </p:grpSp>
      <p:sp>
        <p:nvSpPr>
          <p:cNvPr id="11" name="Rectangle 2">
            <a:extLst>
              <a:ext uri="{FF2B5EF4-FFF2-40B4-BE49-F238E27FC236}">
                <a16:creationId xmlns:a16="http://schemas.microsoft.com/office/drawing/2014/main" id="{21903598-67AA-41D9-B62B-75A31FFB7A8B}"/>
              </a:ext>
            </a:extLst>
          </p:cNvPr>
          <p:cNvSpPr txBox="1">
            <a:spLocks noChangeArrowheads="1"/>
          </p:cNvSpPr>
          <p:nvPr/>
        </p:nvSpPr>
        <p:spPr>
          <a:xfrm>
            <a:off x="812800" y="2209800"/>
            <a:ext cx="6939384" cy="18288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altLang="en-US" dirty="0">
                <a:solidFill>
                  <a:schemeClr val="bg1"/>
                </a:solidFill>
                <a:latin typeface="TUOS Stephenson" panose="02070503080000020004" pitchFamily="18" charset="0"/>
              </a:rPr>
              <a:t>Goal Setting</a:t>
            </a:r>
          </a:p>
        </p:txBody>
      </p:sp>
      <p:sp>
        <p:nvSpPr>
          <p:cNvPr id="9" name="Arrow: Right 8">
            <a:hlinkClick r:id="rId8" action="ppaction://hlinksldjump"/>
            <a:extLst>
              <a:ext uri="{FF2B5EF4-FFF2-40B4-BE49-F238E27FC236}">
                <a16:creationId xmlns:a16="http://schemas.microsoft.com/office/drawing/2014/main" id="{23014588-DC1F-4C6B-A3D7-2B43D252543F}"/>
              </a:ext>
            </a:extLst>
          </p:cNvPr>
          <p:cNvSpPr/>
          <p:nvPr/>
        </p:nvSpPr>
        <p:spPr>
          <a:xfrm>
            <a:off x="9290980" y="6021288"/>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Next slide</a:t>
            </a:r>
          </a:p>
        </p:txBody>
      </p:sp>
    </p:spTree>
    <p:extLst>
      <p:ext uri="{BB962C8B-B14F-4D97-AF65-F5344CB8AC3E}">
        <p14:creationId xmlns:p14="http://schemas.microsoft.com/office/powerpoint/2010/main" val="949166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33220" y="3251488"/>
            <a:ext cx="4572000" cy="3016210"/>
          </a:xfrm>
          <a:prstGeom prst="rect">
            <a:avLst/>
          </a:prstGeom>
        </p:spPr>
        <p:txBody>
          <a:bodyPr>
            <a:spAutoFit/>
          </a:bodyPr>
          <a:lstStyle/>
          <a:p>
            <a:pPr fontAlgn="base">
              <a:spcAft>
                <a:spcPts val="1200"/>
              </a:spcAft>
              <a:buFont typeface="Arial" panose="020B0604020202020204" pitchFamily="34" charset="0"/>
              <a:buChar char="•"/>
            </a:pPr>
            <a:r>
              <a:rPr lang="en-GB" sz="3000" b="1" dirty="0">
                <a:solidFill>
                  <a:srgbClr val="FFFFFF"/>
                </a:solidFill>
                <a:latin typeface="TUOS Blake" panose="020B0503040000020004" pitchFamily="34" charset="0"/>
              </a:rPr>
              <a:t>S</a:t>
            </a:r>
            <a:r>
              <a:rPr lang="en-GB" sz="3000" dirty="0">
                <a:solidFill>
                  <a:srgbClr val="FFFFFF"/>
                </a:solidFill>
                <a:latin typeface="TUOS Blake" panose="020B0503040000020004" pitchFamily="34" charset="0"/>
              </a:rPr>
              <a:t>pecific</a:t>
            </a:r>
          </a:p>
          <a:p>
            <a:pPr fontAlgn="base">
              <a:spcAft>
                <a:spcPts val="1200"/>
              </a:spcAft>
              <a:buFont typeface="Arial" panose="020B0604020202020204" pitchFamily="34" charset="0"/>
              <a:buChar char="•"/>
            </a:pPr>
            <a:r>
              <a:rPr lang="en-GB" sz="3000" b="1" dirty="0">
                <a:solidFill>
                  <a:srgbClr val="FFFFFF"/>
                </a:solidFill>
                <a:latin typeface="TUOS Blake" panose="020B0503040000020004" pitchFamily="34" charset="0"/>
              </a:rPr>
              <a:t>M</a:t>
            </a:r>
            <a:r>
              <a:rPr lang="en-GB" sz="3000" dirty="0">
                <a:solidFill>
                  <a:srgbClr val="FFFFFF"/>
                </a:solidFill>
                <a:latin typeface="TUOS Blake" panose="020B0503040000020004" pitchFamily="34" charset="0"/>
              </a:rPr>
              <a:t>easurable</a:t>
            </a:r>
          </a:p>
          <a:p>
            <a:pPr fontAlgn="base">
              <a:spcAft>
                <a:spcPts val="1200"/>
              </a:spcAft>
              <a:buFont typeface="Arial" panose="020B0604020202020204" pitchFamily="34" charset="0"/>
              <a:buChar char="•"/>
            </a:pPr>
            <a:r>
              <a:rPr lang="en-GB" sz="3000" b="1" dirty="0">
                <a:solidFill>
                  <a:srgbClr val="FFFFFF"/>
                </a:solidFill>
                <a:latin typeface="TUOS Blake" panose="020B0503040000020004" pitchFamily="34" charset="0"/>
              </a:rPr>
              <a:t>A</a:t>
            </a:r>
            <a:r>
              <a:rPr lang="en-GB" sz="3000" dirty="0">
                <a:solidFill>
                  <a:srgbClr val="FFFFFF"/>
                </a:solidFill>
                <a:latin typeface="TUOS Blake" panose="020B0503040000020004" pitchFamily="34" charset="0"/>
              </a:rPr>
              <a:t>chievable</a:t>
            </a:r>
          </a:p>
          <a:p>
            <a:pPr fontAlgn="base">
              <a:spcAft>
                <a:spcPts val="1200"/>
              </a:spcAft>
              <a:buFont typeface="Arial" panose="020B0604020202020204" pitchFamily="34" charset="0"/>
              <a:buChar char="•"/>
            </a:pPr>
            <a:r>
              <a:rPr lang="en-GB" sz="3000" b="1" dirty="0">
                <a:solidFill>
                  <a:srgbClr val="FFFFFF"/>
                </a:solidFill>
                <a:latin typeface="TUOS Blake" panose="020B0503040000020004" pitchFamily="34" charset="0"/>
              </a:rPr>
              <a:t>R</a:t>
            </a:r>
            <a:r>
              <a:rPr lang="en-GB" sz="3000" dirty="0">
                <a:solidFill>
                  <a:srgbClr val="FFFFFF"/>
                </a:solidFill>
                <a:latin typeface="TUOS Blake" panose="020B0503040000020004" pitchFamily="34" charset="0"/>
              </a:rPr>
              <a:t>elevant</a:t>
            </a:r>
          </a:p>
          <a:p>
            <a:pPr fontAlgn="base">
              <a:spcAft>
                <a:spcPts val="1200"/>
              </a:spcAft>
              <a:buFont typeface="Arial" panose="020B0604020202020204" pitchFamily="34" charset="0"/>
              <a:buChar char="•"/>
            </a:pPr>
            <a:r>
              <a:rPr lang="en-GB" sz="3000" b="1" dirty="0">
                <a:solidFill>
                  <a:srgbClr val="FFFFFF"/>
                </a:solidFill>
                <a:latin typeface="TUOS Blake" panose="020B0503040000020004" pitchFamily="34" charset="0"/>
              </a:rPr>
              <a:t>T</a:t>
            </a:r>
            <a:r>
              <a:rPr lang="en-GB" sz="3000" dirty="0">
                <a:solidFill>
                  <a:srgbClr val="FFFFFF"/>
                </a:solidFill>
                <a:latin typeface="TUOS Blake" panose="020B0503040000020004" pitchFamily="34" charset="0"/>
              </a:rPr>
              <a:t>ime Based</a:t>
            </a:r>
          </a:p>
        </p:txBody>
      </p:sp>
      <p:pic>
        <p:nvPicPr>
          <p:cNvPr id="9" name="Picture 8" descr="Target Dart Aim · Free image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1250" y="2956902"/>
            <a:ext cx="865541" cy="865541"/>
          </a:xfrm>
          <a:prstGeom prst="rect">
            <a:avLst/>
          </a:prstGeom>
        </p:spPr>
      </p:pic>
      <p:pic>
        <p:nvPicPr>
          <p:cNvPr id="10" name="Picture 9" descr="Ruler Centimeter Length · Free vector graphic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5118">
            <a:off x="7454288" y="3648854"/>
            <a:ext cx="952500" cy="674192"/>
          </a:xfrm>
          <a:prstGeom prst="rect">
            <a:avLst/>
          </a:prstGeom>
        </p:spPr>
      </p:pic>
      <p:pic>
        <p:nvPicPr>
          <p:cNvPr id="11" name="Picture 10" descr="File:Graduation cap.pn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6807" y="4162366"/>
            <a:ext cx="900398" cy="900398"/>
          </a:xfrm>
          <a:prstGeom prst="rect">
            <a:avLst/>
          </a:prstGeom>
        </p:spPr>
      </p:pic>
      <p:pic>
        <p:nvPicPr>
          <p:cNvPr id="12" name="Picture 11" descr="Free vector graphic: Stopwatch, Time, Clock, Deadline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8691" y="5512483"/>
            <a:ext cx="554600" cy="742215"/>
          </a:xfrm>
          <a:prstGeom prst="rect">
            <a:avLst/>
          </a:prstGeom>
        </p:spPr>
      </p:pic>
      <p:pic>
        <p:nvPicPr>
          <p:cNvPr id="13" name="Picture 12" descr="File:Question book-new.svg - Wikipedia"/>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80831" y="4982617"/>
            <a:ext cx="786377" cy="612513"/>
          </a:xfrm>
          <a:prstGeom prst="rect">
            <a:avLst/>
          </a:prstGeom>
        </p:spPr>
      </p:pic>
      <p:pic>
        <p:nvPicPr>
          <p:cNvPr id="15" name="Picture 14">
            <a:extLst>
              <a:ext uri="{FF2B5EF4-FFF2-40B4-BE49-F238E27FC236}">
                <a16:creationId xmlns:a16="http://schemas.microsoft.com/office/drawing/2014/main" id="{16386181-7617-473E-B062-63008FCD62E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79999" y="180000"/>
            <a:ext cx="2338425" cy="944744"/>
          </a:xfrm>
          <a:prstGeom prst="rect">
            <a:avLst/>
          </a:prstGeom>
        </p:spPr>
      </p:pic>
      <p:sp>
        <p:nvSpPr>
          <p:cNvPr id="19" name="Content Placeholder 2">
            <a:extLst>
              <a:ext uri="{FF2B5EF4-FFF2-40B4-BE49-F238E27FC236}">
                <a16:creationId xmlns:a16="http://schemas.microsoft.com/office/drawing/2014/main" id="{564E82B4-E462-43AD-A264-B1C46A52D660}"/>
              </a:ext>
            </a:extLst>
          </p:cNvPr>
          <p:cNvSpPr>
            <a:spLocks noGrp="1"/>
          </p:cNvSpPr>
          <p:nvPr>
            <p:ph idx="1"/>
          </p:nvPr>
        </p:nvSpPr>
        <p:spPr>
          <a:xfrm>
            <a:off x="179999" y="1876544"/>
            <a:ext cx="11893632" cy="4351338"/>
          </a:xfrm>
        </p:spPr>
        <p:txBody>
          <a:bodyPr/>
          <a:lstStyle/>
          <a:p>
            <a:pPr fontAlgn="base"/>
            <a:r>
              <a:rPr lang="en-GB" dirty="0">
                <a:solidFill>
                  <a:schemeClr val="bg1"/>
                </a:solidFill>
                <a:latin typeface="TUOS Blake" panose="020B0503040000020004" pitchFamily="34" charset="0"/>
              </a:rPr>
              <a:t>When we set goals it’s really important that we set them in a certain way. This is where SMART goals come in. SMART goals have 5 key characteristics:</a:t>
            </a:r>
          </a:p>
          <a:p>
            <a:endParaRPr lang="en-GB" dirty="0"/>
          </a:p>
        </p:txBody>
      </p:sp>
      <p:grpSp>
        <p:nvGrpSpPr>
          <p:cNvPr id="16" name="Group 15">
            <a:extLst>
              <a:ext uri="{FF2B5EF4-FFF2-40B4-BE49-F238E27FC236}">
                <a16:creationId xmlns:a16="http://schemas.microsoft.com/office/drawing/2014/main" id="{915C205B-24F4-4A3D-9CDF-2ABD666292A9}"/>
              </a:ext>
            </a:extLst>
          </p:cNvPr>
          <p:cNvGrpSpPr/>
          <p:nvPr/>
        </p:nvGrpSpPr>
        <p:grpSpPr>
          <a:xfrm>
            <a:off x="10240365" y="179998"/>
            <a:ext cx="1474486" cy="1519406"/>
            <a:chOff x="8214161" y="259336"/>
            <a:chExt cx="3552273" cy="3593650"/>
          </a:xfrm>
        </p:grpSpPr>
        <p:pic>
          <p:nvPicPr>
            <p:cNvPr id="17" name="Picture 13" descr="https://lh3.googleusercontent.com/EE6E_ZLx8Mun3g1ajcCuyoLJIJjF-ib4R-hv5GwnTTfQlX8UG3yGYIiufgeEA1MUlNwIqzu1myMLdbAMQVHzlGQtCH2OaQFiwFE2xqOXTj4MIkivuhyT4Sl5SnypbvA2XgeBXg_kPVM">
              <a:extLst>
                <a:ext uri="{FF2B5EF4-FFF2-40B4-BE49-F238E27FC236}">
                  <a16:creationId xmlns:a16="http://schemas.microsoft.com/office/drawing/2014/main" id="{BADF7354-5774-45BC-940F-137F2266573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7317" y="403868"/>
              <a:ext cx="3449117" cy="344911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picture containing table&#10;&#10;Description automatically generated">
              <a:extLst>
                <a:ext uri="{FF2B5EF4-FFF2-40B4-BE49-F238E27FC236}">
                  <a16:creationId xmlns:a16="http://schemas.microsoft.com/office/drawing/2014/main" id="{2B31E079-CA9C-41E9-AFD3-4A52BE0A4EA9}"/>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rot="19509258" flipH="1">
              <a:off x="8214161" y="259336"/>
              <a:ext cx="1603842" cy="1549843"/>
            </a:xfrm>
            <a:prstGeom prst="rect">
              <a:avLst/>
            </a:prstGeom>
          </p:spPr>
        </p:pic>
      </p:grpSp>
      <p:sp>
        <p:nvSpPr>
          <p:cNvPr id="21" name="Arrow: Right 20">
            <a:hlinkClick r:id="rId11" action="ppaction://hlinksldjump"/>
            <a:extLst>
              <a:ext uri="{FF2B5EF4-FFF2-40B4-BE49-F238E27FC236}">
                <a16:creationId xmlns:a16="http://schemas.microsoft.com/office/drawing/2014/main" id="{F5896865-FC14-4AA0-B5A2-D0BA79B142B8}"/>
              </a:ext>
            </a:extLst>
          </p:cNvPr>
          <p:cNvSpPr/>
          <p:nvPr/>
        </p:nvSpPr>
        <p:spPr>
          <a:xfrm>
            <a:off x="9290980" y="6021288"/>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Next slide</a:t>
            </a:r>
          </a:p>
        </p:txBody>
      </p:sp>
      <p:sp>
        <p:nvSpPr>
          <p:cNvPr id="22" name="Arrow: Right 21">
            <a:hlinkClick r:id="rId12" action="ppaction://hlinksldjump"/>
            <a:extLst>
              <a:ext uri="{FF2B5EF4-FFF2-40B4-BE49-F238E27FC236}">
                <a16:creationId xmlns:a16="http://schemas.microsoft.com/office/drawing/2014/main" id="{8F93E15A-DB1C-479B-981B-23643B110B4F}"/>
              </a:ext>
            </a:extLst>
          </p:cNvPr>
          <p:cNvSpPr/>
          <p:nvPr/>
        </p:nvSpPr>
        <p:spPr>
          <a:xfrm flipH="1">
            <a:off x="1224136" y="6021287"/>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Previous slide</a:t>
            </a:r>
          </a:p>
        </p:txBody>
      </p:sp>
      <p:sp>
        <p:nvSpPr>
          <p:cNvPr id="25" name="Rectangle 1028">
            <a:extLst>
              <a:ext uri="{FF2B5EF4-FFF2-40B4-BE49-F238E27FC236}">
                <a16:creationId xmlns:a16="http://schemas.microsoft.com/office/drawing/2014/main" id="{BEAD8DC6-6062-48DC-AB7F-05F121E74CD2}"/>
              </a:ext>
            </a:extLst>
          </p:cNvPr>
          <p:cNvSpPr>
            <a:spLocks noGrp="1" noChangeArrowheads="1"/>
          </p:cNvSpPr>
          <p:nvPr>
            <p:ph type="title"/>
          </p:nvPr>
        </p:nvSpPr>
        <p:spPr>
          <a:xfrm>
            <a:off x="152112" y="1089828"/>
            <a:ext cx="7385030" cy="762000"/>
          </a:xfrm>
        </p:spPr>
        <p:txBody>
          <a:bodyPr>
            <a:normAutofit/>
          </a:bodyPr>
          <a:lstStyle/>
          <a:p>
            <a:pPr eaLnBrk="1" hangingPunct="1"/>
            <a:r>
              <a:rPr lang="en-US" altLang="en-US" sz="4400" dirty="0">
                <a:solidFill>
                  <a:schemeClr val="bg1"/>
                </a:solidFill>
                <a:latin typeface="TUOS Stephenson" panose="02070503080000020004" pitchFamily="18" charset="0"/>
              </a:rPr>
              <a:t>Smart Goals</a:t>
            </a:r>
          </a:p>
        </p:txBody>
      </p:sp>
    </p:spTree>
    <p:extLst>
      <p:ext uri="{BB962C8B-B14F-4D97-AF65-F5344CB8AC3E}">
        <p14:creationId xmlns:p14="http://schemas.microsoft.com/office/powerpoint/2010/main" val="32900480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par>
                                <p:cTn id="12" presetID="10" presetClass="entr" presetSubtype="0" fill="hold" nodeType="withEffect">
                                  <p:stCondLst>
                                    <p:cond delay="10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3000"/>
                            </p:stCondLst>
                            <p:childTnLst>
                              <p:par>
                                <p:cTn id="16" presetID="10" presetClass="entr" presetSubtype="0" fill="hold" nodeType="afterEffect">
                                  <p:stCondLst>
                                    <p:cond delay="100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par>
                                <p:cTn id="19" presetID="10" presetClass="entr" presetSubtype="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4500"/>
                            </p:stCondLst>
                            <p:childTnLst>
                              <p:par>
                                <p:cTn id="23" presetID="10" presetClass="entr" presetSubtype="0" fill="hold" nodeType="afterEffect">
                                  <p:stCondLst>
                                    <p:cond delay="100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500"/>
                                        <p:tgtEl>
                                          <p:spTgt spid="8">
                                            <p:txEl>
                                              <p:pRg st="2" end="2"/>
                                            </p:txEl>
                                          </p:spTgt>
                                        </p:tgtEl>
                                      </p:cBhvr>
                                    </p:animEffect>
                                  </p:childTnLst>
                                </p:cTn>
                              </p:par>
                              <p:par>
                                <p:cTn id="26" presetID="10" presetClass="entr" presetSubtype="0" fill="hold" nodeType="withEffect">
                                  <p:stCondLst>
                                    <p:cond delay="1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6000"/>
                            </p:stCondLst>
                            <p:childTnLst>
                              <p:par>
                                <p:cTn id="30" presetID="10" presetClass="entr" presetSubtype="0" fill="hold" nodeType="afterEffect">
                                  <p:stCondLst>
                                    <p:cond delay="100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500"/>
                                        <p:tgtEl>
                                          <p:spTgt spid="8">
                                            <p:txEl>
                                              <p:pRg st="3" end="3"/>
                                            </p:txEl>
                                          </p:spTgt>
                                        </p:tgtEl>
                                      </p:cBhvr>
                                    </p:animEffect>
                                  </p:childTnLst>
                                </p:cTn>
                              </p:par>
                              <p:par>
                                <p:cTn id="33" presetID="10" presetClass="entr" presetSubtype="0" fill="hold" nodeType="withEffect">
                                  <p:stCondLst>
                                    <p:cond delay="100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7500"/>
                            </p:stCondLst>
                            <p:childTnLst>
                              <p:par>
                                <p:cTn id="37" presetID="10" presetClass="entr" presetSubtype="0" fill="hold" nodeType="afterEffect">
                                  <p:stCondLst>
                                    <p:cond delay="1000"/>
                                  </p:stCondLst>
                                  <p:childTnLst>
                                    <p:set>
                                      <p:cBhvr>
                                        <p:cTn id="38" dur="1" fill="hold">
                                          <p:stCondLst>
                                            <p:cond delay="0"/>
                                          </p:stCondLst>
                                        </p:cTn>
                                        <p:tgtEl>
                                          <p:spTgt spid="8">
                                            <p:txEl>
                                              <p:pRg st="4" end="4"/>
                                            </p:txEl>
                                          </p:spTgt>
                                        </p:tgtEl>
                                        <p:attrNameLst>
                                          <p:attrName>style.visibility</p:attrName>
                                        </p:attrNameLst>
                                      </p:cBhvr>
                                      <p:to>
                                        <p:strVal val="visible"/>
                                      </p:to>
                                    </p:set>
                                    <p:animEffect transition="in" filter="fade">
                                      <p:cBhvr>
                                        <p:cTn id="39" dur="500"/>
                                        <p:tgtEl>
                                          <p:spTgt spid="8">
                                            <p:txEl>
                                              <p:pRg st="4" end="4"/>
                                            </p:txEl>
                                          </p:spTgt>
                                        </p:tgtEl>
                                      </p:cBhvr>
                                    </p:animEffect>
                                  </p:childTnLst>
                                </p:cTn>
                              </p:par>
                              <p:par>
                                <p:cTn id="40" presetID="10" presetClass="entr" presetSubtype="0" fill="hold" nodeType="withEffect">
                                  <p:stCondLst>
                                    <p:cond delay="100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par>
                          <p:cTn id="43" fill="hold">
                            <p:stCondLst>
                              <p:cond delay="9000"/>
                            </p:stCondLst>
                            <p:childTnLst>
                              <p:par>
                                <p:cTn id="44" presetID="10" presetClass="entr" presetSubtype="0" fill="hold" grpId="0" nodeType="afterEffect">
                                  <p:stCondLst>
                                    <p:cond delay="100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100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07792" y="1955886"/>
            <a:ext cx="7490846" cy="1107996"/>
          </a:xfrm>
          <a:prstGeom prst="rect">
            <a:avLst/>
          </a:prstGeom>
        </p:spPr>
        <p:txBody>
          <a:bodyPr wrap="square">
            <a:spAutoFit/>
          </a:bodyPr>
          <a:lstStyle/>
          <a:p>
            <a:r>
              <a:rPr lang="en-GB" sz="3000" dirty="0">
                <a:solidFill>
                  <a:srgbClr val="FFFFFF"/>
                </a:solidFill>
                <a:latin typeface="TUOS Blake" panose="020B0503040000020004" pitchFamily="34" charset="0"/>
              </a:rPr>
              <a:t>I want to do better on my maths exam</a:t>
            </a:r>
            <a:endParaRPr lang="en-GB" sz="3000" dirty="0">
              <a:latin typeface="TUOS Blake" panose="020B0503040000020004" pitchFamily="34" charset="0"/>
            </a:endParaRPr>
          </a:p>
          <a:p>
            <a:br>
              <a:rPr lang="en-GB" dirty="0"/>
            </a:br>
            <a:endParaRPr lang="en-GB" dirty="0"/>
          </a:p>
        </p:txBody>
      </p:sp>
      <p:sp>
        <p:nvSpPr>
          <p:cNvPr id="9" name="Rectangle 8"/>
          <p:cNvSpPr/>
          <p:nvPr/>
        </p:nvSpPr>
        <p:spPr>
          <a:xfrm>
            <a:off x="2064173" y="3063882"/>
            <a:ext cx="10109200" cy="1107996"/>
          </a:xfrm>
          <a:prstGeom prst="rect">
            <a:avLst/>
          </a:prstGeom>
        </p:spPr>
        <p:txBody>
          <a:bodyPr wrap="square">
            <a:spAutoFit/>
          </a:bodyPr>
          <a:lstStyle/>
          <a:p>
            <a:r>
              <a:rPr lang="en-GB" sz="3000" dirty="0">
                <a:solidFill>
                  <a:srgbClr val="FFFFFF"/>
                </a:solidFill>
                <a:latin typeface="TUOS Blake" panose="020B0503040000020004" pitchFamily="34" charset="0"/>
              </a:rPr>
              <a:t>I want to get at least 75% on 3 mock papers before May</a:t>
            </a:r>
            <a:endParaRPr lang="en-GB" sz="3000" dirty="0">
              <a:latin typeface="TUOS Blake" panose="020B0503040000020004" pitchFamily="34" charset="0"/>
            </a:endParaRPr>
          </a:p>
          <a:p>
            <a:br>
              <a:rPr lang="en-GB" dirty="0"/>
            </a:br>
            <a:endParaRPr lang="en-GB" dirty="0"/>
          </a:p>
        </p:txBody>
      </p:sp>
      <p:sp>
        <p:nvSpPr>
          <p:cNvPr id="10" name="Down Arrow 9"/>
          <p:cNvSpPr/>
          <p:nvPr/>
        </p:nvSpPr>
        <p:spPr>
          <a:xfrm>
            <a:off x="5754948" y="2511724"/>
            <a:ext cx="814647" cy="55215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625AE7A-CD21-4726-97D4-47F4104B9894}"/>
              </a:ext>
            </a:extLst>
          </p:cNvPr>
          <p:cNvGrpSpPr/>
          <p:nvPr/>
        </p:nvGrpSpPr>
        <p:grpSpPr>
          <a:xfrm>
            <a:off x="2305047" y="3639217"/>
            <a:ext cx="5107805" cy="2278011"/>
            <a:chOff x="1693754" y="3654562"/>
            <a:chExt cx="5107805" cy="2278011"/>
          </a:xfrm>
        </p:grpSpPr>
        <p:sp>
          <p:nvSpPr>
            <p:cNvPr id="11" name="Rectangle 10"/>
            <p:cNvSpPr/>
            <p:nvPr/>
          </p:nvSpPr>
          <p:spPr>
            <a:xfrm>
              <a:off x="1693754" y="4901522"/>
              <a:ext cx="1430868" cy="1031051"/>
            </a:xfrm>
            <a:prstGeom prst="rect">
              <a:avLst/>
            </a:prstGeom>
          </p:spPr>
          <p:txBody>
            <a:bodyPr wrap="square">
              <a:spAutoFit/>
            </a:bodyPr>
            <a:lstStyle/>
            <a:p>
              <a:r>
                <a:rPr lang="en-GB" sz="2500" b="1" dirty="0">
                  <a:solidFill>
                    <a:srgbClr val="FFFFFF"/>
                  </a:solidFill>
                  <a:latin typeface="TUOS Blake" panose="020B0503040000020004" pitchFamily="34" charset="0"/>
                </a:rPr>
                <a:t>S</a:t>
              </a:r>
              <a:r>
                <a:rPr lang="en-GB" sz="2500" dirty="0">
                  <a:solidFill>
                    <a:srgbClr val="FFFFFF"/>
                  </a:solidFill>
                  <a:latin typeface="TUOS Blake" panose="020B0503040000020004" pitchFamily="34" charset="0"/>
                </a:rPr>
                <a:t>pecific</a:t>
              </a:r>
              <a:endParaRPr lang="en-GB" sz="2500" dirty="0">
                <a:latin typeface="TUOS Blake" panose="020B0503040000020004" pitchFamily="34" charset="0"/>
              </a:endParaRPr>
            </a:p>
            <a:p>
              <a:br>
                <a:rPr lang="en-GB" dirty="0"/>
              </a:br>
              <a:endParaRPr lang="en-GB" dirty="0"/>
            </a:p>
          </p:txBody>
        </p:sp>
        <p:grpSp>
          <p:nvGrpSpPr>
            <p:cNvPr id="26" name="Group 25"/>
            <p:cNvGrpSpPr/>
            <p:nvPr/>
          </p:nvGrpSpPr>
          <p:grpSpPr>
            <a:xfrm>
              <a:off x="1693754" y="3654562"/>
              <a:ext cx="5107805" cy="1816196"/>
              <a:chOff x="169754" y="3654562"/>
              <a:chExt cx="5107805" cy="1816196"/>
            </a:xfrm>
          </p:grpSpPr>
          <p:sp>
            <p:nvSpPr>
              <p:cNvPr id="12" name="Rectangle 11"/>
              <p:cNvSpPr/>
              <p:nvPr/>
            </p:nvSpPr>
            <p:spPr>
              <a:xfrm>
                <a:off x="169754" y="5371005"/>
                <a:ext cx="1331116" cy="99753"/>
              </a:xfrm>
              <a:prstGeom prst="rect">
                <a:avLst/>
              </a:prstGeom>
              <a:solidFill>
                <a:srgbClr val="FF00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rot="10800000">
                <a:off x="4647719" y="3654562"/>
                <a:ext cx="629840" cy="426898"/>
              </a:xfrm>
              <a:prstGeom prst="downArrow">
                <a:avLst/>
              </a:prstGeom>
              <a:solidFill>
                <a:srgbClr val="FF00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 name="Group 2">
            <a:extLst>
              <a:ext uri="{FF2B5EF4-FFF2-40B4-BE49-F238E27FC236}">
                <a16:creationId xmlns:a16="http://schemas.microsoft.com/office/drawing/2014/main" id="{61BB2A4B-C16E-40BA-951A-1B58514F68E4}"/>
              </a:ext>
            </a:extLst>
          </p:cNvPr>
          <p:cNvGrpSpPr/>
          <p:nvPr/>
        </p:nvGrpSpPr>
        <p:grpSpPr>
          <a:xfrm>
            <a:off x="3968671" y="3616040"/>
            <a:ext cx="4572000" cy="2301188"/>
            <a:chOff x="3357378" y="3631385"/>
            <a:chExt cx="4572000" cy="2301188"/>
          </a:xfrm>
        </p:grpSpPr>
        <p:sp>
          <p:nvSpPr>
            <p:cNvPr id="14" name="Rectangle 13"/>
            <p:cNvSpPr/>
            <p:nvPr/>
          </p:nvSpPr>
          <p:spPr>
            <a:xfrm>
              <a:off x="3357378" y="4901522"/>
              <a:ext cx="4572000" cy="1031051"/>
            </a:xfrm>
            <a:prstGeom prst="rect">
              <a:avLst/>
            </a:prstGeom>
          </p:spPr>
          <p:txBody>
            <a:bodyPr>
              <a:spAutoFit/>
            </a:bodyPr>
            <a:lstStyle/>
            <a:p>
              <a:r>
                <a:rPr lang="en-GB" sz="2500" b="1" dirty="0">
                  <a:solidFill>
                    <a:srgbClr val="FFFFFF"/>
                  </a:solidFill>
                  <a:latin typeface="TUOS Blake" panose="020B0503040000020004" pitchFamily="34" charset="0"/>
                </a:rPr>
                <a:t>M</a:t>
              </a:r>
              <a:r>
                <a:rPr lang="en-GB" sz="2500" dirty="0">
                  <a:solidFill>
                    <a:srgbClr val="FFFFFF"/>
                  </a:solidFill>
                  <a:latin typeface="TUOS Blake" panose="020B0503040000020004" pitchFamily="34" charset="0"/>
                </a:rPr>
                <a:t>easurable</a:t>
              </a:r>
              <a:endParaRPr lang="en-GB" sz="2500" dirty="0">
                <a:latin typeface="TUOS Blake" panose="020B0503040000020004" pitchFamily="34" charset="0"/>
              </a:endParaRPr>
            </a:p>
            <a:p>
              <a:br>
                <a:rPr lang="en-GB" dirty="0"/>
              </a:br>
              <a:endParaRPr lang="en-GB" dirty="0"/>
            </a:p>
          </p:txBody>
        </p:sp>
        <p:grpSp>
          <p:nvGrpSpPr>
            <p:cNvPr id="27" name="Group 26"/>
            <p:cNvGrpSpPr/>
            <p:nvPr/>
          </p:nvGrpSpPr>
          <p:grpSpPr>
            <a:xfrm>
              <a:off x="3558579" y="3631385"/>
              <a:ext cx="2051014" cy="1835538"/>
              <a:chOff x="2034576" y="3631382"/>
              <a:chExt cx="2051014" cy="1835538"/>
            </a:xfrm>
          </p:grpSpPr>
          <p:sp>
            <p:nvSpPr>
              <p:cNvPr id="15" name="Rectangle 14"/>
              <p:cNvSpPr/>
              <p:nvPr/>
            </p:nvSpPr>
            <p:spPr>
              <a:xfrm>
                <a:off x="2034576" y="5367167"/>
                <a:ext cx="1331116" cy="99753"/>
              </a:xfrm>
              <a:prstGeom prst="rect">
                <a:avLst/>
              </a:prstGeom>
              <a:solidFill>
                <a:srgbClr val="009B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p:cNvSpPr/>
              <p:nvPr/>
            </p:nvSpPr>
            <p:spPr>
              <a:xfrm rot="10800000">
                <a:off x="3455750" y="3631382"/>
                <a:ext cx="629840" cy="426898"/>
              </a:xfrm>
              <a:prstGeom prst="downArrow">
                <a:avLst/>
              </a:prstGeom>
              <a:solidFill>
                <a:srgbClr val="009B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9" name="Group 38">
            <a:extLst>
              <a:ext uri="{FF2B5EF4-FFF2-40B4-BE49-F238E27FC236}">
                <a16:creationId xmlns:a16="http://schemas.microsoft.com/office/drawing/2014/main" id="{2EFE5806-0D9E-4E4D-8123-144BE5D4BADA}"/>
              </a:ext>
            </a:extLst>
          </p:cNvPr>
          <p:cNvGrpSpPr/>
          <p:nvPr/>
        </p:nvGrpSpPr>
        <p:grpSpPr>
          <a:xfrm>
            <a:off x="7912638" y="3635267"/>
            <a:ext cx="4572000" cy="2272662"/>
            <a:chOff x="7301345" y="3650612"/>
            <a:chExt cx="4572000" cy="2272662"/>
          </a:xfrm>
        </p:grpSpPr>
        <p:sp>
          <p:nvSpPr>
            <p:cNvPr id="20" name="Rectangle 19"/>
            <p:cNvSpPr/>
            <p:nvPr/>
          </p:nvSpPr>
          <p:spPr>
            <a:xfrm>
              <a:off x="7301345" y="4892223"/>
              <a:ext cx="4572000" cy="1031051"/>
            </a:xfrm>
            <a:prstGeom prst="rect">
              <a:avLst/>
            </a:prstGeom>
          </p:spPr>
          <p:txBody>
            <a:bodyPr>
              <a:spAutoFit/>
            </a:bodyPr>
            <a:lstStyle/>
            <a:p>
              <a:r>
                <a:rPr lang="en-GB" sz="2500" b="1" dirty="0">
                  <a:solidFill>
                    <a:srgbClr val="FFFFFF"/>
                  </a:solidFill>
                  <a:latin typeface="TUOS Blake" panose="020B0503040000020004" pitchFamily="34" charset="0"/>
                </a:rPr>
                <a:t>R</a:t>
              </a:r>
              <a:r>
                <a:rPr lang="en-GB" sz="2500" dirty="0">
                  <a:solidFill>
                    <a:srgbClr val="FFFFFF"/>
                  </a:solidFill>
                  <a:latin typeface="TUOS Blake" panose="020B0503040000020004" pitchFamily="34" charset="0"/>
                </a:rPr>
                <a:t>elevant</a:t>
              </a:r>
              <a:endParaRPr lang="en-GB" sz="2500" dirty="0">
                <a:latin typeface="TUOS Blake" panose="020B0503040000020004" pitchFamily="34" charset="0"/>
              </a:endParaRPr>
            </a:p>
            <a:p>
              <a:br>
                <a:rPr lang="en-GB" dirty="0"/>
              </a:br>
              <a:endParaRPr lang="en-GB" dirty="0"/>
            </a:p>
          </p:txBody>
        </p:sp>
        <p:grpSp>
          <p:nvGrpSpPr>
            <p:cNvPr id="29" name="Group 28"/>
            <p:cNvGrpSpPr/>
            <p:nvPr/>
          </p:nvGrpSpPr>
          <p:grpSpPr>
            <a:xfrm>
              <a:off x="7374232" y="3650612"/>
              <a:ext cx="1331116" cy="1816311"/>
              <a:chOff x="5850232" y="3650609"/>
              <a:chExt cx="1331116" cy="1816311"/>
            </a:xfrm>
          </p:grpSpPr>
          <p:sp>
            <p:nvSpPr>
              <p:cNvPr id="21" name="Rectangle 20"/>
              <p:cNvSpPr/>
              <p:nvPr/>
            </p:nvSpPr>
            <p:spPr>
              <a:xfrm>
                <a:off x="5850232" y="5367167"/>
                <a:ext cx="1331116" cy="99753"/>
              </a:xfrm>
              <a:prstGeom prst="rect">
                <a:avLst/>
              </a:prstGeom>
              <a:solidFill>
                <a:srgbClr val="7721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Down Arrow 21"/>
              <p:cNvSpPr/>
              <p:nvPr/>
            </p:nvSpPr>
            <p:spPr>
              <a:xfrm rot="10800000">
                <a:off x="6352726" y="3650609"/>
                <a:ext cx="629840" cy="426898"/>
              </a:xfrm>
              <a:prstGeom prst="downArrow">
                <a:avLst/>
              </a:prstGeom>
              <a:solidFill>
                <a:srgbClr val="7721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0" name="Group 39">
            <a:extLst>
              <a:ext uri="{FF2B5EF4-FFF2-40B4-BE49-F238E27FC236}">
                <a16:creationId xmlns:a16="http://schemas.microsoft.com/office/drawing/2014/main" id="{0029B8B0-D5E2-4DC4-9BDB-68B03C4CD675}"/>
              </a:ext>
            </a:extLst>
          </p:cNvPr>
          <p:cNvGrpSpPr/>
          <p:nvPr/>
        </p:nvGrpSpPr>
        <p:grpSpPr>
          <a:xfrm>
            <a:off x="9491665" y="3635263"/>
            <a:ext cx="4572000" cy="2272666"/>
            <a:chOff x="8880372" y="3650608"/>
            <a:chExt cx="4572000" cy="2272666"/>
          </a:xfrm>
        </p:grpSpPr>
        <p:sp>
          <p:nvSpPr>
            <p:cNvPr id="23" name="Rectangle 22"/>
            <p:cNvSpPr/>
            <p:nvPr/>
          </p:nvSpPr>
          <p:spPr>
            <a:xfrm>
              <a:off x="8880372" y="4892223"/>
              <a:ext cx="4572000" cy="1031051"/>
            </a:xfrm>
            <a:prstGeom prst="rect">
              <a:avLst/>
            </a:prstGeom>
          </p:spPr>
          <p:txBody>
            <a:bodyPr>
              <a:spAutoFit/>
            </a:bodyPr>
            <a:lstStyle/>
            <a:p>
              <a:r>
                <a:rPr lang="en-GB" sz="2500" dirty="0">
                  <a:solidFill>
                    <a:srgbClr val="FFFFFF"/>
                  </a:solidFill>
                  <a:latin typeface="TUOS Blake" panose="020B0503040000020004" pitchFamily="34" charset="0"/>
                </a:rPr>
                <a:t>Time based</a:t>
              </a:r>
              <a:endParaRPr lang="en-GB" sz="2500" dirty="0">
                <a:latin typeface="TUOS Blake" panose="020B0503040000020004" pitchFamily="34" charset="0"/>
              </a:endParaRPr>
            </a:p>
            <a:p>
              <a:br>
                <a:rPr lang="en-GB" dirty="0"/>
              </a:br>
              <a:endParaRPr lang="en-GB" dirty="0"/>
            </a:p>
          </p:txBody>
        </p:sp>
        <p:grpSp>
          <p:nvGrpSpPr>
            <p:cNvPr id="30" name="Group 29"/>
            <p:cNvGrpSpPr/>
            <p:nvPr/>
          </p:nvGrpSpPr>
          <p:grpSpPr>
            <a:xfrm>
              <a:off x="9100748" y="3650608"/>
              <a:ext cx="1331116" cy="1807016"/>
              <a:chOff x="7576745" y="3650605"/>
              <a:chExt cx="1331116" cy="1807016"/>
            </a:xfrm>
          </p:grpSpPr>
          <p:sp>
            <p:nvSpPr>
              <p:cNvPr id="24" name="Rectangle 23"/>
              <p:cNvSpPr/>
              <p:nvPr/>
            </p:nvSpPr>
            <p:spPr>
              <a:xfrm>
                <a:off x="7576745" y="5357868"/>
                <a:ext cx="1331116" cy="99753"/>
              </a:xfrm>
              <a:prstGeom prst="rect">
                <a:avLst/>
              </a:prstGeom>
              <a:solidFill>
                <a:srgbClr val="FF5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Down Arrow 24"/>
              <p:cNvSpPr/>
              <p:nvPr/>
            </p:nvSpPr>
            <p:spPr>
              <a:xfrm rot="10800000">
                <a:off x="8242303" y="3650605"/>
                <a:ext cx="629840" cy="426898"/>
              </a:xfrm>
              <a:prstGeom prst="downArrow">
                <a:avLst/>
              </a:prstGeom>
              <a:solidFill>
                <a:srgbClr val="FF5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31" name="Picture 30">
            <a:extLst>
              <a:ext uri="{FF2B5EF4-FFF2-40B4-BE49-F238E27FC236}">
                <a16:creationId xmlns:a16="http://schemas.microsoft.com/office/drawing/2014/main" id="{7349D37C-3B47-49A4-B38A-2D71D474511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79999" y="180000"/>
            <a:ext cx="2338425" cy="944744"/>
          </a:xfrm>
          <a:prstGeom prst="rect">
            <a:avLst/>
          </a:prstGeom>
        </p:spPr>
      </p:pic>
      <p:grpSp>
        <p:nvGrpSpPr>
          <p:cNvPr id="41" name="Group 40">
            <a:extLst>
              <a:ext uri="{FF2B5EF4-FFF2-40B4-BE49-F238E27FC236}">
                <a16:creationId xmlns:a16="http://schemas.microsoft.com/office/drawing/2014/main" id="{C58084EB-1350-4DA3-9E95-F21CAC7ECE8A}"/>
              </a:ext>
            </a:extLst>
          </p:cNvPr>
          <p:cNvGrpSpPr/>
          <p:nvPr/>
        </p:nvGrpSpPr>
        <p:grpSpPr>
          <a:xfrm>
            <a:off x="10153291" y="179997"/>
            <a:ext cx="1561560" cy="1609133"/>
            <a:chOff x="8214161" y="259336"/>
            <a:chExt cx="3552273" cy="3593650"/>
          </a:xfrm>
        </p:grpSpPr>
        <p:pic>
          <p:nvPicPr>
            <p:cNvPr id="44" name="Picture 13" descr="https://lh3.googleusercontent.com/EE6E_ZLx8Mun3g1ajcCuyoLJIJjF-ib4R-hv5GwnTTfQlX8UG3yGYIiufgeEA1MUlNwIqzu1myMLdbAMQVHzlGQtCH2OaQFiwFE2xqOXTj4MIkivuhyT4Sl5SnypbvA2XgeBXg_kPVM">
              <a:extLst>
                <a:ext uri="{FF2B5EF4-FFF2-40B4-BE49-F238E27FC236}">
                  <a16:creationId xmlns:a16="http://schemas.microsoft.com/office/drawing/2014/main" id="{B00D3B7A-826E-4ECF-A98B-DE326A7CE2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7317" y="403868"/>
              <a:ext cx="3449117" cy="344911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A picture containing table&#10;&#10;Description automatically generated">
              <a:extLst>
                <a:ext uri="{FF2B5EF4-FFF2-40B4-BE49-F238E27FC236}">
                  <a16:creationId xmlns:a16="http://schemas.microsoft.com/office/drawing/2014/main" id="{AE039E50-B07B-4FE4-8C5A-46A74AE35F28}"/>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19509258" flipH="1">
              <a:off x="8214161" y="259336"/>
              <a:ext cx="1603842" cy="1549843"/>
            </a:xfrm>
            <a:prstGeom prst="rect">
              <a:avLst/>
            </a:prstGeom>
          </p:spPr>
        </p:pic>
      </p:grpSp>
      <p:grpSp>
        <p:nvGrpSpPr>
          <p:cNvPr id="4" name="Group 3">
            <a:extLst>
              <a:ext uri="{FF2B5EF4-FFF2-40B4-BE49-F238E27FC236}">
                <a16:creationId xmlns:a16="http://schemas.microsoft.com/office/drawing/2014/main" id="{D7C619DC-E246-46C2-BC0F-2E53003AE8E8}"/>
              </a:ext>
            </a:extLst>
          </p:cNvPr>
          <p:cNvGrpSpPr/>
          <p:nvPr/>
        </p:nvGrpSpPr>
        <p:grpSpPr>
          <a:xfrm>
            <a:off x="5591045" y="4218417"/>
            <a:ext cx="5037988" cy="1698807"/>
            <a:chOff x="4979752" y="4233762"/>
            <a:chExt cx="5037988" cy="1698807"/>
          </a:xfrm>
        </p:grpSpPr>
        <p:grpSp>
          <p:nvGrpSpPr>
            <p:cNvPr id="38" name="Group 37">
              <a:extLst>
                <a:ext uri="{FF2B5EF4-FFF2-40B4-BE49-F238E27FC236}">
                  <a16:creationId xmlns:a16="http://schemas.microsoft.com/office/drawing/2014/main" id="{97B59516-6C6E-4081-86EE-E9A6F16349B4}"/>
                </a:ext>
              </a:extLst>
            </p:cNvPr>
            <p:cNvGrpSpPr/>
            <p:nvPr/>
          </p:nvGrpSpPr>
          <p:grpSpPr>
            <a:xfrm>
              <a:off x="4979752" y="4239525"/>
              <a:ext cx="5037988" cy="1693044"/>
              <a:chOff x="4979752" y="4239525"/>
              <a:chExt cx="5037988" cy="1693044"/>
            </a:xfrm>
          </p:grpSpPr>
          <p:sp>
            <p:nvSpPr>
              <p:cNvPr id="17" name="Rectangle 16"/>
              <p:cNvSpPr/>
              <p:nvPr/>
            </p:nvSpPr>
            <p:spPr>
              <a:xfrm>
                <a:off x="5445740" y="4901518"/>
                <a:ext cx="4572000" cy="1031051"/>
              </a:xfrm>
              <a:prstGeom prst="rect">
                <a:avLst/>
              </a:prstGeom>
            </p:spPr>
            <p:txBody>
              <a:bodyPr>
                <a:spAutoFit/>
              </a:bodyPr>
              <a:lstStyle/>
              <a:p>
                <a:r>
                  <a:rPr lang="en-GB" sz="2500" b="1" dirty="0">
                    <a:solidFill>
                      <a:srgbClr val="FFFFFF"/>
                    </a:solidFill>
                    <a:latin typeface="TUOS Blake" panose="020B0503040000020004" pitchFamily="34" charset="0"/>
                  </a:rPr>
                  <a:t>A</a:t>
                </a:r>
                <a:r>
                  <a:rPr lang="en-GB" sz="2500" dirty="0">
                    <a:solidFill>
                      <a:srgbClr val="FFFFFF"/>
                    </a:solidFill>
                    <a:latin typeface="TUOS Blake" panose="020B0503040000020004" pitchFamily="34" charset="0"/>
                  </a:rPr>
                  <a:t>chievable</a:t>
                </a:r>
                <a:endParaRPr lang="en-GB" sz="2500" dirty="0">
                  <a:latin typeface="TUOS Blake" panose="020B0503040000020004" pitchFamily="34" charset="0"/>
                </a:endParaRPr>
              </a:p>
              <a:p>
                <a:br>
                  <a:rPr lang="en-GB" dirty="0"/>
                </a:br>
                <a:endParaRPr lang="en-GB" dirty="0"/>
              </a:p>
            </p:txBody>
          </p:sp>
          <p:grpSp>
            <p:nvGrpSpPr>
              <p:cNvPr id="28" name="Group 27"/>
              <p:cNvGrpSpPr/>
              <p:nvPr/>
            </p:nvGrpSpPr>
            <p:grpSpPr>
              <a:xfrm>
                <a:off x="4979752" y="4239525"/>
                <a:ext cx="1926196" cy="1231940"/>
                <a:chOff x="3455752" y="4239522"/>
                <a:chExt cx="1926196" cy="1231940"/>
              </a:xfrm>
            </p:grpSpPr>
            <p:sp>
              <p:nvSpPr>
                <p:cNvPr id="18" name="Rectangle 17"/>
                <p:cNvSpPr/>
                <p:nvPr/>
              </p:nvSpPr>
              <p:spPr>
                <a:xfrm>
                  <a:off x="4050832" y="5371709"/>
                  <a:ext cx="1331116" cy="99753"/>
                </a:xfrm>
                <a:prstGeom prst="rect">
                  <a:avLst/>
                </a:prstGeom>
                <a:solidFill>
                  <a:srgbClr val="BED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Down Arrow 18"/>
                <p:cNvSpPr/>
                <p:nvPr/>
              </p:nvSpPr>
              <p:spPr>
                <a:xfrm rot="10800000">
                  <a:off x="3455752" y="4239522"/>
                  <a:ext cx="629840" cy="426898"/>
                </a:xfrm>
                <a:prstGeom prst="downArrow">
                  <a:avLst/>
                </a:prstGeom>
                <a:solidFill>
                  <a:srgbClr val="BED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7" name="Down Arrow 18">
              <a:extLst>
                <a:ext uri="{FF2B5EF4-FFF2-40B4-BE49-F238E27FC236}">
                  <a16:creationId xmlns:a16="http://schemas.microsoft.com/office/drawing/2014/main" id="{B149393A-A497-4D4B-BF8D-7BFBEFAE8267}"/>
                </a:ext>
              </a:extLst>
            </p:cNvPr>
            <p:cNvSpPr/>
            <p:nvPr/>
          </p:nvSpPr>
          <p:spPr>
            <a:xfrm rot="10800000">
              <a:off x="6171718" y="4233762"/>
              <a:ext cx="629840" cy="426898"/>
            </a:xfrm>
            <a:prstGeom prst="downArrow">
              <a:avLst/>
            </a:prstGeom>
            <a:solidFill>
              <a:srgbClr val="BED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6" name="Arrow: Right 45">
            <a:hlinkClick r:id="rId8" action="ppaction://hlinksldjump"/>
            <a:extLst>
              <a:ext uri="{FF2B5EF4-FFF2-40B4-BE49-F238E27FC236}">
                <a16:creationId xmlns:a16="http://schemas.microsoft.com/office/drawing/2014/main" id="{9CDF3FE9-CB24-4F58-AA4B-BC7C4B8AAA0A}"/>
              </a:ext>
            </a:extLst>
          </p:cNvPr>
          <p:cNvSpPr/>
          <p:nvPr/>
        </p:nvSpPr>
        <p:spPr>
          <a:xfrm>
            <a:off x="9290980" y="6021288"/>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Next slide</a:t>
            </a:r>
          </a:p>
        </p:txBody>
      </p:sp>
      <p:sp>
        <p:nvSpPr>
          <p:cNvPr id="47" name="Arrow: Right 46">
            <a:hlinkClick r:id="rId9" action="ppaction://hlinksldjump"/>
            <a:extLst>
              <a:ext uri="{FF2B5EF4-FFF2-40B4-BE49-F238E27FC236}">
                <a16:creationId xmlns:a16="http://schemas.microsoft.com/office/drawing/2014/main" id="{04509BE3-7850-4AA8-A0CF-46B9358A8E6F}"/>
              </a:ext>
            </a:extLst>
          </p:cNvPr>
          <p:cNvSpPr/>
          <p:nvPr/>
        </p:nvSpPr>
        <p:spPr>
          <a:xfrm flipH="1">
            <a:off x="1224136" y="6021287"/>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Previous slide</a:t>
            </a:r>
          </a:p>
        </p:txBody>
      </p:sp>
      <p:sp>
        <p:nvSpPr>
          <p:cNvPr id="49" name="Rectangle 1028">
            <a:extLst>
              <a:ext uri="{FF2B5EF4-FFF2-40B4-BE49-F238E27FC236}">
                <a16:creationId xmlns:a16="http://schemas.microsoft.com/office/drawing/2014/main" id="{B1C41015-DCDC-44A6-9FE1-DC4FB2E32855}"/>
              </a:ext>
            </a:extLst>
          </p:cNvPr>
          <p:cNvSpPr>
            <a:spLocks noGrp="1" noChangeArrowheads="1"/>
          </p:cNvSpPr>
          <p:nvPr>
            <p:ph type="title"/>
          </p:nvPr>
        </p:nvSpPr>
        <p:spPr>
          <a:xfrm>
            <a:off x="276156" y="1162994"/>
            <a:ext cx="7385030" cy="762000"/>
          </a:xfrm>
        </p:spPr>
        <p:txBody>
          <a:bodyPr>
            <a:normAutofit/>
          </a:bodyPr>
          <a:lstStyle/>
          <a:p>
            <a:pPr eaLnBrk="1" hangingPunct="1"/>
            <a:r>
              <a:rPr lang="en-US" altLang="en-US" sz="4400" dirty="0">
                <a:solidFill>
                  <a:schemeClr val="bg1"/>
                </a:solidFill>
                <a:latin typeface="TUOS Stephenson" panose="02070503080000020004" pitchFamily="18" charset="0"/>
              </a:rPr>
              <a:t>Here’s one of ours</a:t>
            </a:r>
          </a:p>
        </p:txBody>
      </p:sp>
      <p:pic>
        <p:nvPicPr>
          <p:cNvPr id="50" name="Picture 49" descr="A picture containing black, row, different, bowl&#10;&#10;Description automatically generated">
            <a:extLst>
              <a:ext uri="{FF2B5EF4-FFF2-40B4-BE49-F238E27FC236}">
                <a16:creationId xmlns:a16="http://schemas.microsoft.com/office/drawing/2014/main" id="{6A047C07-AA8F-43F1-B376-449DCBB651C5}"/>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14716" y="3113444"/>
            <a:ext cx="924457" cy="924457"/>
          </a:xfrm>
          <a:prstGeom prst="rect">
            <a:avLst/>
          </a:prstGeom>
        </p:spPr>
      </p:pic>
      <p:sp>
        <p:nvSpPr>
          <p:cNvPr id="51" name="Rectangle 50">
            <a:extLst>
              <a:ext uri="{FF2B5EF4-FFF2-40B4-BE49-F238E27FC236}">
                <a16:creationId xmlns:a16="http://schemas.microsoft.com/office/drawing/2014/main" id="{5F3ECBFF-D375-4AAF-A084-637B329314DB}"/>
              </a:ext>
            </a:extLst>
          </p:cNvPr>
          <p:cNvSpPr/>
          <p:nvPr/>
        </p:nvSpPr>
        <p:spPr>
          <a:xfrm>
            <a:off x="152112" y="4101348"/>
            <a:ext cx="1849667" cy="707886"/>
          </a:xfrm>
          <a:prstGeom prst="rect">
            <a:avLst/>
          </a:prstGeom>
          <a:solidFill>
            <a:srgbClr val="D52B1E"/>
          </a:solidFill>
          <a:ln w="19050">
            <a:solidFill>
              <a:schemeClr val="tx1"/>
            </a:solidFill>
          </a:ln>
        </p:spPr>
        <p:txBody>
          <a:bodyPr wrap="square">
            <a:spAutoFit/>
          </a:bodyPr>
          <a:lstStyle/>
          <a:p>
            <a:pPr algn="ctr"/>
            <a:r>
              <a:rPr lang="en-GB" sz="2000" dirty="0">
                <a:solidFill>
                  <a:srgbClr val="FFFFFF"/>
                </a:solidFill>
                <a:latin typeface="TUOS Blake" panose="020B0503040000020004" pitchFamily="34" charset="0"/>
              </a:rPr>
              <a:t>Click here for audio</a:t>
            </a:r>
            <a:endParaRPr lang="en-GB" sz="2000" dirty="0">
              <a:latin typeface="TUOS Blake" panose="020B0503040000020004" pitchFamily="34" charset="0"/>
            </a:endParaRPr>
          </a:p>
        </p:txBody>
      </p:sp>
      <p:pic>
        <p:nvPicPr>
          <p:cNvPr id="7" name="smart goal 2 (1)">
            <a:hlinkClick r:id="" action="ppaction://media"/>
            <a:extLst>
              <a:ext uri="{FF2B5EF4-FFF2-40B4-BE49-F238E27FC236}">
                <a16:creationId xmlns:a16="http://schemas.microsoft.com/office/drawing/2014/main" id="{EADB037A-7DD9-4DAB-B68D-CC8955419C62}"/>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05123" y="3434371"/>
            <a:ext cx="487362" cy="487363"/>
          </a:xfrm>
          <a:prstGeom prst="rect">
            <a:avLst/>
          </a:prstGeom>
        </p:spPr>
      </p:pic>
    </p:spTree>
    <p:extLst>
      <p:ext uri="{BB962C8B-B14F-4D97-AF65-F5344CB8AC3E}">
        <p14:creationId xmlns:p14="http://schemas.microsoft.com/office/powerpoint/2010/main" val="39380044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4500"/>
                            </p:stCondLst>
                            <p:childTnLst>
                              <p:par>
                                <p:cTn id="17" presetID="10" presetClass="entr" presetSubtype="0" fill="hold" nodeType="afterEffect">
                                  <p:stCondLst>
                                    <p:cond delay="10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6000"/>
                            </p:stCondLst>
                            <p:childTnLst>
                              <p:par>
                                <p:cTn id="21" presetID="10" presetClass="entr" presetSubtype="0" fill="hold" nodeType="afterEffect">
                                  <p:stCondLst>
                                    <p:cond delay="10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7500"/>
                            </p:stCondLst>
                            <p:childTnLst>
                              <p:par>
                                <p:cTn id="25" presetID="10" presetClass="entr" presetSubtype="0" fill="hold" nodeType="afterEffect">
                                  <p:stCondLst>
                                    <p:cond delay="10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9000"/>
                            </p:stCondLst>
                            <p:childTnLst>
                              <p:par>
                                <p:cTn id="29" presetID="10" presetClass="entr" presetSubtype="0" fill="hold" nodeType="afterEffect">
                                  <p:stCondLst>
                                    <p:cond delay="100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p:stCondLst>
                              <p:cond delay="10500"/>
                            </p:stCondLst>
                            <p:childTnLst>
                              <p:par>
                                <p:cTn id="33" presetID="10" presetClass="entr" presetSubtype="0" fill="hold" nodeType="afterEffect">
                                  <p:stCondLst>
                                    <p:cond delay="100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par>
                          <p:cTn id="36" fill="hold">
                            <p:stCondLst>
                              <p:cond delay="12000"/>
                            </p:stCondLst>
                            <p:childTnLst>
                              <p:par>
                                <p:cTn id="37" presetID="10"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7"/>
                </p:tgtEl>
              </p:cMediaNode>
            </p:audio>
            <p:seq concurrent="1" nextAc="seek">
              <p:cTn id="44" restart="whenNotActive" fill="hold" evtFilter="cancelBubble" nodeType="interactiveSeq">
                <p:stCondLst>
                  <p:cond evt="onClick" delay="0">
                    <p:tgtEl>
                      <p:spTgt spid="51"/>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61163" fill="hold"/>
                                        <p:tgtEl>
                                          <p:spTgt spid="7"/>
                                        </p:tgtEl>
                                      </p:cBhvr>
                                    </p:cmd>
                                  </p:childTnLst>
                                </p:cTn>
                              </p:par>
                            </p:childTnLst>
                          </p:cTn>
                        </p:par>
                      </p:childTnLst>
                    </p:cTn>
                  </p:par>
                </p:childTnLst>
              </p:cTn>
              <p:nextCondLst>
                <p:cond evt="onClick" delay="0">
                  <p:tgtEl>
                    <p:spTgt spid="51"/>
                  </p:tgtEl>
                </p:cond>
              </p:nextCondLst>
            </p:seq>
          </p:childTnLst>
        </p:cTn>
      </p:par>
    </p:tnLst>
    <p:bldLst>
      <p:bldP spid="9" grpId="0"/>
      <p:bldP spid="10" grpId="0" animBg="1"/>
      <p:bldP spid="46" grpId="0" animBg="1"/>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E07795-B46C-45C1-87B3-54DC34888588}"/>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9999" y="180000"/>
            <a:ext cx="2338425" cy="944744"/>
          </a:xfrm>
          <a:prstGeom prst="rect">
            <a:avLst/>
          </a:prstGeom>
        </p:spPr>
      </p:pic>
      <p:sp>
        <p:nvSpPr>
          <p:cNvPr id="8" name="Rectangle 7">
            <a:extLst>
              <a:ext uri="{FF2B5EF4-FFF2-40B4-BE49-F238E27FC236}">
                <a16:creationId xmlns:a16="http://schemas.microsoft.com/office/drawing/2014/main" id="{1B620989-F669-4DA6-81E9-026F4B338E32}"/>
              </a:ext>
            </a:extLst>
          </p:cNvPr>
          <p:cNvSpPr/>
          <p:nvPr/>
        </p:nvSpPr>
        <p:spPr>
          <a:xfrm>
            <a:off x="386643" y="1624119"/>
            <a:ext cx="9280067" cy="4216539"/>
          </a:xfrm>
          <a:prstGeom prst="rect">
            <a:avLst/>
          </a:prstGeom>
        </p:spPr>
        <p:txBody>
          <a:bodyPr wrap="square">
            <a:spAutoFit/>
          </a:bodyPr>
          <a:lstStyle/>
          <a:p>
            <a:pPr marL="457200" indent="-457200" fontAlgn="base">
              <a:spcAft>
                <a:spcPts val="1200"/>
              </a:spcAft>
              <a:buFont typeface="Arial" panose="020B0604020202020204" pitchFamily="34" charset="0"/>
              <a:buChar char="•"/>
            </a:pPr>
            <a:r>
              <a:rPr lang="en-GB" sz="2600" dirty="0">
                <a:solidFill>
                  <a:srgbClr val="FFFFFF"/>
                </a:solidFill>
                <a:latin typeface="TUOS Blake" panose="020B0503040000020004" pitchFamily="34" charset="0"/>
              </a:rPr>
              <a:t>Find your long term goal from earlier and write down three SMART goals that will help you achieve it</a:t>
            </a:r>
            <a:r>
              <a:rPr lang="en-GB" sz="2600" b="1" dirty="0">
                <a:solidFill>
                  <a:srgbClr val="FFFFFF"/>
                </a:solidFill>
                <a:latin typeface="TUOS Blake" panose="020B0503040000020004" pitchFamily="34" charset="0"/>
              </a:rPr>
              <a:t> </a:t>
            </a:r>
          </a:p>
          <a:p>
            <a:pPr lvl="3" fontAlgn="base">
              <a:spcAft>
                <a:spcPts val="1200"/>
              </a:spcAft>
            </a:pPr>
            <a:r>
              <a:rPr lang="en-GB" sz="2600" b="1" dirty="0">
                <a:solidFill>
                  <a:srgbClr val="FFFFFF"/>
                </a:solidFill>
                <a:latin typeface="TUOS Blake" panose="020B0503040000020004" pitchFamily="34" charset="0"/>
              </a:rPr>
              <a:t>SMART</a:t>
            </a:r>
          </a:p>
          <a:p>
            <a:pPr marL="1828800" lvl="3" indent="-457200" fontAlgn="base">
              <a:spcAft>
                <a:spcPts val="1200"/>
              </a:spcAft>
              <a:buFont typeface="Arial" panose="020B0604020202020204" pitchFamily="34" charset="0"/>
              <a:buChar char="•"/>
            </a:pPr>
            <a:r>
              <a:rPr lang="en-GB" sz="2600" dirty="0">
                <a:solidFill>
                  <a:srgbClr val="FFFFFF"/>
                </a:solidFill>
                <a:latin typeface="TUOS Blake" panose="020B0503040000020004" pitchFamily="34" charset="0"/>
              </a:rPr>
              <a:t>Specific</a:t>
            </a:r>
          </a:p>
          <a:p>
            <a:pPr marL="1828800" lvl="3" indent="-457200" fontAlgn="base">
              <a:spcAft>
                <a:spcPts val="1200"/>
              </a:spcAft>
              <a:buFont typeface="Arial" panose="020B0604020202020204" pitchFamily="34" charset="0"/>
              <a:buChar char="•"/>
            </a:pPr>
            <a:r>
              <a:rPr lang="en-GB" sz="2600" dirty="0">
                <a:solidFill>
                  <a:srgbClr val="FFFFFF"/>
                </a:solidFill>
                <a:latin typeface="TUOS Blake" panose="020B0503040000020004" pitchFamily="34" charset="0"/>
              </a:rPr>
              <a:t>Measurable</a:t>
            </a:r>
          </a:p>
          <a:p>
            <a:pPr marL="1828800" lvl="3" indent="-457200" fontAlgn="base">
              <a:spcAft>
                <a:spcPts val="1200"/>
              </a:spcAft>
              <a:buFont typeface="Arial" panose="020B0604020202020204" pitchFamily="34" charset="0"/>
              <a:buChar char="•"/>
            </a:pPr>
            <a:r>
              <a:rPr lang="en-GB" sz="2600" dirty="0">
                <a:solidFill>
                  <a:srgbClr val="FFFFFF"/>
                </a:solidFill>
                <a:latin typeface="TUOS Blake" panose="020B0503040000020004" pitchFamily="34" charset="0"/>
              </a:rPr>
              <a:t>Achievable</a:t>
            </a:r>
          </a:p>
          <a:p>
            <a:pPr marL="1828800" lvl="3" indent="-457200" fontAlgn="base">
              <a:spcAft>
                <a:spcPts val="1200"/>
              </a:spcAft>
              <a:buFont typeface="Arial" panose="020B0604020202020204" pitchFamily="34" charset="0"/>
              <a:buChar char="•"/>
            </a:pPr>
            <a:r>
              <a:rPr lang="en-GB" sz="2600" dirty="0">
                <a:solidFill>
                  <a:srgbClr val="FFFFFF"/>
                </a:solidFill>
                <a:latin typeface="TUOS Blake" panose="020B0503040000020004" pitchFamily="34" charset="0"/>
              </a:rPr>
              <a:t>Relevant</a:t>
            </a:r>
          </a:p>
          <a:p>
            <a:pPr marL="1828800" lvl="3" indent="-457200" fontAlgn="base">
              <a:spcAft>
                <a:spcPts val="1200"/>
              </a:spcAft>
              <a:buFont typeface="Arial" panose="020B0604020202020204" pitchFamily="34" charset="0"/>
              <a:buChar char="•"/>
            </a:pPr>
            <a:r>
              <a:rPr lang="en-GB" sz="2600" dirty="0">
                <a:solidFill>
                  <a:srgbClr val="FFFFFF"/>
                </a:solidFill>
                <a:latin typeface="TUOS Blake" panose="020B0503040000020004" pitchFamily="34" charset="0"/>
              </a:rPr>
              <a:t>Time based</a:t>
            </a:r>
          </a:p>
        </p:txBody>
      </p:sp>
      <p:sp>
        <p:nvSpPr>
          <p:cNvPr id="26" name="Rectangle 25">
            <a:extLst>
              <a:ext uri="{FF2B5EF4-FFF2-40B4-BE49-F238E27FC236}">
                <a16:creationId xmlns:a16="http://schemas.microsoft.com/office/drawing/2014/main" id="{256F5827-30D0-4C72-BD55-E16B8DF9A89D}"/>
              </a:ext>
            </a:extLst>
          </p:cNvPr>
          <p:cNvSpPr/>
          <p:nvPr/>
        </p:nvSpPr>
        <p:spPr>
          <a:xfrm>
            <a:off x="5617004" y="2578226"/>
            <a:ext cx="5155116" cy="3262432"/>
          </a:xfrm>
          <a:prstGeom prst="rect">
            <a:avLst/>
          </a:prstGeom>
        </p:spPr>
        <p:txBody>
          <a:bodyPr wrap="square">
            <a:spAutoFit/>
          </a:bodyPr>
          <a:lstStyle/>
          <a:p>
            <a:pPr fontAlgn="base">
              <a:spcAft>
                <a:spcPts val="1200"/>
              </a:spcAft>
            </a:pPr>
            <a:r>
              <a:rPr lang="en-GB" sz="2600" b="1" dirty="0">
                <a:solidFill>
                  <a:srgbClr val="FFFFFF"/>
                </a:solidFill>
                <a:latin typeface="TUOS Blake" panose="020B0503040000020004" pitchFamily="34" charset="0"/>
              </a:rPr>
              <a:t>Possible areas to consider</a:t>
            </a:r>
            <a:endParaRPr lang="en-GB" sz="2600" dirty="0">
              <a:solidFill>
                <a:srgbClr val="FFFFFF"/>
              </a:solidFill>
              <a:latin typeface="TUOS Blake" panose="020B0503040000020004" pitchFamily="34" charset="0"/>
            </a:endParaRPr>
          </a:p>
          <a:p>
            <a:pPr fontAlgn="base">
              <a:spcAft>
                <a:spcPts val="1200"/>
              </a:spcAft>
              <a:buFont typeface="Arial" panose="020B0604020202020204" pitchFamily="34" charset="0"/>
              <a:buChar char="•"/>
            </a:pPr>
            <a:r>
              <a:rPr lang="en-GB" sz="2600" dirty="0">
                <a:solidFill>
                  <a:srgbClr val="FFFFFF"/>
                </a:solidFill>
                <a:latin typeface="TUOS Blake" panose="020B0503040000020004" pitchFamily="34" charset="0"/>
              </a:rPr>
              <a:t>Motivation</a:t>
            </a:r>
          </a:p>
          <a:p>
            <a:pPr fontAlgn="base">
              <a:spcAft>
                <a:spcPts val="1200"/>
              </a:spcAft>
              <a:buFont typeface="Arial" panose="020B0604020202020204" pitchFamily="34" charset="0"/>
              <a:buChar char="•"/>
            </a:pPr>
            <a:r>
              <a:rPr lang="en-GB" sz="2600" dirty="0">
                <a:solidFill>
                  <a:srgbClr val="FFFFFF"/>
                </a:solidFill>
                <a:latin typeface="TUOS Blake" panose="020B0503040000020004" pitchFamily="34" charset="0"/>
              </a:rPr>
              <a:t>Time management</a:t>
            </a:r>
          </a:p>
          <a:p>
            <a:pPr fontAlgn="base">
              <a:spcAft>
                <a:spcPts val="1200"/>
              </a:spcAft>
              <a:buFont typeface="Arial" panose="020B0604020202020204" pitchFamily="34" charset="0"/>
              <a:buChar char="•"/>
            </a:pPr>
            <a:r>
              <a:rPr lang="en-GB" sz="2600" dirty="0">
                <a:solidFill>
                  <a:srgbClr val="FFFFFF"/>
                </a:solidFill>
                <a:latin typeface="TUOS Blake" panose="020B0503040000020004" pitchFamily="34" charset="0"/>
              </a:rPr>
              <a:t>Effort</a:t>
            </a:r>
          </a:p>
          <a:p>
            <a:pPr fontAlgn="base">
              <a:spcAft>
                <a:spcPts val="1200"/>
              </a:spcAft>
              <a:buFont typeface="Arial" panose="020B0604020202020204" pitchFamily="34" charset="0"/>
              <a:buChar char="•"/>
            </a:pPr>
            <a:r>
              <a:rPr lang="en-GB" sz="2600" dirty="0">
                <a:solidFill>
                  <a:srgbClr val="FFFFFF"/>
                </a:solidFill>
                <a:latin typeface="TUOS Blake" panose="020B0503040000020004" pitchFamily="34" charset="0"/>
              </a:rPr>
              <a:t>Revision skills</a:t>
            </a:r>
          </a:p>
          <a:p>
            <a:pPr fontAlgn="base">
              <a:spcAft>
                <a:spcPts val="1200"/>
              </a:spcAft>
              <a:buFont typeface="Arial" panose="020B0604020202020204" pitchFamily="34" charset="0"/>
              <a:buChar char="•"/>
            </a:pPr>
            <a:r>
              <a:rPr lang="en-GB" sz="2600" dirty="0">
                <a:solidFill>
                  <a:srgbClr val="FFFFFF"/>
                </a:solidFill>
                <a:latin typeface="TUOS Blake" panose="020B0503040000020004" pitchFamily="34" charset="0"/>
              </a:rPr>
              <a:t>Resilience</a:t>
            </a:r>
          </a:p>
        </p:txBody>
      </p:sp>
      <p:grpSp>
        <p:nvGrpSpPr>
          <p:cNvPr id="27" name="Group 26">
            <a:extLst>
              <a:ext uri="{FF2B5EF4-FFF2-40B4-BE49-F238E27FC236}">
                <a16:creationId xmlns:a16="http://schemas.microsoft.com/office/drawing/2014/main" id="{F6A6288D-CC23-485D-BA6C-4B4452F08980}"/>
              </a:ext>
            </a:extLst>
          </p:cNvPr>
          <p:cNvGrpSpPr/>
          <p:nvPr/>
        </p:nvGrpSpPr>
        <p:grpSpPr>
          <a:xfrm>
            <a:off x="10084279" y="179997"/>
            <a:ext cx="1630572" cy="1680247"/>
            <a:chOff x="8214161" y="259336"/>
            <a:chExt cx="3552273" cy="3593650"/>
          </a:xfrm>
        </p:grpSpPr>
        <p:pic>
          <p:nvPicPr>
            <p:cNvPr id="28" name="Picture 13" descr="https://lh3.googleusercontent.com/EE6E_ZLx8Mun3g1ajcCuyoLJIJjF-ib4R-hv5GwnTTfQlX8UG3yGYIiufgeEA1MUlNwIqzu1myMLdbAMQVHzlGQtCH2OaQFiwFE2xqOXTj4MIkivuhyT4Sl5SnypbvA2XgeBXg_kPVM">
              <a:extLst>
                <a:ext uri="{FF2B5EF4-FFF2-40B4-BE49-F238E27FC236}">
                  <a16:creationId xmlns:a16="http://schemas.microsoft.com/office/drawing/2014/main" id="{8E762EE4-55CE-4A9F-A66F-1C076E410D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7317" y="403868"/>
              <a:ext cx="3449117" cy="344911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A picture containing table&#10;&#10;Description automatically generated">
              <a:extLst>
                <a:ext uri="{FF2B5EF4-FFF2-40B4-BE49-F238E27FC236}">
                  <a16:creationId xmlns:a16="http://schemas.microsoft.com/office/drawing/2014/main" id="{17575041-055E-4E4F-8F0D-DC789A8E6109}"/>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9509258" flipH="1">
              <a:off x="8214161" y="259336"/>
              <a:ext cx="1603842" cy="1549843"/>
            </a:xfrm>
            <a:prstGeom prst="rect">
              <a:avLst/>
            </a:prstGeom>
          </p:spPr>
        </p:pic>
      </p:grpSp>
      <p:sp>
        <p:nvSpPr>
          <p:cNvPr id="11" name="Rectangle 1028">
            <a:extLst>
              <a:ext uri="{FF2B5EF4-FFF2-40B4-BE49-F238E27FC236}">
                <a16:creationId xmlns:a16="http://schemas.microsoft.com/office/drawing/2014/main" id="{D6E75BB5-7215-4AB6-A513-4436640BE9B3}"/>
              </a:ext>
            </a:extLst>
          </p:cNvPr>
          <p:cNvSpPr>
            <a:spLocks noGrp="1" noChangeArrowheads="1"/>
          </p:cNvSpPr>
          <p:nvPr>
            <p:ph type="title"/>
          </p:nvPr>
        </p:nvSpPr>
        <p:spPr>
          <a:xfrm>
            <a:off x="3576466" y="387574"/>
            <a:ext cx="7385030" cy="762000"/>
          </a:xfrm>
        </p:spPr>
        <p:txBody>
          <a:bodyPr>
            <a:normAutofit/>
          </a:bodyPr>
          <a:lstStyle/>
          <a:p>
            <a:pPr eaLnBrk="1" hangingPunct="1"/>
            <a:r>
              <a:rPr lang="en-US" altLang="en-US" sz="4400" dirty="0">
                <a:solidFill>
                  <a:schemeClr val="bg1"/>
                </a:solidFill>
                <a:latin typeface="TUOS Stephenson" panose="02070503080000020004" pitchFamily="18" charset="0"/>
              </a:rPr>
              <a:t>Worksheet Task</a:t>
            </a:r>
          </a:p>
        </p:txBody>
      </p:sp>
      <p:sp>
        <p:nvSpPr>
          <p:cNvPr id="12" name="Arrow: Right 11">
            <a:hlinkClick r:id="rId6" action="ppaction://hlinksldjump"/>
            <a:extLst>
              <a:ext uri="{FF2B5EF4-FFF2-40B4-BE49-F238E27FC236}">
                <a16:creationId xmlns:a16="http://schemas.microsoft.com/office/drawing/2014/main" id="{7C3F7DAB-DEFA-4A75-89E1-DF86A0F96659}"/>
              </a:ext>
            </a:extLst>
          </p:cNvPr>
          <p:cNvSpPr/>
          <p:nvPr/>
        </p:nvSpPr>
        <p:spPr>
          <a:xfrm>
            <a:off x="9290980" y="6021288"/>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Next slide</a:t>
            </a:r>
          </a:p>
        </p:txBody>
      </p:sp>
      <p:sp>
        <p:nvSpPr>
          <p:cNvPr id="13" name="Arrow: Right 12">
            <a:hlinkClick r:id="rId7" action="ppaction://hlinksldjump"/>
            <a:extLst>
              <a:ext uri="{FF2B5EF4-FFF2-40B4-BE49-F238E27FC236}">
                <a16:creationId xmlns:a16="http://schemas.microsoft.com/office/drawing/2014/main" id="{906A57BC-376C-44DE-82F3-CAC721654BF8}"/>
              </a:ext>
            </a:extLst>
          </p:cNvPr>
          <p:cNvSpPr/>
          <p:nvPr/>
        </p:nvSpPr>
        <p:spPr>
          <a:xfrm flipH="1">
            <a:off x="1224136" y="6021287"/>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Previous slide</a:t>
            </a:r>
          </a:p>
        </p:txBody>
      </p:sp>
      <p:sp>
        <p:nvSpPr>
          <p:cNvPr id="16" name="Star: 5 Points 15">
            <a:extLst>
              <a:ext uri="{FF2B5EF4-FFF2-40B4-BE49-F238E27FC236}">
                <a16:creationId xmlns:a16="http://schemas.microsoft.com/office/drawing/2014/main" id="{9FA47199-F4EB-4348-ADD0-44091FEF75E3}"/>
              </a:ext>
            </a:extLst>
          </p:cNvPr>
          <p:cNvSpPr/>
          <p:nvPr/>
        </p:nvSpPr>
        <p:spPr>
          <a:xfrm>
            <a:off x="2700815" y="247574"/>
            <a:ext cx="834501" cy="834501"/>
          </a:xfrm>
          <a:prstGeom prst="star5">
            <a:avLst/>
          </a:prstGeom>
          <a:solidFill>
            <a:srgbClr val="FF5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65560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par>
                                <p:cTn id="12" presetID="10" presetClass="entr" presetSubtype="0" fill="hold" nodeType="withEffect">
                                  <p:stCondLst>
                                    <p:cond delay="100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500"/>
                                        <p:tgtEl>
                                          <p:spTgt spid="8">
                                            <p:txEl>
                                              <p:pRg st="2" end="2"/>
                                            </p:txEl>
                                          </p:spTgt>
                                        </p:tgtEl>
                                      </p:cBhvr>
                                    </p:animEffect>
                                  </p:childTnLst>
                                </p:cTn>
                              </p:par>
                              <p:par>
                                <p:cTn id="15" presetID="10" presetClass="entr" presetSubtype="0" fill="hold" nodeType="withEffect">
                                  <p:stCondLst>
                                    <p:cond delay="100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par>
                                <p:cTn id="18" presetID="10" presetClass="entr" presetSubtype="0" fill="hold" nodeType="withEffect">
                                  <p:stCondLst>
                                    <p:cond delay="100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fade">
                                      <p:cBhvr>
                                        <p:cTn id="20" dur="500"/>
                                        <p:tgtEl>
                                          <p:spTgt spid="8">
                                            <p:txEl>
                                              <p:pRg st="4" end="4"/>
                                            </p:txEl>
                                          </p:spTgt>
                                        </p:tgtEl>
                                      </p:cBhvr>
                                    </p:animEffect>
                                  </p:childTnLst>
                                </p:cTn>
                              </p:par>
                              <p:par>
                                <p:cTn id="21" presetID="10" presetClass="entr" presetSubtype="0" fill="hold" nodeType="withEffect">
                                  <p:stCondLst>
                                    <p:cond delay="100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fade">
                                      <p:cBhvr>
                                        <p:cTn id="23" dur="500"/>
                                        <p:tgtEl>
                                          <p:spTgt spid="8">
                                            <p:txEl>
                                              <p:pRg st="5" end="5"/>
                                            </p:txEl>
                                          </p:spTgt>
                                        </p:tgtEl>
                                      </p:cBhvr>
                                    </p:animEffect>
                                  </p:childTnLst>
                                </p:cTn>
                              </p:par>
                              <p:par>
                                <p:cTn id="24" presetID="10" presetClass="entr" presetSubtype="0" fill="hold" nodeType="withEffect">
                                  <p:stCondLst>
                                    <p:cond delay="1000"/>
                                  </p:stCondLst>
                                  <p:childTnLst>
                                    <p:set>
                                      <p:cBhvr>
                                        <p:cTn id="25" dur="1" fill="hold">
                                          <p:stCondLst>
                                            <p:cond delay="0"/>
                                          </p:stCondLst>
                                        </p:cTn>
                                        <p:tgtEl>
                                          <p:spTgt spid="8">
                                            <p:txEl>
                                              <p:pRg st="6" end="6"/>
                                            </p:txEl>
                                          </p:spTgt>
                                        </p:tgtEl>
                                        <p:attrNameLst>
                                          <p:attrName>style.visibility</p:attrName>
                                        </p:attrNameLst>
                                      </p:cBhvr>
                                      <p:to>
                                        <p:strVal val="visible"/>
                                      </p:to>
                                    </p:set>
                                    <p:animEffect transition="in" filter="fade">
                                      <p:cBhvr>
                                        <p:cTn id="26" dur="500"/>
                                        <p:tgtEl>
                                          <p:spTgt spid="8">
                                            <p:txEl>
                                              <p:pRg st="6" end="6"/>
                                            </p:txEl>
                                          </p:spTgt>
                                        </p:tgtEl>
                                      </p:cBhvr>
                                    </p:animEffect>
                                  </p:childTnLst>
                                </p:cTn>
                              </p:par>
                            </p:childTnLst>
                          </p:cTn>
                        </p:par>
                        <p:par>
                          <p:cTn id="27" fill="hold">
                            <p:stCondLst>
                              <p:cond delay="3000"/>
                            </p:stCondLst>
                            <p:childTnLst>
                              <p:par>
                                <p:cTn id="28" presetID="10" presetClass="entr" presetSubtype="0" fill="hold" nodeType="afterEffect">
                                  <p:stCondLst>
                                    <p:cond delay="1000"/>
                                  </p:stCondLst>
                                  <p:childTnLst>
                                    <p:set>
                                      <p:cBhvr>
                                        <p:cTn id="29" dur="1" fill="hold">
                                          <p:stCondLst>
                                            <p:cond delay="0"/>
                                          </p:stCondLst>
                                        </p:cTn>
                                        <p:tgtEl>
                                          <p:spTgt spid="26">
                                            <p:txEl>
                                              <p:pRg st="0" end="0"/>
                                            </p:txEl>
                                          </p:spTgt>
                                        </p:tgtEl>
                                        <p:attrNameLst>
                                          <p:attrName>style.visibility</p:attrName>
                                        </p:attrNameLst>
                                      </p:cBhvr>
                                      <p:to>
                                        <p:strVal val="visible"/>
                                      </p:to>
                                    </p:set>
                                    <p:animEffect transition="in" filter="fade">
                                      <p:cBhvr>
                                        <p:cTn id="30" dur="500"/>
                                        <p:tgtEl>
                                          <p:spTgt spid="26">
                                            <p:txEl>
                                              <p:pRg st="0" end="0"/>
                                            </p:txEl>
                                          </p:spTgt>
                                        </p:tgtEl>
                                      </p:cBhvr>
                                    </p:animEffect>
                                  </p:childTnLst>
                                </p:cTn>
                              </p:par>
                              <p:par>
                                <p:cTn id="31" presetID="10" presetClass="entr" presetSubtype="0" fill="hold" nodeType="withEffect">
                                  <p:stCondLst>
                                    <p:cond delay="1000"/>
                                  </p:stCondLst>
                                  <p:childTnLst>
                                    <p:set>
                                      <p:cBhvr>
                                        <p:cTn id="32" dur="1" fill="hold">
                                          <p:stCondLst>
                                            <p:cond delay="0"/>
                                          </p:stCondLst>
                                        </p:cTn>
                                        <p:tgtEl>
                                          <p:spTgt spid="26">
                                            <p:txEl>
                                              <p:pRg st="1" end="1"/>
                                            </p:txEl>
                                          </p:spTgt>
                                        </p:tgtEl>
                                        <p:attrNameLst>
                                          <p:attrName>style.visibility</p:attrName>
                                        </p:attrNameLst>
                                      </p:cBhvr>
                                      <p:to>
                                        <p:strVal val="visible"/>
                                      </p:to>
                                    </p:set>
                                    <p:animEffect transition="in" filter="fade">
                                      <p:cBhvr>
                                        <p:cTn id="33" dur="500"/>
                                        <p:tgtEl>
                                          <p:spTgt spid="26">
                                            <p:txEl>
                                              <p:pRg st="1" end="1"/>
                                            </p:txEl>
                                          </p:spTgt>
                                        </p:tgtEl>
                                      </p:cBhvr>
                                    </p:animEffect>
                                  </p:childTnLst>
                                </p:cTn>
                              </p:par>
                              <p:par>
                                <p:cTn id="34" presetID="10" presetClass="entr" presetSubtype="0" fill="hold" nodeType="withEffect">
                                  <p:stCondLst>
                                    <p:cond delay="1000"/>
                                  </p:stCondLst>
                                  <p:childTnLst>
                                    <p:set>
                                      <p:cBhvr>
                                        <p:cTn id="35" dur="1" fill="hold">
                                          <p:stCondLst>
                                            <p:cond delay="0"/>
                                          </p:stCondLst>
                                        </p:cTn>
                                        <p:tgtEl>
                                          <p:spTgt spid="26">
                                            <p:txEl>
                                              <p:pRg st="2" end="2"/>
                                            </p:txEl>
                                          </p:spTgt>
                                        </p:tgtEl>
                                        <p:attrNameLst>
                                          <p:attrName>style.visibility</p:attrName>
                                        </p:attrNameLst>
                                      </p:cBhvr>
                                      <p:to>
                                        <p:strVal val="visible"/>
                                      </p:to>
                                    </p:set>
                                    <p:animEffect transition="in" filter="fade">
                                      <p:cBhvr>
                                        <p:cTn id="36" dur="500"/>
                                        <p:tgtEl>
                                          <p:spTgt spid="26">
                                            <p:txEl>
                                              <p:pRg st="2" end="2"/>
                                            </p:txEl>
                                          </p:spTgt>
                                        </p:tgtEl>
                                      </p:cBhvr>
                                    </p:animEffect>
                                  </p:childTnLst>
                                </p:cTn>
                              </p:par>
                              <p:par>
                                <p:cTn id="37" presetID="10" presetClass="entr" presetSubtype="0" fill="hold" nodeType="withEffect">
                                  <p:stCondLst>
                                    <p:cond delay="1000"/>
                                  </p:stCondLst>
                                  <p:childTnLst>
                                    <p:set>
                                      <p:cBhvr>
                                        <p:cTn id="38" dur="1" fill="hold">
                                          <p:stCondLst>
                                            <p:cond delay="0"/>
                                          </p:stCondLst>
                                        </p:cTn>
                                        <p:tgtEl>
                                          <p:spTgt spid="26">
                                            <p:txEl>
                                              <p:pRg st="3" end="3"/>
                                            </p:txEl>
                                          </p:spTgt>
                                        </p:tgtEl>
                                        <p:attrNameLst>
                                          <p:attrName>style.visibility</p:attrName>
                                        </p:attrNameLst>
                                      </p:cBhvr>
                                      <p:to>
                                        <p:strVal val="visible"/>
                                      </p:to>
                                    </p:set>
                                    <p:animEffect transition="in" filter="fade">
                                      <p:cBhvr>
                                        <p:cTn id="39" dur="500"/>
                                        <p:tgtEl>
                                          <p:spTgt spid="26">
                                            <p:txEl>
                                              <p:pRg st="3" end="3"/>
                                            </p:txEl>
                                          </p:spTgt>
                                        </p:tgtEl>
                                      </p:cBhvr>
                                    </p:animEffect>
                                  </p:childTnLst>
                                </p:cTn>
                              </p:par>
                              <p:par>
                                <p:cTn id="40" presetID="10" presetClass="entr" presetSubtype="0" fill="hold" nodeType="withEffect">
                                  <p:stCondLst>
                                    <p:cond delay="1000"/>
                                  </p:stCondLst>
                                  <p:childTnLst>
                                    <p:set>
                                      <p:cBhvr>
                                        <p:cTn id="41" dur="1" fill="hold">
                                          <p:stCondLst>
                                            <p:cond delay="0"/>
                                          </p:stCondLst>
                                        </p:cTn>
                                        <p:tgtEl>
                                          <p:spTgt spid="26">
                                            <p:txEl>
                                              <p:pRg st="4" end="4"/>
                                            </p:txEl>
                                          </p:spTgt>
                                        </p:tgtEl>
                                        <p:attrNameLst>
                                          <p:attrName>style.visibility</p:attrName>
                                        </p:attrNameLst>
                                      </p:cBhvr>
                                      <p:to>
                                        <p:strVal val="visible"/>
                                      </p:to>
                                    </p:set>
                                    <p:animEffect transition="in" filter="fade">
                                      <p:cBhvr>
                                        <p:cTn id="42" dur="500"/>
                                        <p:tgtEl>
                                          <p:spTgt spid="26">
                                            <p:txEl>
                                              <p:pRg st="4" end="4"/>
                                            </p:txEl>
                                          </p:spTgt>
                                        </p:tgtEl>
                                      </p:cBhvr>
                                    </p:animEffect>
                                  </p:childTnLst>
                                </p:cTn>
                              </p:par>
                              <p:par>
                                <p:cTn id="43" presetID="10" presetClass="entr" presetSubtype="0" fill="hold" nodeType="withEffect">
                                  <p:stCondLst>
                                    <p:cond delay="1000"/>
                                  </p:stCondLst>
                                  <p:childTnLst>
                                    <p:set>
                                      <p:cBhvr>
                                        <p:cTn id="44" dur="1" fill="hold">
                                          <p:stCondLst>
                                            <p:cond delay="0"/>
                                          </p:stCondLst>
                                        </p:cTn>
                                        <p:tgtEl>
                                          <p:spTgt spid="26">
                                            <p:txEl>
                                              <p:pRg st="5" end="5"/>
                                            </p:txEl>
                                          </p:spTgt>
                                        </p:tgtEl>
                                        <p:attrNameLst>
                                          <p:attrName>style.visibility</p:attrName>
                                        </p:attrNameLst>
                                      </p:cBhvr>
                                      <p:to>
                                        <p:strVal val="visible"/>
                                      </p:to>
                                    </p:set>
                                    <p:animEffect transition="in" filter="fade">
                                      <p:cBhvr>
                                        <p:cTn id="45" dur="500"/>
                                        <p:tgtEl>
                                          <p:spTgt spid="26">
                                            <p:txEl>
                                              <p:pRg st="5" end="5"/>
                                            </p:txEl>
                                          </p:spTgt>
                                        </p:tgtEl>
                                      </p:cBhvr>
                                    </p:animEffect>
                                  </p:childTnLst>
                                </p:cTn>
                              </p:par>
                            </p:childTnLst>
                          </p:cTn>
                        </p:par>
                        <p:par>
                          <p:cTn id="46" fill="hold">
                            <p:stCondLst>
                              <p:cond delay="4500"/>
                            </p:stCondLst>
                            <p:childTnLst>
                              <p:par>
                                <p:cTn id="47" presetID="10" presetClass="entr" presetSubtype="0" fill="hold" grpId="0" nodeType="afterEffect">
                                  <p:stCondLst>
                                    <p:cond delay="100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grpId="0" nodeType="withEffect">
                                  <p:stCondLst>
                                    <p:cond delay="100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E1AD16AA-73A1-4D14-B54F-E4EA5FCAE4B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9999" y="180000"/>
            <a:ext cx="2338425" cy="944744"/>
          </a:xfrm>
          <a:prstGeom prst="rect">
            <a:avLst/>
          </a:prstGeom>
        </p:spPr>
      </p:pic>
      <p:sp>
        <p:nvSpPr>
          <p:cNvPr id="42" name="Content Placeholder 2">
            <a:extLst>
              <a:ext uri="{FF2B5EF4-FFF2-40B4-BE49-F238E27FC236}">
                <a16:creationId xmlns:a16="http://schemas.microsoft.com/office/drawing/2014/main" id="{35164923-F0E0-4B0D-8855-3B1B97A5A4F7}"/>
              </a:ext>
            </a:extLst>
          </p:cNvPr>
          <p:cNvSpPr>
            <a:spLocks noGrp="1"/>
          </p:cNvSpPr>
          <p:nvPr>
            <p:ph idx="1"/>
          </p:nvPr>
        </p:nvSpPr>
        <p:spPr>
          <a:xfrm>
            <a:off x="324988" y="1830270"/>
            <a:ext cx="10399593" cy="3406270"/>
          </a:xfrm>
          <a:noFill/>
          <a:ln>
            <a:noFill/>
          </a:ln>
        </p:spPr>
        <p:txBody>
          <a:bodyPr/>
          <a:lstStyle/>
          <a:p>
            <a:pPr fontAlgn="base"/>
            <a:r>
              <a:rPr lang="en-GB" sz="2600" dirty="0">
                <a:solidFill>
                  <a:schemeClr val="bg1"/>
                </a:solidFill>
                <a:latin typeface="TUOS Blake" panose="020B0503040000020004" pitchFamily="34" charset="0"/>
              </a:rPr>
              <a:t>Once you’ve had a think about where it is you want to be in your future, SMART goals are a great way to think about how you’re going to get there</a:t>
            </a:r>
          </a:p>
          <a:p>
            <a:endParaRPr lang="en-GB" dirty="0"/>
          </a:p>
        </p:txBody>
      </p:sp>
      <p:sp>
        <p:nvSpPr>
          <p:cNvPr id="17" name="Rectangle 16">
            <a:extLst>
              <a:ext uri="{FF2B5EF4-FFF2-40B4-BE49-F238E27FC236}">
                <a16:creationId xmlns:a16="http://schemas.microsoft.com/office/drawing/2014/main" id="{98058E55-328D-402E-B436-C68BE64ECBC6}"/>
              </a:ext>
            </a:extLst>
          </p:cNvPr>
          <p:cNvSpPr/>
          <p:nvPr/>
        </p:nvSpPr>
        <p:spPr>
          <a:xfrm>
            <a:off x="626285" y="3075809"/>
            <a:ext cx="4572000" cy="1415772"/>
          </a:xfrm>
          <a:prstGeom prst="rect">
            <a:avLst/>
          </a:prstGeom>
        </p:spPr>
        <p:txBody>
          <a:bodyPr>
            <a:spAutoFit/>
          </a:bodyPr>
          <a:lstStyle/>
          <a:p>
            <a:r>
              <a:rPr lang="en-GB" sz="3200" b="1" dirty="0">
                <a:solidFill>
                  <a:srgbClr val="FFFFFF"/>
                </a:solidFill>
                <a:latin typeface="TUOS Blake" panose="020B0503040000020004" pitchFamily="34" charset="0"/>
              </a:rPr>
              <a:t>Now</a:t>
            </a:r>
            <a:endParaRPr lang="en-GB" dirty="0">
              <a:latin typeface="TUOS Blake" panose="020B0503040000020004" pitchFamily="34" charset="0"/>
            </a:endParaRPr>
          </a:p>
          <a:p>
            <a:r>
              <a:rPr lang="en-GB" dirty="0">
                <a:solidFill>
                  <a:srgbClr val="FFFFFF"/>
                </a:solidFill>
                <a:latin typeface="TUOS Blake" panose="020B0503040000020004" pitchFamily="34" charset="0"/>
              </a:rPr>
              <a:t>Where am I now? What am I doing?</a:t>
            </a:r>
            <a:endParaRPr lang="en-GB" dirty="0">
              <a:latin typeface="TUOS Blake" panose="020B0503040000020004" pitchFamily="34" charset="0"/>
            </a:endParaRPr>
          </a:p>
          <a:p>
            <a:br>
              <a:rPr lang="en-GB" dirty="0"/>
            </a:br>
            <a:endParaRPr lang="en-GB" dirty="0"/>
          </a:p>
        </p:txBody>
      </p:sp>
      <p:sp>
        <p:nvSpPr>
          <p:cNvPr id="18" name="Rectangle 17">
            <a:extLst>
              <a:ext uri="{FF2B5EF4-FFF2-40B4-BE49-F238E27FC236}">
                <a16:creationId xmlns:a16="http://schemas.microsoft.com/office/drawing/2014/main" id="{759A7C50-6DB6-42D1-81FF-002EA6192575}"/>
              </a:ext>
            </a:extLst>
          </p:cNvPr>
          <p:cNvSpPr/>
          <p:nvPr/>
        </p:nvSpPr>
        <p:spPr>
          <a:xfrm>
            <a:off x="623410" y="4687136"/>
            <a:ext cx="4572000" cy="1415772"/>
          </a:xfrm>
          <a:prstGeom prst="rect">
            <a:avLst/>
          </a:prstGeom>
        </p:spPr>
        <p:txBody>
          <a:bodyPr>
            <a:spAutoFit/>
          </a:bodyPr>
          <a:lstStyle/>
          <a:p>
            <a:r>
              <a:rPr lang="en-GB" sz="3200" b="1" dirty="0">
                <a:solidFill>
                  <a:srgbClr val="FFFFFF"/>
                </a:solidFill>
                <a:latin typeface="TUOS Blake" panose="020B0503040000020004" pitchFamily="34" charset="0"/>
              </a:rPr>
              <a:t>Future</a:t>
            </a:r>
            <a:endParaRPr lang="en-GB" dirty="0">
              <a:latin typeface="TUOS Blake" panose="020B0503040000020004" pitchFamily="34" charset="0"/>
            </a:endParaRPr>
          </a:p>
          <a:p>
            <a:r>
              <a:rPr lang="en-GB" dirty="0">
                <a:solidFill>
                  <a:srgbClr val="FFFFFF"/>
                </a:solidFill>
                <a:latin typeface="TUOS Blake" panose="020B0503040000020004" pitchFamily="34" charset="0"/>
              </a:rPr>
              <a:t>What do I want to be doing?</a:t>
            </a:r>
            <a:endParaRPr lang="en-GB" dirty="0">
              <a:latin typeface="TUOS Blake" panose="020B0503040000020004" pitchFamily="34" charset="0"/>
            </a:endParaRPr>
          </a:p>
          <a:p>
            <a:br>
              <a:rPr lang="en-GB" dirty="0"/>
            </a:br>
            <a:endParaRPr lang="en-GB" dirty="0"/>
          </a:p>
        </p:txBody>
      </p:sp>
      <p:sp>
        <p:nvSpPr>
          <p:cNvPr id="19" name="Down Arrow 12">
            <a:extLst>
              <a:ext uri="{FF2B5EF4-FFF2-40B4-BE49-F238E27FC236}">
                <a16:creationId xmlns:a16="http://schemas.microsoft.com/office/drawing/2014/main" id="{2586BFC1-3004-4C01-8F39-3399FBFA9FFE}"/>
              </a:ext>
            </a:extLst>
          </p:cNvPr>
          <p:cNvSpPr/>
          <p:nvPr/>
        </p:nvSpPr>
        <p:spPr>
          <a:xfrm rot="5400000" flipV="1">
            <a:off x="4718493" y="3256898"/>
            <a:ext cx="1469005" cy="995674"/>
          </a:xfrm>
          <a:prstGeom prst="downArrow">
            <a:avLst/>
          </a:prstGeom>
          <a:solidFill>
            <a:srgbClr val="D52B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Down Arrow 13">
            <a:extLst>
              <a:ext uri="{FF2B5EF4-FFF2-40B4-BE49-F238E27FC236}">
                <a16:creationId xmlns:a16="http://schemas.microsoft.com/office/drawing/2014/main" id="{C69C7CE0-2C36-450E-916A-FCDA1FB78155}"/>
              </a:ext>
            </a:extLst>
          </p:cNvPr>
          <p:cNvSpPr/>
          <p:nvPr/>
        </p:nvSpPr>
        <p:spPr>
          <a:xfrm rot="5400000" flipV="1">
            <a:off x="6613470" y="3243958"/>
            <a:ext cx="1469005" cy="995674"/>
          </a:xfrm>
          <a:prstGeom prst="downArrow">
            <a:avLst/>
          </a:prstGeom>
          <a:solidFill>
            <a:srgbClr val="D52B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Down Arrow 14">
            <a:extLst>
              <a:ext uri="{FF2B5EF4-FFF2-40B4-BE49-F238E27FC236}">
                <a16:creationId xmlns:a16="http://schemas.microsoft.com/office/drawing/2014/main" id="{9D28C92A-433D-4317-B2C4-B536497A3C8A}"/>
              </a:ext>
            </a:extLst>
          </p:cNvPr>
          <p:cNvSpPr/>
          <p:nvPr/>
        </p:nvSpPr>
        <p:spPr>
          <a:xfrm rot="10800000" flipV="1">
            <a:off x="8265793" y="3909212"/>
            <a:ext cx="1469005" cy="995674"/>
          </a:xfrm>
          <a:prstGeom prst="downArrow">
            <a:avLst/>
          </a:prstGeom>
          <a:solidFill>
            <a:srgbClr val="D52B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Down Arrow 15">
            <a:extLst>
              <a:ext uri="{FF2B5EF4-FFF2-40B4-BE49-F238E27FC236}">
                <a16:creationId xmlns:a16="http://schemas.microsoft.com/office/drawing/2014/main" id="{E90F3E61-FC4C-42D4-9CA0-681F3FB1FEB1}"/>
              </a:ext>
            </a:extLst>
          </p:cNvPr>
          <p:cNvSpPr/>
          <p:nvPr/>
        </p:nvSpPr>
        <p:spPr>
          <a:xfrm rot="16200000" flipV="1">
            <a:off x="6627549" y="4768757"/>
            <a:ext cx="1469005" cy="995674"/>
          </a:xfrm>
          <a:prstGeom prst="downArrow">
            <a:avLst/>
          </a:prstGeom>
          <a:solidFill>
            <a:srgbClr val="D52B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Down Arrow 16">
            <a:extLst>
              <a:ext uri="{FF2B5EF4-FFF2-40B4-BE49-F238E27FC236}">
                <a16:creationId xmlns:a16="http://schemas.microsoft.com/office/drawing/2014/main" id="{E064AAB2-D598-4A2F-B1F5-79E596675446}"/>
              </a:ext>
            </a:extLst>
          </p:cNvPr>
          <p:cNvSpPr/>
          <p:nvPr/>
        </p:nvSpPr>
        <p:spPr>
          <a:xfrm rot="16200000" flipV="1">
            <a:off x="4718492" y="4805983"/>
            <a:ext cx="1469005" cy="995674"/>
          </a:xfrm>
          <a:prstGeom prst="downArrow">
            <a:avLst/>
          </a:prstGeom>
          <a:solidFill>
            <a:srgbClr val="D52B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403617C4-F471-4292-8A0E-9B1346F9CBBA}"/>
              </a:ext>
            </a:extLst>
          </p:cNvPr>
          <p:cNvGrpSpPr/>
          <p:nvPr/>
        </p:nvGrpSpPr>
        <p:grpSpPr>
          <a:xfrm>
            <a:off x="10006642" y="179997"/>
            <a:ext cx="1708209" cy="1760249"/>
            <a:chOff x="8214161" y="259336"/>
            <a:chExt cx="3552273" cy="3593650"/>
          </a:xfrm>
        </p:grpSpPr>
        <p:pic>
          <p:nvPicPr>
            <p:cNvPr id="25" name="Picture 13" descr="https://lh3.googleusercontent.com/EE6E_ZLx8Mun3g1ajcCuyoLJIJjF-ib4R-hv5GwnTTfQlX8UG3yGYIiufgeEA1MUlNwIqzu1myMLdbAMQVHzlGQtCH2OaQFiwFE2xqOXTj4MIkivuhyT4Sl5SnypbvA2XgeBXg_kPVM">
              <a:extLst>
                <a:ext uri="{FF2B5EF4-FFF2-40B4-BE49-F238E27FC236}">
                  <a16:creationId xmlns:a16="http://schemas.microsoft.com/office/drawing/2014/main" id="{07C6462F-4A16-4DAE-96E2-54653A1F5B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7317" y="403868"/>
              <a:ext cx="3449117" cy="344911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A picture containing table&#10;&#10;Description automatically generated">
              <a:extLst>
                <a:ext uri="{FF2B5EF4-FFF2-40B4-BE49-F238E27FC236}">
                  <a16:creationId xmlns:a16="http://schemas.microsoft.com/office/drawing/2014/main" id="{052FF9BF-E2FB-4CE6-9B09-465C52B6A80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9509258" flipH="1">
              <a:off x="8214161" y="259336"/>
              <a:ext cx="1603842" cy="1549843"/>
            </a:xfrm>
            <a:prstGeom prst="rect">
              <a:avLst/>
            </a:prstGeom>
          </p:spPr>
        </p:pic>
      </p:grpSp>
      <p:sp>
        <p:nvSpPr>
          <p:cNvPr id="28" name="Rectangle 1028">
            <a:extLst>
              <a:ext uri="{FF2B5EF4-FFF2-40B4-BE49-F238E27FC236}">
                <a16:creationId xmlns:a16="http://schemas.microsoft.com/office/drawing/2014/main" id="{C8550D91-E35E-4A84-903F-27EDA9F121A2}"/>
              </a:ext>
            </a:extLst>
          </p:cNvPr>
          <p:cNvSpPr>
            <a:spLocks noGrp="1" noChangeArrowheads="1"/>
          </p:cNvSpPr>
          <p:nvPr>
            <p:ph type="title"/>
          </p:nvPr>
        </p:nvSpPr>
        <p:spPr>
          <a:xfrm>
            <a:off x="152112" y="1089828"/>
            <a:ext cx="4619836" cy="762000"/>
          </a:xfrm>
        </p:spPr>
        <p:txBody>
          <a:bodyPr/>
          <a:lstStyle/>
          <a:p>
            <a:pPr eaLnBrk="1" hangingPunct="1"/>
            <a:r>
              <a:rPr lang="en-US" altLang="en-US" sz="4400" dirty="0">
                <a:solidFill>
                  <a:schemeClr val="bg1"/>
                </a:solidFill>
                <a:latin typeface="TUOS Stephenson" panose="02070503080000020004" pitchFamily="18" charset="0"/>
              </a:rPr>
              <a:t>My Goals</a:t>
            </a:r>
          </a:p>
        </p:txBody>
      </p:sp>
      <p:sp>
        <p:nvSpPr>
          <p:cNvPr id="29" name="Arrow: Right 28">
            <a:hlinkClick r:id="rId6" action="ppaction://hlinksldjump"/>
            <a:extLst>
              <a:ext uri="{FF2B5EF4-FFF2-40B4-BE49-F238E27FC236}">
                <a16:creationId xmlns:a16="http://schemas.microsoft.com/office/drawing/2014/main" id="{D36F0483-E24A-434F-94BB-8872649CB705}"/>
              </a:ext>
            </a:extLst>
          </p:cNvPr>
          <p:cNvSpPr/>
          <p:nvPr/>
        </p:nvSpPr>
        <p:spPr>
          <a:xfrm>
            <a:off x="9290980" y="6021288"/>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Next slide</a:t>
            </a:r>
          </a:p>
        </p:txBody>
      </p:sp>
      <p:sp>
        <p:nvSpPr>
          <p:cNvPr id="30" name="Arrow: Right 29">
            <a:hlinkClick r:id="rId7" action="ppaction://hlinksldjump"/>
            <a:extLst>
              <a:ext uri="{FF2B5EF4-FFF2-40B4-BE49-F238E27FC236}">
                <a16:creationId xmlns:a16="http://schemas.microsoft.com/office/drawing/2014/main" id="{8EF88276-4BBE-4CBF-9E85-CA86E6FC2D1F}"/>
              </a:ext>
            </a:extLst>
          </p:cNvPr>
          <p:cNvSpPr/>
          <p:nvPr/>
        </p:nvSpPr>
        <p:spPr>
          <a:xfrm flipH="1">
            <a:off x="1224136" y="6021287"/>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Previous slide</a:t>
            </a:r>
          </a:p>
        </p:txBody>
      </p:sp>
    </p:spTree>
    <p:extLst>
      <p:ext uri="{BB962C8B-B14F-4D97-AF65-F5344CB8AC3E}">
        <p14:creationId xmlns:p14="http://schemas.microsoft.com/office/powerpoint/2010/main" val="17345837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5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7000"/>
                            </p:stCondLst>
                            <p:childTnLst>
                              <p:par>
                                <p:cTn id="37" presetID="10" presetClass="entr" presetSubtype="0" fill="hold" grpId="0" nodeType="afterEffect">
                                  <p:stCondLst>
                                    <p:cond delay="100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uiExpand="1" build="p"/>
      <p:bldP spid="17" grpId="0"/>
      <p:bldP spid="18" grpId="0"/>
      <p:bldP spid="19" grpId="0" animBg="1"/>
      <p:bldP spid="20" grpId="0" animBg="1"/>
      <p:bldP spid="21" grpId="0" animBg="1"/>
      <p:bldP spid="22" grpId="0" animBg="1"/>
      <p:bldP spid="23" grpId="0" animBg="1"/>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998" y="2038028"/>
            <a:ext cx="10943721" cy="4351338"/>
          </a:xfrm>
        </p:spPr>
        <p:txBody>
          <a:bodyPr>
            <a:normAutofit/>
          </a:bodyPr>
          <a:lstStyle/>
          <a:p>
            <a:r>
              <a:rPr lang="en-GB" sz="2600" dirty="0">
                <a:solidFill>
                  <a:schemeClr val="bg1"/>
                </a:solidFill>
                <a:latin typeface="TUOS Blake" panose="020B0503040000020004" pitchFamily="34" charset="0"/>
              </a:rPr>
              <a:t>The more specific we are with what we need to get done, the more likely we are to do it</a:t>
            </a:r>
          </a:p>
          <a:p>
            <a:endParaRPr lang="en-GB" sz="2600" dirty="0">
              <a:solidFill>
                <a:schemeClr val="bg1"/>
              </a:solidFill>
              <a:latin typeface="TUOS Blake" panose="020B0503040000020004" pitchFamily="34" charset="0"/>
            </a:endParaRPr>
          </a:p>
          <a:p>
            <a:r>
              <a:rPr lang="en-GB" sz="2600" dirty="0">
                <a:solidFill>
                  <a:schemeClr val="bg1"/>
                </a:solidFill>
                <a:latin typeface="TUOS Blake" panose="020B0503040000020004" pitchFamily="34" charset="0"/>
              </a:rPr>
              <a:t>We now have our key SMART goals, the next stage is to work out how we are going to achieve them</a:t>
            </a:r>
          </a:p>
          <a:p>
            <a:endParaRPr lang="en-GB" sz="2600" dirty="0">
              <a:solidFill>
                <a:schemeClr val="bg1"/>
              </a:solidFill>
              <a:latin typeface="TUOS Blake" panose="020B0503040000020004" pitchFamily="34" charset="0"/>
            </a:endParaRPr>
          </a:p>
          <a:p>
            <a:r>
              <a:rPr lang="en-GB" sz="2600" dirty="0">
                <a:solidFill>
                  <a:schemeClr val="bg1"/>
                </a:solidFill>
                <a:latin typeface="TUOS Blake" panose="020B0503040000020004" pitchFamily="34" charset="0"/>
              </a:rPr>
              <a:t>We need to choose one of our SMART goals and break it down into all the practical steps we would need to complete in order to achieve that goal. For each step you need a rough completion time</a:t>
            </a:r>
          </a:p>
          <a:p>
            <a:endParaRPr lang="en-GB" dirty="0">
              <a:solidFill>
                <a:schemeClr val="bg1"/>
              </a:solidFill>
              <a:latin typeface="TUOS Blake" panose="020B0503040000020004" pitchFamily="34" charset="0"/>
            </a:endParaRPr>
          </a:p>
        </p:txBody>
      </p:sp>
      <p:pic>
        <p:nvPicPr>
          <p:cNvPr id="12" name="Picture 11">
            <a:extLst>
              <a:ext uri="{FF2B5EF4-FFF2-40B4-BE49-F238E27FC236}">
                <a16:creationId xmlns:a16="http://schemas.microsoft.com/office/drawing/2014/main" id="{E46370ED-BEB9-4DEC-868A-FC34736EAE9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9999" y="180000"/>
            <a:ext cx="2338425" cy="944744"/>
          </a:xfrm>
          <a:prstGeom prst="rect">
            <a:avLst/>
          </a:prstGeom>
        </p:spPr>
      </p:pic>
      <p:grpSp>
        <p:nvGrpSpPr>
          <p:cNvPr id="15" name="Group 14">
            <a:extLst>
              <a:ext uri="{FF2B5EF4-FFF2-40B4-BE49-F238E27FC236}">
                <a16:creationId xmlns:a16="http://schemas.microsoft.com/office/drawing/2014/main" id="{A3946F10-A3FF-46A4-9F8E-76DB5EA37D90}"/>
              </a:ext>
            </a:extLst>
          </p:cNvPr>
          <p:cNvGrpSpPr/>
          <p:nvPr/>
        </p:nvGrpSpPr>
        <p:grpSpPr>
          <a:xfrm>
            <a:off x="9911752" y="179997"/>
            <a:ext cx="1803100" cy="1858031"/>
            <a:chOff x="8214161" y="259336"/>
            <a:chExt cx="3552273" cy="3593650"/>
          </a:xfrm>
        </p:grpSpPr>
        <p:pic>
          <p:nvPicPr>
            <p:cNvPr id="16" name="Picture 13" descr="https://lh3.googleusercontent.com/EE6E_ZLx8Mun3g1ajcCuyoLJIJjF-ib4R-hv5GwnTTfQlX8UG3yGYIiufgeEA1MUlNwIqzu1myMLdbAMQVHzlGQtCH2OaQFiwFE2xqOXTj4MIkivuhyT4Sl5SnypbvA2XgeBXg_kPVM">
              <a:extLst>
                <a:ext uri="{FF2B5EF4-FFF2-40B4-BE49-F238E27FC236}">
                  <a16:creationId xmlns:a16="http://schemas.microsoft.com/office/drawing/2014/main" id="{A6E1C5A8-A0F9-403A-ADEC-C3FC8EC05F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7317" y="403868"/>
              <a:ext cx="3449117" cy="344911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table&#10;&#10;Description automatically generated">
              <a:extLst>
                <a:ext uri="{FF2B5EF4-FFF2-40B4-BE49-F238E27FC236}">
                  <a16:creationId xmlns:a16="http://schemas.microsoft.com/office/drawing/2014/main" id="{813711D5-A941-4F9F-ABD4-3064661170E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9509258" flipH="1">
              <a:off x="8214161" y="259336"/>
              <a:ext cx="1603842" cy="1549843"/>
            </a:xfrm>
            <a:prstGeom prst="rect">
              <a:avLst/>
            </a:prstGeom>
          </p:spPr>
        </p:pic>
      </p:grpSp>
      <p:sp>
        <p:nvSpPr>
          <p:cNvPr id="10" name="Rectangle 1028">
            <a:extLst>
              <a:ext uri="{FF2B5EF4-FFF2-40B4-BE49-F238E27FC236}">
                <a16:creationId xmlns:a16="http://schemas.microsoft.com/office/drawing/2014/main" id="{FA41755A-0CE9-470C-8E2D-8B540443EE44}"/>
              </a:ext>
            </a:extLst>
          </p:cNvPr>
          <p:cNvSpPr>
            <a:spLocks noGrp="1" noChangeArrowheads="1"/>
          </p:cNvSpPr>
          <p:nvPr>
            <p:ph type="title"/>
          </p:nvPr>
        </p:nvSpPr>
        <p:spPr>
          <a:xfrm>
            <a:off x="179999" y="1142049"/>
            <a:ext cx="4619836" cy="762000"/>
          </a:xfrm>
        </p:spPr>
        <p:txBody>
          <a:bodyPr/>
          <a:lstStyle/>
          <a:p>
            <a:pPr eaLnBrk="1" hangingPunct="1"/>
            <a:r>
              <a:rPr lang="en-US" altLang="en-US" sz="4400" dirty="0">
                <a:solidFill>
                  <a:schemeClr val="bg1"/>
                </a:solidFill>
                <a:latin typeface="TUOS Stephenson" panose="02070503080000020004" pitchFamily="18" charset="0"/>
              </a:rPr>
              <a:t>Action Plans</a:t>
            </a:r>
          </a:p>
        </p:txBody>
      </p:sp>
      <p:sp>
        <p:nvSpPr>
          <p:cNvPr id="11" name="Arrow: Right 10">
            <a:hlinkClick r:id="rId6" action="ppaction://hlinksldjump"/>
            <a:extLst>
              <a:ext uri="{FF2B5EF4-FFF2-40B4-BE49-F238E27FC236}">
                <a16:creationId xmlns:a16="http://schemas.microsoft.com/office/drawing/2014/main" id="{BB10CF61-E589-4CC8-80DD-77EBBB0CFF35}"/>
              </a:ext>
            </a:extLst>
          </p:cNvPr>
          <p:cNvSpPr/>
          <p:nvPr/>
        </p:nvSpPr>
        <p:spPr>
          <a:xfrm>
            <a:off x="9290980" y="6021288"/>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Next slide</a:t>
            </a:r>
          </a:p>
        </p:txBody>
      </p:sp>
      <p:sp>
        <p:nvSpPr>
          <p:cNvPr id="18" name="Arrow: Right 17">
            <a:hlinkClick r:id="rId7" action="ppaction://hlinksldjump"/>
            <a:extLst>
              <a:ext uri="{FF2B5EF4-FFF2-40B4-BE49-F238E27FC236}">
                <a16:creationId xmlns:a16="http://schemas.microsoft.com/office/drawing/2014/main" id="{71E3DF0B-8B60-4851-B8D3-7D7826D9D323}"/>
              </a:ext>
            </a:extLst>
          </p:cNvPr>
          <p:cNvSpPr/>
          <p:nvPr/>
        </p:nvSpPr>
        <p:spPr>
          <a:xfrm flipH="1">
            <a:off x="1224136" y="6021287"/>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Previous slide</a:t>
            </a:r>
          </a:p>
        </p:txBody>
      </p:sp>
    </p:spTree>
    <p:extLst>
      <p:ext uri="{BB962C8B-B14F-4D97-AF65-F5344CB8AC3E}">
        <p14:creationId xmlns:p14="http://schemas.microsoft.com/office/powerpoint/2010/main" val="36843602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6DC6207-7687-479E-8135-921A5700943F}"/>
              </a:ext>
            </a:extLst>
          </p:cNvPr>
          <p:cNvGrpSpPr/>
          <p:nvPr/>
        </p:nvGrpSpPr>
        <p:grpSpPr>
          <a:xfrm>
            <a:off x="3190599" y="3011529"/>
            <a:ext cx="5883936" cy="5571515"/>
            <a:chOff x="2358654" y="3047040"/>
            <a:chExt cx="5883936" cy="5571515"/>
          </a:xfrm>
        </p:grpSpPr>
        <p:pic>
          <p:nvPicPr>
            <p:cNvPr id="9" name="Picture 8" descr="Lined Paper by CaptainJackHarkness on Deviant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8654" y="3047040"/>
              <a:ext cx="5883936" cy="5571515"/>
            </a:xfrm>
            <a:prstGeom prst="rect">
              <a:avLst/>
            </a:prstGeom>
          </p:spPr>
        </p:pic>
        <p:sp>
          <p:nvSpPr>
            <p:cNvPr id="10" name="TextBox 9"/>
            <p:cNvSpPr txBox="1"/>
            <p:nvPr/>
          </p:nvSpPr>
          <p:spPr>
            <a:xfrm>
              <a:off x="3032742" y="3937462"/>
              <a:ext cx="2974810" cy="338554"/>
            </a:xfrm>
            <a:prstGeom prst="rect">
              <a:avLst/>
            </a:prstGeom>
            <a:noFill/>
          </p:spPr>
          <p:txBody>
            <a:bodyPr wrap="square" rtlCol="0">
              <a:spAutoFit/>
            </a:bodyPr>
            <a:lstStyle/>
            <a:p>
              <a:r>
                <a:rPr lang="en-GB" sz="1600" dirty="0">
                  <a:latin typeface="TUOS Blake" panose="020B0503040000020004" pitchFamily="34" charset="0"/>
                </a:rPr>
                <a:t>Tasks that need to be done</a:t>
              </a:r>
            </a:p>
          </p:txBody>
        </p:sp>
        <p:sp>
          <p:nvSpPr>
            <p:cNvPr id="12" name="TextBox 11"/>
            <p:cNvSpPr txBox="1"/>
            <p:nvPr/>
          </p:nvSpPr>
          <p:spPr>
            <a:xfrm>
              <a:off x="5668568" y="3937462"/>
              <a:ext cx="1932243" cy="338554"/>
            </a:xfrm>
            <a:prstGeom prst="rect">
              <a:avLst/>
            </a:prstGeom>
            <a:noFill/>
          </p:spPr>
          <p:txBody>
            <a:bodyPr wrap="square" rtlCol="0">
              <a:spAutoFit/>
            </a:bodyPr>
            <a:lstStyle/>
            <a:p>
              <a:r>
                <a:rPr lang="en-GB" sz="1600" dirty="0">
                  <a:latin typeface="TUOS Blake" panose="020B0503040000020004" pitchFamily="34" charset="0"/>
                </a:rPr>
                <a:t>Date to be done</a:t>
              </a:r>
            </a:p>
          </p:txBody>
        </p:sp>
        <p:cxnSp>
          <p:nvCxnSpPr>
            <p:cNvPr id="13" name="Straight Connector 12"/>
            <p:cNvCxnSpPr/>
            <p:nvPr/>
          </p:nvCxnSpPr>
          <p:spPr>
            <a:xfrm>
              <a:off x="5668565" y="4019700"/>
              <a:ext cx="0" cy="34082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234128" y="4019700"/>
              <a:ext cx="0" cy="34082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415175" y="4276019"/>
              <a:ext cx="315883" cy="3158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415175" y="4696219"/>
              <a:ext cx="315883" cy="3158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415174" y="5116358"/>
              <a:ext cx="315883" cy="3158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p:cNvCxnSpPr/>
            <p:nvPr/>
          </p:nvCxnSpPr>
          <p:spPr>
            <a:xfrm flipH="1" flipV="1">
              <a:off x="2960474" y="4243172"/>
              <a:ext cx="4770583" cy="8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415173" y="5516915"/>
              <a:ext cx="315883" cy="3158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7"/>
          <p:cNvSpPr/>
          <p:nvPr/>
        </p:nvSpPr>
        <p:spPr>
          <a:xfrm>
            <a:off x="3350369" y="1818710"/>
            <a:ext cx="5979968" cy="1015663"/>
          </a:xfrm>
          <a:prstGeom prst="rect">
            <a:avLst/>
          </a:prstGeom>
        </p:spPr>
        <p:txBody>
          <a:bodyPr wrap="square">
            <a:spAutoFit/>
          </a:bodyPr>
          <a:lstStyle/>
          <a:p>
            <a:r>
              <a:rPr lang="en-GB" sz="3000" i="1" dirty="0">
                <a:solidFill>
                  <a:srgbClr val="FFFFFF"/>
                </a:solidFill>
                <a:latin typeface="TUOS Blake" panose="020B0503040000020004" pitchFamily="34" charset="0"/>
              </a:rPr>
              <a:t>I want to get at least 75% on 3 mock papers before the exam</a:t>
            </a:r>
            <a:endParaRPr lang="en-GB" sz="3000" i="1" dirty="0">
              <a:latin typeface="TUOS Blake" panose="020B0503040000020004" pitchFamily="34" charset="0"/>
            </a:endParaRPr>
          </a:p>
        </p:txBody>
      </p:sp>
      <p:grpSp>
        <p:nvGrpSpPr>
          <p:cNvPr id="3" name="Group 2">
            <a:extLst>
              <a:ext uri="{FF2B5EF4-FFF2-40B4-BE49-F238E27FC236}">
                <a16:creationId xmlns:a16="http://schemas.microsoft.com/office/drawing/2014/main" id="{442D3A10-8420-4D9B-A448-A4EF6AACD13C}"/>
              </a:ext>
            </a:extLst>
          </p:cNvPr>
          <p:cNvGrpSpPr/>
          <p:nvPr/>
        </p:nvGrpSpPr>
        <p:grpSpPr>
          <a:xfrm>
            <a:off x="3962900" y="4187986"/>
            <a:ext cx="3894549" cy="461665"/>
            <a:chOff x="3130955" y="4223497"/>
            <a:chExt cx="3894549" cy="461665"/>
          </a:xfrm>
        </p:grpSpPr>
        <p:sp>
          <p:nvSpPr>
            <p:cNvPr id="19" name="TextBox 18"/>
            <p:cNvSpPr txBox="1"/>
            <p:nvPr/>
          </p:nvSpPr>
          <p:spPr>
            <a:xfrm>
              <a:off x="3130955" y="4223497"/>
              <a:ext cx="2974810" cy="461665"/>
            </a:xfrm>
            <a:prstGeom prst="rect">
              <a:avLst/>
            </a:prstGeom>
            <a:noFill/>
          </p:spPr>
          <p:txBody>
            <a:bodyPr wrap="square" rtlCol="0">
              <a:spAutoFit/>
            </a:bodyPr>
            <a:lstStyle/>
            <a:p>
              <a:r>
                <a:rPr lang="en-GB" sz="1200" dirty="0">
                  <a:latin typeface="TUOS Blake" panose="020B0503040000020004" pitchFamily="34" charset="0"/>
                </a:rPr>
                <a:t>Spend four hours revising part B of textbook </a:t>
              </a:r>
            </a:p>
          </p:txBody>
        </p:sp>
        <p:sp>
          <p:nvSpPr>
            <p:cNvPr id="25" name="TextBox 24"/>
            <p:cNvSpPr txBox="1"/>
            <p:nvPr/>
          </p:nvSpPr>
          <p:spPr>
            <a:xfrm>
              <a:off x="5877190" y="4356239"/>
              <a:ext cx="1148314" cy="276999"/>
            </a:xfrm>
            <a:prstGeom prst="rect">
              <a:avLst/>
            </a:prstGeom>
            <a:noFill/>
          </p:spPr>
          <p:txBody>
            <a:bodyPr wrap="square" rtlCol="0">
              <a:spAutoFit/>
            </a:bodyPr>
            <a:lstStyle/>
            <a:p>
              <a:r>
                <a:rPr lang="en-GB" sz="1200" dirty="0">
                  <a:latin typeface="TUOS Blake" panose="020B0503040000020004" pitchFamily="34" charset="0"/>
                </a:rPr>
                <a:t>Next week</a:t>
              </a:r>
            </a:p>
          </p:txBody>
        </p:sp>
      </p:grpSp>
      <p:grpSp>
        <p:nvGrpSpPr>
          <p:cNvPr id="4" name="Group 3">
            <a:extLst>
              <a:ext uri="{FF2B5EF4-FFF2-40B4-BE49-F238E27FC236}">
                <a16:creationId xmlns:a16="http://schemas.microsoft.com/office/drawing/2014/main" id="{81DD7476-538B-433A-B134-8D61039B0B00}"/>
              </a:ext>
            </a:extLst>
          </p:cNvPr>
          <p:cNvGrpSpPr/>
          <p:nvPr/>
        </p:nvGrpSpPr>
        <p:grpSpPr>
          <a:xfrm>
            <a:off x="3976095" y="4568516"/>
            <a:ext cx="3889980" cy="461665"/>
            <a:chOff x="3144150" y="4604027"/>
            <a:chExt cx="3889980" cy="461665"/>
          </a:xfrm>
        </p:grpSpPr>
        <p:sp>
          <p:nvSpPr>
            <p:cNvPr id="27" name="TextBox 26"/>
            <p:cNvSpPr txBox="1"/>
            <p:nvPr/>
          </p:nvSpPr>
          <p:spPr>
            <a:xfrm>
              <a:off x="3144150" y="4604027"/>
              <a:ext cx="2454780" cy="461665"/>
            </a:xfrm>
            <a:prstGeom prst="rect">
              <a:avLst/>
            </a:prstGeom>
            <a:noFill/>
          </p:spPr>
          <p:txBody>
            <a:bodyPr wrap="square" rtlCol="0">
              <a:spAutoFit/>
            </a:bodyPr>
            <a:lstStyle/>
            <a:p>
              <a:r>
                <a:rPr lang="en-GB" sz="1200" dirty="0">
                  <a:latin typeface="TUOS Blake" panose="020B0503040000020004" pitchFamily="34" charset="0"/>
                </a:rPr>
                <a:t>Make a list of areas I am struggling with</a:t>
              </a:r>
            </a:p>
          </p:txBody>
        </p:sp>
        <p:sp>
          <p:nvSpPr>
            <p:cNvPr id="29" name="TextBox 28"/>
            <p:cNvSpPr txBox="1"/>
            <p:nvPr/>
          </p:nvSpPr>
          <p:spPr>
            <a:xfrm>
              <a:off x="5885816" y="4749766"/>
              <a:ext cx="1148314" cy="276999"/>
            </a:xfrm>
            <a:prstGeom prst="rect">
              <a:avLst/>
            </a:prstGeom>
            <a:noFill/>
          </p:spPr>
          <p:txBody>
            <a:bodyPr wrap="square" rtlCol="0">
              <a:spAutoFit/>
            </a:bodyPr>
            <a:lstStyle/>
            <a:p>
              <a:r>
                <a:rPr lang="en-GB" sz="1200" dirty="0">
                  <a:latin typeface="TUOS Blake" panose="020B0503040000020004" pitchFamily="34" charset="0"/>
                </a:rPr>
                <a:t>Next week</a:t>
              </a:r>
            </a:p>
          </p:txBody>
        </p:sp>
      </p:grpSp>
      <p:grpSp>
        <p:nvGrpSpPr>
          <p:cNvPr id="5" name="Group 4">
            <a:extLst>
              <a:ext uri="{FF2B5EF4-FFF2-40B4-BE49-F238E27FC236}">
                <a16:creationId xmlns:a16="http://schemas.microsoft.com/office/drawing/2014/main" id="{C6384CD1-47CB-4C77-AA2E-2043335F2882}"/>
              </a:ext>
            </a:extLst>
          </p:cNvPr>
          <p:cNvGrpSpPr/>
          <p:nvPr/>
        </p:nvGrpSpPr>
        <p:grpSpPr>
          <a:xfrm>
            <a:off x="3997997" y="5007955"/>
            <a:ext cx="3885463" cy="483891"/>
            <a:chOff x="3166052" y="5043466"/>
            <a:chExt cx="3885463" cy="483891"/>
          </a:xfrm>
        </p:grpSpPr>
        <p:sp>
          <p:nvSpPr>
            <p:cNvPr id="28" name="TextBox 27"/>
            <p:cNvSpPr txBox="1"/>
            <p:nvPr/>
          </p:nvSpPr>
          <p:spPr>
            <a:xfrm>
              <a:off x="3166052" y="5043466"/>
              <a:ext cx="2454780" cy="461665"/>
            </a:xfrm>
            <a:prstGeom prst="rect">
              <a:avLst/>
            </a:prstGeom>
            <a:noFill/>
          </p:spPr>
          <p:txBody>
            <a:bodyPr wrap="square" rtlCol="0">
              <a:spAutoFit/>
            </a:bodyPr>
            <a:lstStyle/>
            <a:p>
              <a:r>
                <a:rPr lang="en-GB" sz="1200" dirty="0">
                  <a:latin typeface="TUOS Blake" panose="020B0503040000020004" pitchFamily="34" charset="0"/>
                </a:rPr>
                <a:t>Ask teacher for help with key problem areas</a:t>
              </a:r>
            </a:p>
          </p:txBody>
        </p:sp>
        <p:sp>
          <p:nvSpPr>
            <p:cNvPr id="30" name="TextBox 29"/>
            <p:cNvSpPr txBox="1"/>
            <p:nvPr/>
          </p:nvSpPr>
          <p:spPr>
            <a:xfrm>
              <a:off x="5903201" y="5065692"/>
              <a:ext cx="1148314" cy="461665"/>
            </a:xfrm>
            <a:prstGeom prst="rect">
              <a:avLst/>
            </a:prstGeom>
            <a:noFill/>
          </p:spPr>
          <p:txBody>
            <a:bodyPr wrap="square" rtlCol="0">
              <a:spAutoFit/>
            </a:bodyPr>
            <a:lstStyle/>
            <a:p>
              <a:r>
                <a:rPr lang="en-GB" sz="1200" dirty="0">
                  <a:latin typeface="TUOS Blake" panose="020B0503040000020004" pitchFamily="34" charset="0"/>
                </a:rPr>
                <a:t>Two weeks time</a:t>
              </a:r>
            </a:p>
          </p:txBody>
        </p:sp>
      </p:grpSp>
      <p:grpSp>
        <p:nvGrpSpPr>
          <p:cNvPr id="6" name="Group 5">
            <a:extLst>
              <a:ext uri="{FF2B5EF4-FFF2-40B4-BE49-F238E27FC236}">
                <a16:creationId xmlns:a16="http://schemas.microsoft.com/office/drawing/2014/main" id="{B709A0E5-2E70-402F-AE97-A591DE6DE29D}"/>
              </a:ext>
            </a:extLst>
          </p:cNvPr>
          <p:cNvGrpSpPr/>
          <p:nvPr/>
        </p:nvGrpSpPr>
        <p:grpSpPr>
          <a:xfrm>
            <a:off x="3997997" y="5501310"/>
            <a:ext cx="3850826" cy="315628"/>
            <a:chOff x="3166052" y="5536821"/>
            <a:chExt cx="3850826" cy="315628"/>
          </a:xfrm>
        </p:grpSpPr>
        <p:sp>
          <p:nvSpPr>
            <p:cNvPr id="26" name="TextBox 25"/>
            <p:cNvSpPr txBox="1"/>
            <p:nvPr/>
          </p:nvSpPr>
          <p:spPr>
            <a:xfrm>
              <a:off x="3166052" y="5536821"/>
              <a:ext cx="2974810" cy="276999"/>
            </a:xfrm>
            <a:prstGeom prst="rect">
              <a:avLst/>
            </a:prstGeom>
            <a:noFill/>
          </p:spPr>
          <p:txBody>
            <a:bodyPr wrap="square" rtlCol="0">
              <a:spAutoFit/>
            </a:bodyPr>
            <a:lstStyle/>
            <a:p>
              <a:r>
                <a:rPr lang="en-GB" sz="1200" dirty="0">
                  <a:latin typeface="TUOS Blake" panose="020B0503040000020004" pitchFamily="34" charset="0"/>
                </a:rPr>
                <a:t>Complete 1 past paper a week</a:t>
              </a:r>
            </a:p>
          </p:txBody>
        </p:sp>
        <p:sp>
          <p:nvSpPr>
            <p:cNvPr id="31" name="TextBox 30"/>
            <p:cNvSpPr txBox="1"/>
            <p:nvPr/>
          </p:nvSpPr>
          <p:spPr>
            <a:xfrm>
              <a:off x="5868564" y="5575450"/>
              <a:ext cx="1148314" cy="276999"/>
            </a:xfrm>
            <a:prstGeom prst="rect">
              <a:avLst/>
            </a:prstGeom>
            <a:noFill/>
          </p:spPr>
          <p:txBody>
            <a:bodyPr wrap="square" rtlCol="0">
              <a:spAutoFit/>
            </a:bodyPr>
            <a:lstStyle/>
            <a:p>
              <a:r>
                <a:rPr lang="en-GB" sz="1200" dirty="0">
                  <a:latin typeface="TUOS Blake" panose="020B0503040000020004" pitchFamily="34" charset="0"/>
                </a:rPr>
                <a:t>Until April</a:t>
              </a:r>
            </a:p>
          </p:txBody>
        </p:sp>
      </p:grpSp>
      <p:pic>
        <p:nvPicPr>
          <p:cNvPr id="24" name="Picture 23" descr="Image - Tick-mark-icon-png-6619.png - Good Luck Charlie Wik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7120" y="4096208"/>
            <a:ext cx="472308" cy="472308"/>
          </a:xfrm>
          <a:prstGeom prst="rect">
            <a:avLst/>
          </a:prstGeom>
        </p:spPr>
      </p:pic>
      <p:pic>
        <p:nvPicPr>
          <p:cNvPr id="33" name="Picture 32" descr="File:Pen.svg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564804">
            <a:off x="8765140" y="2195209"/>
            <a:ext cx="2182590" cy="1785121"/>
          </a:xfrm>
          <a:prstGeom prst="rect">
            <a:avLst/>
          </a:prstGeom>
        </p:spPr>
      </p:pic>
      <p:pic>
        <p:nvPicPr>
          <p:cNvPr id="38" name="Picture 37">
            <a:extLst>
              <a:ext uri="{FF2B5EF4-FFF2-40B4-BE49-F238E27FC236}">
                <a16:creationId xmlns:a16="http://schemas.microsoft.com/office/drawing/2014/main" id="{6F37B850-2674-4FCF-B65E-8D749F0988D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79999" y="180000"/>
            <a:ext cx="2338425" cy="944744"/>
          </a:xfrm>
          <a:prstGeom prst="rect">
            <a:avLst/>
          </a:prstGeom>
        </p:spPr>
      </p:pic>
      <p:grpSp>
        <p:nvGrpSpPr>
          <p:cNvPr id="39" name="Group 38">
            <a:extLst>
              <a:ext uri="{FF2B5EF4-FFF2-40B4-BE49-F238E27FC236}">
                <a16:creationId xmlns:a16="http://schemas.microsoft.com/office/drawing/2014/main" id="{E166CE99-A7C3-42DE-B443-662B9D4FA2B0}"/>
              </a:ext>
            </a:extLst>
          </p:cNvPr>
          <p:cNvGrpSpPr/>
          <p:nvPr/>
        </p:nvGrpSpPr>
        <p:grpSpPr>
          <a:xfrm>
            <a:off x="9863653" y="179997"/>
            <a:ext cx="1851199" cy="1907595"/>
            <a:chOff x="8214161" y="259336"/>
            <a:chExt cx="3552273" cy="3593650"/>
          </a:xfrm>
        </p:grpSpPr>
        <p:pic>
          <p:nvPicPr>
            <p:cNvPr id="42" name="Picture 13" descr="https://lh3.googleusercontent.com/EE6E_ZLx8Mun3g1ajcCuyoLJIJjF-ib4R-hv5GwnTTfQlX8UG3yGYIiufgeEA1MUlNwIqzu1myMLdbAMQVHzlGQtCH2OaQFiwFE2xqOXTj4MIkivuhyT4Sl5SnypbvA2XgeBXg_kPVM">
              <a:extLst>
                <a:ext uri="{FF2B5EF4-FFF2-40B4-BE49-F238E27FC236}">
                  <a16:creationId xmlns:a16="http://schemas.microsoft.com/office/drawing/2014/main" id="{C912E39F-899A-4D4E-BBD7-27215EC3A4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7317" y="403868"/>
              <a:ext cx="3449117" cy="344911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A picture containing table&#10;&#10;Description automatically generated">
              <a:extLst>
                <a:ext uri="{FF2B5EF4-FFF2-40B4-BE49-F238E27FC236}">
                  <a16:creationId xmlns:a16="http://schemas.microsoft.com/office/drawing/2014/main" id="{A22F0E1D-54B3-48FD-96C2-9F0C2E277C9D}"/>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rot="19509258" flipH="1">
              <a:off x="8214161" y="259336"/>
              <a:ext cx="1603842" cy="1549843"/>
            </a:xfrm>
            <a:prstGeom prst="rect">
              <a:avLst/>
            </a:prstGeom>
          </p:spPr>
        </p:pic>
      </p:grpSp>
      <p:sp>
        <p:nvSpPr>
          <p:cNvPr id="36" name="Arrow: Right 35">
            <a:hlinkClick r:id="rId9" action="ppaction://hlinksldjump"/>
            <a:extLst>
              <a:ext uri="{FF2B5EF4-FFF2-40B4-BE49-F238E27FC236}">
                <a16:creationId xmlns:a16="http://schemas.microsoft.com/office/drawing/2014/main" id="{2290F1B5-6917-4C40-96DE-843A7948224C}"/>
              </a:ext>
            </a:extLst>
          </p:cNvPr>
          <p:cNvSpPr/>
          <p:nvPr/>
        </p:nvSpPr>
        <p:spPr>
          <a:xfrm>
            <a:off x="9290980" y="6021288"/>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Next slide</a:t>
            </a:r>
          </a:p>
        </p:txBody>
      </p:sp>
      <p:sp>
        <p:nvSpPr>
          <p:cNvPr id="37" name="Arrow: Right 36">
            <a:hlinkClick r:id="rId10" action="ppaction://hlinksldjump"/>
            <a:extLst>
              <a:ext uri="{FF2B5EF4-FFF2-40B4-BE49-F238E27FC236}">
                <a16:creationId xmlns:a16="http://schemas.microsoft.com/office/drawing/2014/main" id="{58C23EBA-F8D5-4EB0-BD1B-53D325058470}"/>
              </a:ext>
            </a:extLst>
          </p:cNvPr>
          <p:cNvSpPr/>
          <p:nvPr/>
        </p:nvSpPr>
        <p:spPr>
          <a:xfrm flipH="1">
            <a:off x="1224136" y="6021287"/>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Previous slide</a:t>
            </a:r>
          </a:p>
        </p:txBody>
      </p:sp>
      <p:sp>
        <p:nvSpPr>
          <p:cNvPr id="44" name="Rectangle 1028">
            <a:extLst>
              <a:ext uri="{FF2B5EF4-FFF2-40B4-BE49-F238E27FC236}">
                <a16:creationId xmlns:a16="http://schemas.microsoft.com/office/drawing/2014/main" id="{795E0EB9-5B2B-452F-8C66-3D64CE0514E3}"/>
              </a:ext>
            </a:extLst>
          </p:cNvPr>
          <p:cNvSpPr>
            <a:spLocks noGrp="1" noChangeArrowheads="1"/>
          </p:cNvSpPr>
          <p:nvPr>
            <p:ph type="title"/>
          </p:nvPr>
        </p:nvSpPr>
        <p:spPr>
          <a:xfrm>
            <a:off x="179999" y="1142049"/>
            <a:ext cx="4619836" cy="762000"/>
          </a:xfrm>
        </p:spPr>
        <p:txBody>
          <a:bodyPr/>
          <a:lstStyle/>
          <a:p>
            <a:pPr eaLnBrk="1" hangingPunct="1"/>
            <a:r>
              <a:rPr lang="en-US" altLang="en-US" sz="4400" dirty="0">
                <a:solidFill>
                  <a:schemeClr val="bg1"/>
                </a:solidFill>
                <a:latin typeface="TUOS Stephenson" panose="02070503080000020004" pitchFamily="18" charset="0"/>
              </a:rPr>
              <a:t>Action Plans</a:t>
            </a:r>
          </a:p>
        </p:txBody>
      </p:sp>
    </p:spTree>
    <p:extLst>
      <p:ext uri="{BB962C8B-B14F-4D97-AF65-F5344CB8AC3E}">
        <p14:creationId xmlns:p14="http://schemas.microsoft.com/office/powerpoint/2010/main" val="2691432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4500"/>
                            </p:stCondLst>
                            <p:childTnLst>
                              <p:par>
                                <p:cTn id="17" presetID="10" presetClass="entr" presetSubtype="0" fill="hold" nodeType="after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6000"/>
                            </p:stCondLst>
                            <p:childTnLst>
                              <p:par>
                                <p:cTn id="21" presetID="10" presetClass="entr" presetSubtype="0" fill="hold" nodeType="afterEffect">
                                  <p:stCondLst>
                                    <p:cond delay="10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7500"/>
                            </p:stCondLst>
                            <p:childTnLst>
                              <p:par>
                                <p:cTn id="25" presetID="10" presetClass="entr" presetSubtype="0"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0" presetClass="path" presetSubtype="0" accel="50000" decel="50000" fill="hold" nodeType="withEffect">
                                  <p:stCondLst>
                                    <p:cond delay="1000"/>
                                  </p:stCondLst>
                                  <p:childTnLst>
                                    <p:animMotion origin="layout" path="M -0.06458 0.06921 L -0.06458 0.06945 C -0.06289 0.07292 -0.06106 0.07662 -0.05937 0.08033 C -0.05885 0.08171 -0.0595 0.08426 -0.05833 0.08449 C -0.05664 0.08496 -0.05481 0.08264 -0.05312 0.08171 C -0.04622 0.06621 -0.05377 0.08171 -0.04687 0.0706 C -0.04479 0.06713 -0.0427 0.06343 -0.04062 0.05949 L -0.03437 0.04699 L -0.03229 0.04283 C -0.03164 0.04144 -0.03125 0.03982 -0.0302 0.03866 C -0.02916 0.03727 -0.02812 0.03611 -0.02708 0.03449 C -0.02643 0.03333 -0.02604 0.03148 -0.025 0.03033 C -0.02435 0.0294 -0.02291 0.0294 -0.02187 0.02894 C -0.01419 0.01875 -0.02395 0.03148 -0.01458 0.0206 C -0.00273 0.00718 -0.01914 0.02523 -0.00937 0.01227 C -0.00846 0.01111 -0.00729 0.01065 -0.00625 0.00949 C -0.0052 0.00833 -0.00416 0.00671 -0.00312 0.00533 C -0.00195 0.00023 -0.00312 0.00185 -3.33333E-6 -1.48148E-6 " pathEditMode="relative" rAng="0" ptsTypes="AAAAAAAAAAAAAAAAAA">
                                      <p:cBhvr>
                                        <p:cTn id="29" dur="2000" fill="hold"/>
                                        <p:tgtEl>
                                          <p:spTgt spid="33"/>
                                        </p:tgtEl>
                                        <p:attrNameLst>
                                          <p:attrName>ppt_x</p:attrName>
                                          <p:attrName>ppt_y</p:attrName>
                                        </p:attrNameLst>
                                      </p:cBhvr>
                                      <p:rCtr x="3229" y="-2708"/>
                                    </p:animMotion>
                                  </p:childTnLst>
                                </p:cTn>
                              </p:par>
                              <p:par>
                                <p:cTn id="30" presetID="10" presetClass="entr" presetSubtype="0" fill="hold" nodeType="withEffect">
                                  <p:stCondLst>
                                    <p:cond delay="100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par>
                          <p:cTn id="33" fill="hold">
                            <p:stCondLst>
                              <p:cond delay="10500"/>
                            </p:stCondLst>
                            <p:childTnLst>
                              <p:par>
                                <p:cTn id="34" presetID="10" presetClass="entr" presetSubtype="0" fill="hold" grpId="0" nodeType="afterEffect">
                                  <p:stCondLst>
                                    <p:cond delay="100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8216E83-A31B-4787-AA85-E9BFFD41F0B1}"/>
              </a:ext>
            </a:extLst>
          </p:cNvPr>
          <p:cNvPicPr>
            <a:picLocks noGrp="1" noChangeAspect="1"/>
          </p:cNvPicPr>
          <p:nvPr>
            <p:ph idx="1"/>
          </p:nvPr>
        </p:nvPicPr>
        <p:blipFill rotWithShape="1">
          <a:blip r:embed="rId2"/>
          <a:srcRect l="19856" t="20679" r="18631" b="7301"/>
          <a:stretch/>
        </p:blipFill>
        <p:spPr>
          <a:xfrm>
            <a:off x="3371278" y="1948546"/>
            <a:ext cx="6249880" cy="4116059"/>
          </a:xfrm>
          <a:prstGeom prst="rect">
            <a:avLst/>
          </a:prstGeom>
        </p:spPr>
      </p:pic>
      <p:pic>
        <p:nvPicPr>
          <p:cNvPr id="9" name="Picture 8">
            <a:extLst>
              <a:ext uri="{FF2B5EF4-FFF2-40B4-BE49-F238E27FC236}">
                <a16:creationId xmlns:a16="http://schemas.microsoft.com/office/drawing/2014/main" id="{AB3AE40E-51A9-4D39-A56C-E31358838F7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79999" y="180000"/>
            <a:ext cx="2338425" cy="944744"/>
          </a:xfrm>
          <a:prstGeom prst="rect">
            <a:avLst/>
          </a:prstGeom>
        </p:spPr>
      </p:pic>
      <p:sp>
        <p:nvSpPr>
          <p:cNvPr id="10" name="Content Placeholder 2">
            <a:extLst>
              <a:ext uri="{FF2B5EF4-FFF2-40B4-BE49-F238E27FC236}">
                <a16:creationId xmlns:a16="http://schemas.microsoft.com/office/drawing/2014/main" id="{FF86306F-AEC1-4E5D-BFF9-08436A0C0532}"/>
              </a:ext>
            </a:extLst>
          </p:cNvPr>
          <p:cNvSpPr txBox="1">
            <a:spLocks/>
          </p:cNvSpPr>
          <p:nvPr/>
        </p:nvSpPr>
        <p:spPr>
          <a:xfrm>
            <a:off x="63901" y="1985690"/>
            <a:ext cx="34250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dirty="0">
                <a:solidFill>
                  <a:schemeClr val="bg1"/>
                </a:solidFill>
                <a:latin typeface="TUOS Blake" panose="020B0503040000020004" pitchFamily="34" charset="0"/>
              </a:rPr>
              <a:t>Choose one of your SMART goals and create an action plan by breaking it down into at least three tasks</a:t>
            </a:r>
          </a:p>
          <a:p>
            <a:endParaRPr lang="en-GB" dirty="0"/>
          </a:p>
        </p:txBody>
      </p:sp>
      <p:grpSp>
        <p:nvGrpSpPr>
          <p:cNvPr id="13" name="Group 12">
            <a:extLst>
              <a:ext uri="{FF2B5EF4-FFF2-40B4-BE49-F238E27FC236}">
                <a16:creationId xmlns:a16="http://schemas.microsoft.com/office/drawing/2014/main" id="{DC341B27-B3C9-4909-A95F-494AFCCB4AF4}"/>
              </a:ext>
            </a:extLst>
          </p:cNvPr>
          <p:cNvGrpSpPr/>
          <p:nvPr/>
        </p:nvGrpSpPr>
        <p:grpSpPr>
          <a:xfrm>
            <a:off x="9779939" y="179997"/>
            <a:ext cx="1934914" cy="1993860"/>
            <a:chOff x="8214161" y="259336"/>
            <a:chExt cx="3552273" cy="3593650"/>
          </a:xfrm>
        </p:grpSpPr>
        <p:pic>
          <p:nvPicPr>
            <p:cNvPr id="14" name="Picture 13" descr="https://lh3.googleusercontent.com/EE6E_ZLx8Mun3g1ajcCuyoLJIJjF-ib4R-hv5GwnTTfQlX8UG3yGYIiufgeEA1MUlNwIqzu1myMLdbAMQVHzlGQtCH2OaQFiwFE2xqOXTj4MIkivuhyT4Sl5SnypbvA2XgeBXg_kPVM">
              <a:extLst>
                <a:ext uri="{FF2B5EF4-FFF2-40B4-BE49-F238E27FC236}">
                  <a16:creationId xmlns:a16="http://schemas.microsoft.com/office/drawing/2014/main" id="{ED10964B-EE7F-4D3C-A865-592E726A89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7317" y="403868"/>
              <a:ext cx="3449117" cy="34491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picture containing table&#10;&#10;Description automatically generated">
              <a:extLst>
                <a:ext uri="{FF2B5EF4-FFF2-40B4-BE49-F238E27FC236}">
                  <a16:creationId xmlns:a16="http://schemas.microsoft.com/office/drawing/2014/main" id="{653F2858-9072-487D-B66F-6F615F2B29FB}"/>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9509258" flipH="1">
              <a:off x="8214161" y="259336"/>
              <a:ext cx="1603842" cy="1549843"/>
            </a:xfrm>
            <a:prstGeom prst="rect">
              <a:avLst/>
            </a:prstGeom>
          </p:spPr>
        </p:pic>
      </p:grpSp>
      <p:sp>
        <p:nvSpPr>
          <p:cNvPr id="16" name="Star: 5 Points 15">
            <a:extLst>
              <a:ext uri="{FF2B5EF4-FFF2-40B4-BE49-F238E27FC236}">
                <a16:creationId xmlns:a16="http://schemas.microsoft.com/office/drawing/2014/main" id="{9A73B031-A84C-4DD6-8DA7-EB85A8714BAA}"/>
              </a:ext>
            </a:extLst>
          </p:cNvPr>
          <p:cNvSpPr/>
          <p:nvPr/>
        </p:nvSpPr>
        <p:spPr>
          <a:xfrm>
            <a:off x="2741951" y="126971"/>
            <a:ext cx="834501" cy="834501"/>
          </a:xfrm>
          <a:prstGeom prst="star5">
            <a:avLst/>
          </a:prstGeom>
          <a:solidFill>
            <a:srgbClr val="FF5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028">
            <a:extLst>
              <a:ext uri="{FF2B5EF4-FFF2-40B4-BE49-F238E27FC236}">
                <a16:creationId xmlns:a16="http://schemas.microsoft.com/office/drawing/2014/main" id="{12F3A994-34B0-4173-A74C-6E772F664D9C}"/>
              </a:ext>
            </a:extLst>
          </p:cNvPr>
          <p:cNvSpPr>
            <a:spLocks noGrp="1" noChangeArrowheads="1"/>
          </p:cNvSpPr>
          <p:nvPr>
            <p:ph type="title"/>
          </p:nvPr>
        </p:nvSpPr>
        <p:spPr>
          <a:xfrm>
            <a:off x="3692797" y="271372"/>
            <a:ext cx="4619836" cy="762000"/>
          </a:xfrm>
        </p:spPr>
        <p:txBody>
          <a:bodyPr/>
          <a:lstStyle/>
          <a:p>
            <a:pPr eaLnBrk="1" hangingPunct="1"/>
            <a:r>
              <a:rPr lang="en-US" altLang="en-US" sz="4400" dirty="0">
                <a:solidFill>
                  <a:schemeClr val="bg1"/>
                </a:solidFill>
                <a:latin typeface="TUOS Stephenson" panose="02070503080000020004" pitchFamily="18" charset="0"/>
              </a:rPr>
              <a:t>Worksheet Task</a:t>
            </a:r>
          </a:p>
        </p:txBody>
      </p:sp>
      <p:sp>
        <p:nvSpPr>
          <p:cNvPr id="18" name="Arrow: Right 17">
            <a:hlinkClick r:id="rId7" action="ppaction://hlinksldjump"/>
            <a:extLst>
              <a:ext uri="{FF2B5EF4-FFF2-40B4-BE49-F238E27FC236}">
                <a16:creationId xmlns:a16="http://schemas.microsoft.com/office/drawing/2014/main" id="{A36FDC5C-0F11-469F-9DF2-64DD78E8641E}"/>
              </a:ext>
            </a:extLst>
          </p:cNvPr>
          <p:cNvSpPr/>
          <p:nvPr/>
        </p:nvSpPr>
        <p:spPr>
          <a:xfrm>
            <a:off x="9290980" y="6021288"/>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Next slide</a:t>
            </a:r>
          </a:p>
        </p:txBody>
      </p:sp>
      <p:sp>
        <p:nvSpPr>
          <p:cNvPr id="19" name="Arrow: Right 18">
            <a:hlinkClick r:id="rId8" action="ppaction://hlinksldjump"/>
            <a:extLst>
              <a:ext uri="{FF2B5EF4-FFF2-40B4-BE49-F238E27FC236}">
                <a16:creationId xmlns:a16="http://schemas.microsoft.com/office/drawing/2014/main" id="{F9260246-9552-4FD5-92C1-A9FAF8DF00C1}"/>
              </a:ext>
            </a:extLst>
          </p:cNvPr>
          <p:cNvSpPr/>
          <p:nvPr/>
        </p:nvSpPr>
        <p:spPr>
          <a:xfrm flipH="1">
            <a:off x="1224136" y="6021287"/>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Previous slide</a:t>
            </a:r>
          </a:p>
        </p:txBody>
      </p:sp>
    </p:spTree>
    <p:extLst>
      <p:ext uri="{BB962C8B-B14F-4D97-AF65-F5344CB8AC3E}">
        <p14:creationId xmlns:p14="http://schemas.microsoft.com/office/powerpoint/2010/main" val="4014710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8F21349-F1E6-41DA-9A59-A460BA4F565A}"/>
              </a:ext>
            </a:extLst>
          </p:cNvPr>
          <p:cNvGrpSpPr/>
          <p:nvPr/>
        </p:nvGrpSpPr>
        <p:grpSpPr>
          <a:xfrm>
            <a:off x="9671111" y="179996"/>
            <a:ext cx="2043742" cy="2106003"/>
            <a:chOff x="8214161" y="259336"/>
            <a:chExt cx="3552273" cy="3593650"/>
          </a:xfrm>
        </p:grpSpPr>
        <p:pic>
          <p:nvPicPr>
            <p:cNvPr id="16" name="Picture 15" descr="https://lh3.googleusercontent.com/EE6E_ZLx8Mun3g1ajcCuyoLJIJjF-ib4R-hv5GwnTTfQlX8UG3yGYIiufgeEA1MUlNwIqzu1myMLdbAMQVHzlGQtCH2OaQFiwFE2xqOXTj4MIkivuhyT4Sl5SnypbvA2XgeBXg_kPVM">
              <a:extLst>
                <a:ext uri="{FF2B5EF4-FFF2-40B4-BE49-F238E27FC236}">
                  <a16:creationId xmlns:a16="http://schemas.microsoft.com/office/drawing/2014/main" id="{C87AEDF8-D1EA-4F91-8689-B99E98EF1C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7317" y="403868"/>
              <a:ext cx="3449117" cy="344911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table&#10;&#10;Description automatically generated">
              <a:extLst>
                <a:ext uri="{FF2B5EF4-FFF2-40B4-BE49-F238E27FC236}">
                  <a16:creationId xmlns:a16="http://schemas.microsoft.com/office/drawing/2014/main" id="{C2BCA80F-FFBA-4402-9073-BE359635159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9509258" flipH="1">
              <a:off x="8214161" y="259336"/>
              <a:ext cx="1603842" cy="1549843"/>
            </a:xfrm>
            <a:prstGeom prst="rect">
              <a:avLst/>
            </a:prstGeom>
          </p:spPr>
        </p:pic>
      </p:grpSp>
      <p:pic>
        <p:nvPicPr>
          <p:cNvPr id="9" name="Picture 8"/>
          <p:cNvPicPr>
            <a:picLocks noChangeAspect="1"/>
          </p:cNvPicPr>
          <p:nvPr/>
        </p:nvPicPr>
        <p:blipFill rotWithShape="1">
          <a:blip r:embed="rId6"/>
          <a:srcRect l="22161" t="25373" r="23393" b="13827"/>
          <a:stretch/>
        </p:blipFill>
        <p:spPr>
          <a:xfrm>
            <a:off x="1686085" y="3221499"/>
            <a:ext cx="4389314" cy="2757106"/>
          </a:xfrm>
          <a:prstGeom prst="rect">
            <a:avLst/>
          </a:prstGeom>
        </p:spPr>
      </p:pic>
      <p:grpSp>
        <p:nvGrpSpPr>
          <p:cNvPr id="13" name="Group 12"/>
          <p:cNvGrpSpPr/>
          <p:nvPr/>
        </p:nvGrpSpPr>
        <p:grpSpPr>
          <a:xfrm>
            <a:off x="6096534" y="2785647"/>
            <a:ext cx="3807656" cy="3807656"/>
            <a:chOff x="5564944" y="2760179"/>
            <a:chExt cx="3807656" cy="3807656"/>
          </a:xfrm>
        </p:grpSpPr>
        <p:pic>
          <p:nvPicPr>
            <p:cNvPr id="11" name="Picture 10" descr="Handy Telefon Anruf · Kostenloses Bild auf Pixabay"/>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564944" y="2760179"/>
              <a:ext cx="3807656" cy="3807656"/>
            </a:xfrm>
            <a:prstGeom prst="rect">
              <a:avLst/>
            </a:prstGeom>
          </p:spPr>
        </p:pic>
        <p:sp>
          <p:nvSpPr>
            <p:cNvPr id="10" name="Rectangle 9"/>
            <p:cNvSpPr/>
            <p:nvPr/>
          </p:nvSpPr>
          <p:spPr>
            <a:xfrm>
              <a:off x="6868697" y="3538163"/>
              <a:ext cx="1200150"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TUOS Blake" panose="020B0503040000020004" pitchFamily="34" charset="0"/>
                </a:rPr>
                <a:t>6:00pm – Past paper</a:t>
              </a:r>
            </a:p>
          </p:txBody>
        </p:sp>
        <p:sp>
          <p:nvSpPr>
            <p:cNvPr id="12" name="Oval 11"/>
            <p:cNvSpPr/>
            <p:nvPr/>
          </p:nvSpPr>
          <p:spPr>
            <a:xfrm>
              <a:off x="6768791" y="3407883"/>
              <a:ext cx="199811" cy="19981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latin typeface="TUOS Blake" panose="020B0503040000020004" pitchFamily="34" charset="0"/>
                </a:rPr>
                <a:t>1</a:t>
              </a:r>
            </a:p>
          </p:txBody>
        </p:sp>
      </p:grpSp>
      <p:pic>
        <p:nvPicPr>
          <p:cNvPr id="18" name="Picture 17">
            <a:extLst>
              <a:ext uri="{FF2B5EF4-FFF2-40B4-BE49-F238E27FC236}">
                <a16:creationId xmlns:a16="http://schemas.microsoft.com/office/drawing/2014/main" id="{AC17B725-159A-4919-BDB3-497C83986E65}"/>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179999" y="180000"/>
            <a:ext cx="2338425" cy="944744"/>
          </a:xfrm>
          <a:prstGeom prst="rect">
            <a:avLst/>
          </a:prstGeom>
        </p:spPr>
      </p:pic>
      <p:sp>
        <p:nvSpPr>
          <p:cNvPr id="22" name="Content Placeholder 2">
            <a:extLst>
              <a:ext uri="{FF2B5EF4-FFF2-40B4-BE49-F238E27FC236}">
                <a16:creationId xmlns:a16="http://schemas.microsoft.com/office/drawing/2014/main" id="{545149C5-D079-457A-8807-53D73CF71237}"/>
              </a:ext>
            </a:extLst>
          </p:cNvPr>
          <p:cNvSpPr txBox="1">
            <a:spLocks/>
          </p:cNvSpPr>
          <p:nvPr/>
        </p:nvSpPr>
        <p:spPr>
          <a:xfrm>
            <a:off x="225469" y="1834768"/>
            <a:ext cx="990701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dirty="0">
                <a:solidFill>
                  <a:schemeClr val="bg1"/>
                </a:solidFill>
                <a:latin typeface="TUOS Blake" panose="020B0503040000020004" pitchFamily="34" charset="0"/>
              </a:rPr>
              <a:t>It’s worth putting your tasks somewhere you can see them easily, whether this ends up being a full timetable or a phone notification is up to you</a:t>
            </a:r>
          </a:p>
          <a:p>
            <a:endParaRPr lang="en-GB" dirty="0"/>
          </a:p>
        </p:txBody>
      </p:sp>
      <p:sp>
        <p:nvSpPr>
          <p:cNvPr id="19" name="Rectangle 1028">
            <a:extLst>
              <a:ext uri="{FF2B5EF4-FFF2-40B4-BE49-F238E27FC236}">
                <a16:creationId xmlns:a16="http://schemas.microsoft.com/office/drawing/2014/main" id="{1609B143-0359-44F8-B8EF-70BAC8F96EFE}"/>
              </a:ext>
            </a:extLst>
          </p:cNvPr>
          <p:cNvSpPr>
            <a:spLocks noGrp="1" noChangeArrowheads="1"/>
          </p:cNvSpPr>
          <p:nvPr>
            <p:ph type="title"/>
          </p:nvPr>
        </p:nvSpPr>
        <p:spPr>
          <a:xfrm>
            <a:off x="179999" y="1142049"/>
            <a:ext cx="4619836" cy="762000"/>
          </a:xfrm>
        </p:spPr>
        <p:txBody>
          <a:bodyPr/>
          <a:lstStyle/>
          <a:p>
            <a:pPr eaLnBrk="1" hangingPunct="1"/>
            <a:r>
              <a:rPr lang="en-US" altLang="en-US" sz="4400" dirty="0" err="1">
                <a:solidFill>
                  <a:schemeClr val="bg1"/>
                </a:solidFill>
                <a:latin typeface="TUOS Stephenson" panose="02070503080000020004" pitchFamily="18" charset="0"/>
              </a:rPr>
              <a:t>Organisation</a:t>
            </a:r>
            <a:endParaRPr lang="en-US" altLang="en-US" sz="4400" dirty="0">
              <a:solidFill>
                <a:schemeClr val="bg1"/>
              </a:solidFill>
              <a:latin typeface="TUOS Stephenson" panose="02070503080000020004" pitchFamily="18" charset="0"/>
            </a:endParaRPr>
          </a:p>
        </p:txBody>
      </p:sp>
      <p:sp>
        <p:nvSpPr>
          <p:cNvPr id="20" name="Arrow: Right 19">
            <a:hlinkClick r:id="rId9" action="ppaction://hlinksldjump"/>
            <a:extLst>
              <a:ext uri="{FF2B5EF4-FFF2-40B4-BE49-F238E27FC236}">
                <a16:creationId xmlns:a16="http://schemas.microsoft.com/office/drawing/2014/main" id="{3A7453CB-E068-4016-80D4-1E206F0DF9FC}"/>
              </a:ext>
            </a:extLst>
          </p:cNvPr>
          <p:cNvSpPr/>
          <p:nvPr/>
        </p:nvSpPr>
        <p:spPr>
          <a:xfrm>
            <a:off x="9290980" y="6021288"/>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Next slide</a:t>
            </a:r>
          </a:p>
        </p:txBody>
      </p:sp>
      <p:sp>
        <p:nvSpPr>
          <p:cNvPr id="21" name="Arrow: Right 20">
            <a:hlinkClick r:id="rId10" action="ppaction://hlinksldjump"/>
            <a:extLst>
              <a:ext uri="{FF2B5EF4-FFF2-40B4-BE49-F238E27FC236}">
                <a16:creationId xmlns:a16="http://schemas.microsoft.com/office/drawing/2014/main" id="{31027AC0-8F19-46C5-BE62-ED56F70F2834}"/>
              </a:ext>
            </a:extLst>
          </p:cNvPr>
          <p:cNvSpPr/>
          <p:nvPr/>
        </p:nvSpPr>
        <p:spPr>
          <a:xfrm flipH="1">
            <a:off x="1224136" y="6021287"/>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Previous slide</a:t>
            </a:r>
          </a:p>
        </p:txBody>
      </p:sp>
    </p:spTree>
    <p:extLst>
      <p:ext uri="{BB962C8B-B14F-4D97-AF65-F5344CB8AC3E}">
        <p14:creationId xmlns:p14="http://schemas.microsoft.com/office/powerpoint/2010/main" val="21469484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7E1DBF4-D063-4E18-99BD-0ECB21CCCC3F}"/>
              </a:ext>
            </a:extLst>
          </p:cNvPr>
          <p:cNvGrpSpPr/>
          <p:nvPr/>
        </p:nvGrpSpPr>
        <p:grpSpPr>
          <a:xfrm>
            <a:off x="9604139" y="179996"/>
            <a:ext cx="2110714" cy="2175015"/>
            <a:chOff x="8214161" y="259336"/>
            <a:chExt cx="3552273" cy="3593650"/>
          </a:xfrm>
        </p:grpSpPr>
        <p:pic>
          <p:nvPicPr>
            <p:cNvPr id="16" name="Picture 15" descr="https://lh3.googleusercontent.com/EE6E_ZLx8Mun3g1ajcCuyoLJIJjF-ib4R-hv5GwnTTfQlX8UG3yGYIiufgeEA1MUlNwIqzu1myMLdbAMQVHzlGQtCH2OaQFiwFE2xqOXTj4MIkivuhyT4Sl5SnypbvA2XgeBXg_kPVM">
              <a:extLst>
                <a:ext uri="{FF2B5EF4-FFF2-40B4-BE49-F238E27FC236}">
                  <a16:creationId xmlns:a16="http://schemas.microsoft.com/office/drawing/2014/main" id="{99CD65A2-2136-4CDC-BD04-B0D96314B8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7317" y="403868"/>
              <a:ext cx="3449117" cy="344911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table&#10;&#10;Description automatically generated">
              <a:extLst>
                <a:ext uri="{FF2B5EF4-FFF2-40B4-BE49-F238E27FC236}">
                  <a16:creationId xmlns:a16="http://schemas.microsoft.com/office/drawing/2014/main" id="{BFE0E1AC-7227-4FF1-BED2-9BE6DD6EBCE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9509258" flipH="1">
              <a:off x="8214161" y="259336"/>
              <a:ext cx="1603842" cy="1549843"/>
            </a:xfrm>
            <a:prstGeom prst="rect">
              <a:avLst/>
            </a:prstGeom>
          </p:spPr>
        </p:pic>
      </p:grpSp>
      <p:sp>
        <p:nvSpPr>
          <p:cNvPr id="3" name="Content Placeholder 2"/>
          <p:cNvSpPr>
            <a:spLocks noGrp="1"/>
          </p:cNvSpPr>
          <p:nvPr>
            <p:ph idx="1"/>
          </p:nvPr>
        </p:nvSpPr>
        <p:spPr>
          <a:xfrm>
            <a:off x="1349211" y="3098470"/>
            <a:ext cx="7886700" cy="4351338"/>
          </a:xfrm>
        </p:spPr>
        <p:txBody>
          <a:bodyPr>
            <a:normAutofit/>
          </a:bodyPr>
          <a:lstStyle/>
          <a:p>
            <a:r>
              <a:rPr lang="en-GB" sz="2400" b="1" dirty="0">
                <a:solidFill>
                  <a:schemeClr val="bg1"/>
                </a:solidFill>
                <a:latin typeface="TUOS Blake" panose="020B0503040000020004" pitchFamily="34" charset="0"/>
              </a:rPr>
              <a:t>Scenario:</a:t>
            </a:r>
          </a:p>
          <a:p>
            <a:pPr marL="0" indent="0">
              <a:buNone/>
            </a:pPr>
            <a:r>
              <a:rPr lang="en-GB" sz="2400" i="1" dirty="0">
                <a:solidFill>
                  <a:schemeClr val="bg1"/>
                </a:solidFill>
                <a:latin typeface="TUOS Blake" panose="020B0503040000020004" pitchFamily="34" charset="0"/>
              </a:rPr>
              <a:t>You have received your exam timetable and you find that your two hardest exams are both scheduled for the same day and you’ve also got three other exams in that week</a:t>
            </a:r>
          </a:p>
        </p:txBody>
      </p:sp>
      <p:pic>
        <p:nvPicPr>
          <p:cNvPr id="11" name="Picture 10">
            <a:extLst>
              <a:ext uri="{FF2B5EF4-FFF2-40B4-BE49-F238E27FC236}">
                <a16:creationId xmlns:a16="http://schemas.microsoft.com/office/drawing/2014/main" id="{9F5B012F-DC8C-4687-B46D-7783FDEC44C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79999" y="180000"/>
            <a:ext cx="2338425" cy="944744"/>
          </a:xfrm>
          <a:prstGeom prst="rect">
            <a:avLst/>
          </a:prstGeom>
        </p:spPr>
      </p:pic>
      <p:sp>
        <p:nvSpPr>
          <p:cNvPr id="13" name="Content Placeholder 2">
            <a:extLst>
              <a:ext uri="{FF2B5EF4-FFF2-40B4-BE49-F238E27FC236}">
                <a16:creationId xmlns:a16="http://schemas.microsoft.com/office/drawing/2014/main" id="{C4FD45A0-D90B-4031-BFF5-FEA660261F31}"/>
              </a:ext>
            </a:extLst>
          </p:cNvPr>
          <p:cNvSpPr txBox="1">
            <a:spLocks/>
          </p:cNvSpPr>
          <p:nvPr/>
        </p:nvSpPr>
        <p:spPr>
          <a:xfrm>
            <a:off x="340438" y="2111607"/>
            <a:ext cx="1032181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sz="2400" dirty="0">
                <a:solidFill>
                  <a:schemeClr val="bg1"/>
                </a:solidFill>
                <a:latin typeface="TUOS Blake" panose="020B0503040000020004" pitchFamily="34" charset="0"/>
              </a:rPr>
              <a:t>Goals can also help you plan out solutions to short term, unexpected issues. What SMART goals might you set in this scenario?</a:t>
            </a:r>
          </a:p>
          <a:p>
            <a:endParaRPr lang="en-GB" dirty="0"/>
          </a:p>
        </p:txBody>
      </p:sp>
      <p:sp>
        <p:nvSpPr>
          <p:cNvPr id="18" name="Content Placeholder 2">
            <a:extLst>
              <a:ext uri="{FF2B5EF4-FFF2-40B4-BE49-F238E27FC236}">
                <a16:creationId xmlns:a16="http://schemas.microsoft.com/office/drawing/2014/main" id="{88C8CBD0-4F11-4F6B-919B-F14EE260A1A1}"/>
              </a:ext>
            </a:extLst>
          </p:cNvPr>
          <p:cNvSpPr txBox="1">
            <a:spLocks/>
          </p:cNvSpPr>
          <p:nvPr/>
        </p:nvSpPr>
        <p:spPr>
          <a:xfrm>
            <a:off x="340437" y="4841046"/>
            <a:ext cx="10321811" cy="1112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sz="2400" b="1" dirty="0">
                <a:solidFill>
                  <a:schemeClr val="bg1"/>
                </a:solidFill>
                <a:latin typeface="TUOS Blake" panose="020B0503040000020004" pitchFamily="34" charset="0"/>
              </a:rPr>
              <a:t>For example: ‘</a:t>
            </a:r>
            <a:r>
              <a:rPr lang="en-GB" sz="2400" dirty="0">
                <a:solidFill>
                  <a:schemeClr val="bg1"/>
                </a:solidFill>
                <a:latin typeface="TUOS Blake" panose="020B0503040000020004" pitchFamily="34" charset="0"/>
              </a:rPr>
              <a:t>Today I will write a revision plan for the next three weeks to make sure I use my time as efficiently as possible’</a:t>
            </a:r>
            <a:endParaRPr lang="en-GB" sz="2400" b="1" dirty="0">
              <a:solidFill>
                <a:schemeClr val="bg1"/>
              </a:solidFill>
              <a:latin typeface="TUOS Blake" panose="020B0503040000020004" pitchFamily="34" charset="0"/>
            </a:endParaRPr>
          </a:p>
          <a:p>
            <a:endParaRPr lang="en-GB" dirty="0"/>
          </a:p>
        </p:txBody>
      </p:sp>
      <p:sp>
        <p:nvSpPr>
          <p:cNvPr id="19" name="Rectangle 1028">
            <a:extLst>
              <a:ext uri="{FF2B5EF4-FFF2-40B4-BE49-F238E27FC236}">
                <a16:creationId xmlns:a16="http://schemas.microsoft.com/office/drawing/2014/main" id="{462A8148-2D6E-4280-914A-5CC076F4B050}"/>
              </a:ext>
            </a:extLst>
          </p:cNvPr>
          <p:cNvSpPr>
            <a:spLocks noGrp="1" noChangeArrowheads="1"/>
          </p:cNvSpPr>
          <p:nvPr>
            <p:ph type="title"/>
          </p:nvPr>
        </p:nvSpPr>
        <p:spPr>
          <a:xfrm>
            <a:off x="179999" y="1142049"/>
            <a:ext cx="4619836" cy="762000"/>
          </a:xfrm>
        </p:spPr>
        <p:txBody>
          <a:bodyPr/>
          <a:lstStyle/>
          <a:p>
            <a:pPr eaLnBrk="1" hangingPunct="1"/>
            <a:r>
              <a:rPr lang="en-US" altLang="en-US" sz="4400" dirty="0">
                <a:solidFill>
                  <a:schemeClr val="bg1"/>
                </a:solidFill>
                <a:latin typeface="TUOS Stephenson" panose="02070503080000020004" pitchFamily="18" charset="0"/>
              </a:rPr>
              <a:t>Resilience</a:t>
            </a:r>
          </a:p>
        </p:txBody>
      </p:sp>
      <p:sp>
        <p:nvSpPr>
          <p:cNvPr id="20" name="Arrow: Right 19">
            <a:hlinkClick r:id="rId6" action="ppaction://hlinksldjump"/>
            <a:extLst>
              <a:ext uri="{FF2B5EF4-FFF2-40B4-BE49-F238E27FC236}">
                <a16:creationId xmlns:a16="http://schemas.microsoft.com/office/drawing/2014/main" id="{373ED00C-D0AF-4CEC-8F2F-60E315210841}"/>
              </a:ext>
            </a:extLst>
          </p:cNvPr>
          <p:cNvSpPr/>
          <p:nvPr/>
        </p:nvSpPr>
        <p:spPr>
          <a:xfrm>
            <a:off x="9290980" y="6021288"/>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Next slide</a:t>
            </a:r>
          </a:p>
        </p:txBody>
      </p:sp>
      <p:sp>
        <p:nvSpPr>
          <p:cNvPr id="21" name="Arrow: Right 20">
            <a:hlinkClick r:id="rId7" action="ppaction://hlinksldjump"/>
            <a:extLst>
              <a:ext uri="{FF2B5EF4-FFF2-40B4-BE49-F238E27FC236}">
                <a16:creationId xmlns:a16="http://schemas.microsoft.com/office/drawing/2014/main" id="{E42D4EDE-825B-4B7D-9F1D-E83BE594D074}"/>
              </a:ext>
            </a:extLst>
          </p:cNvPr>
          <p:cNvSpPr/>
          <p:nvPr/>
        </p:nvSpPr>
        <p:spPr>
          <a:xfrm flipH="1">
            <a:off x="1224136" y="6021287"/>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Previous slide</a:t>
            </a:r>
          </a:p>
        </p:txBody>
      </p:sp>
    </p:spTree>
    <p:extLst>
      <p:ext uri="{BB962C8B-B14F-4D97-AF65-F5344CB8AC3E}">
        <p14:creationId xmlns:p14="http://schemas.microsoft.com/office/powerpoint/2010/main" val="17973461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4500"/>
                            </p:stCondLst>
                            <p:childTnLst>
                              <p:par>
                                <p:cTn id="17" presetID="10" presetClass="entr" presetSubtype="0" fill="hold" nodeType="afterEffect">
                                  <p:stCondLst>
                                    <p:cond delay="100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fade">
                                      <p:cBhvr>
                                        <p:cTn id="19" dur="500"/>
                                        <p:tgtEl>
                                          <p:spTgt spid="18">
                                            <p:txEl>
                                              <p:pRg st="0" end="0"/>
                                            </p:txEl>
                                          </p:spTgt>
                                        </p:tgtEl>
                                      </p:cBhvr>
                                    </p:animEffect>
                                  </p:childTnLst>
                                </p:cTn>
                              </p:par>
                            </p:childTnLst>
                          </p:cTn>
                        </p:par>
                        <p:par>
                          <p:cTn id="20" fill="hold">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308DC65B-8902-4288-965D-253F49EDDE8F}"/>
              </a:ext>
            </a:extLst>
          </p:cNvPr>
          <p:cNvGrpSpPr/>
          <p:nvPr/>
        </p:nvGrpSpPr>
        <p:grpSpPr>
          <a:xfrm>
            <a:off x="9523562" y="179996"/>
            <a:ext cx="2191291" cy="2258047"/>
            <a:chOff x="8214161" y="259336"/>
            <a:chExt cx="3552273" cy="3593650"/>
          </a:xfrm>
        </p:grpSpPr>
        <p:pic>
          <p:nvPicPr>
            <p:cNvPr id="18" name="Picture 17" descr="https://lh3.googleusercontent.com/EE6E_ZLx8Mun3g1ajcCuyoLJIJjF-ib4R-hv5GwnTTfQlX8UG3yGYIiufgeEA1MUlNwIqzu1myMLdbAMQVHzlGQtCH2OaQFiwFE2xqOXTj4MIkivuhyT4Sl5SnypbvA2XgeBXg_kPVM">
              <a:extLst>
                <a:ext uri="{FF2B5EF4-FFF2-40B4-BE49-F238E27FC236}">
                  <a16:creationId xmlns:a16="http://schemas.microsoft.com/office/drawing/2014/main" id="{5F05AB88-8CD4-4D30-97C4-22A9FDB7EC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7317" y="403868"/>
              <a:ext cx="3449117" cy="34491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picture containing table&#10;&#10;Description automatically generated">
              <a:extLst>
                <a:ext uri="{FF2B5EF4-FFF2-40B4-BE49-F238E27FC236}">
                  <a16:creationId xmlns:a16="http://schemas.microsoft.com/office/drawing/2014/main" id="{27C1AFAF-F332-4BD5-A7F9-3CDB86AF90B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9509258" flipH="1">
              <a:off x="8214161" y="259336"/>
              <a:ext cx="1603842" cy="1549843"/>
            </a:xfrm>
            <a:prstGeom prst="rect">
              <a:avLst/>
            </a:prstGeom>
          </p:spPr>
        </p:pic>
      </p:grpSp>
      <p:sp>
        <p:nvSpPr>
          <p:cNvPr id="3" name="Content Placeholder 2"/>
          <p:cNvSpPr>
            <a:spLocks noGrp="1"/>
          </p:cNvSpPr>
          <p:nvPr>
            <p:ph idx="1"/>
          </p:nvPr>
        </p:nvSpPr>
        <p:spPr>
          <a:xfrm>
            <a:off x="219881" y="2152740"/>
            <a:ext cx="10482553" cy="4351338"/>
          </a:xfrm>
        </p:spPr>
        <p:txBody>
          <a:bodyPr>
            <a:noAutofit/>
          </a:bodyPr>
          <a:lstStyle/>
          <a:p>
            <a:r>
              <a:rPr lang="en-GB" dirty="0">
                <a:solidFill>
                  <a:schemeClr val="bg1"/>
                </a:solidFill>
                <a:latin typeface="TUOS Blake" panose="020B0503040000020004" pitchFamily="34" charset="0"/>
              </a:rPr>
              <a:t>Hang on to your goals, try and actually use them</a:t>
            </a:r>
          </a:p>
          <a:p>
            <a:endParaRPr lang="en-GB" sz="200" dirty="0">
              <a:solidFill>
                <a:schemeClr val="bg1"/>
              </a:solidFill>
              <a:latin typeface="TUOS Blake" panose="020B0503040000020004" pitchFamily="34" charset="0"/>
            </a:endParaRPr>
          </a:p>
          <a:p>
            <a:r>
              <a:rPr lang="en-GB" dirty="0">
                <a:solidFill>
                  <a:schemeClr val="bg1"/>
                </a:solidFill>
                <a:latin typeface="TUOS Blake" panose="020B0503040000020004" pitchFamily="34" charset="0"/>
              </a:rPr>
              <a:t>Keep your goals visible, just looking at them will have a positive effect</a:t>
            </a:r>
          </a:p>
          <a:p>
            <a:endParaRPr lang="en-GB" sz="200" dirty="0">
              <a:solidFill>
                <a:schemeClr val="bg1"/>
              </a:solidFill>
              <a:latin typeface="TUOS Blake" panose="020B0503040000020004" pitchFamily="34" charset="0"/>
            </a:endParaRPr>
          </a:p>
          <a:p>
            <a:r>
              <a:rPr lang="en-GB" dirty="0">
                <a:solidFill>
                  <a:schemeClr val="bg1"/>
                </a:solidFill>
                <a:latin typeface="TUOS Blake" panose="020B0503040000020004" pitchFamily="34" charset="0"/>
              </a:rPr>
              <a:t>When making goals, remember the priority is to keep them SMART</a:t>
            </a:r>
          </a:p>
          <a:p>
            <a:endParaRPr lang="en-GB" sz="200" dirty="0">
              <a:solidFill>
                <a:schemeClr val="bg1"/>
              </a:solidFill>
              <a:latin typeface="TUOS Blake" panose="020B0503040000020004" pitchFamily="34" charset="0"/>
            </a:endParaRPr>
          </a:p>
          <a:p>
            <a:r>
              <a:rPr lang="en-GB" dirty="0">
                <a:solidFill>
                  <a:schemeClr val="bg1"/>
                </a:solidFill>
                <a:latin typeface="TUOS Blake" panose="020B0503040000020004" pitchFamily="34" charset="0"/>
              </a:rPr>
              <a:t>Don’t let them get you stressed. Breaking challenges down into manageable goals should be a way of making them less stressful! </a:t>
            </a:r>
          </a:p>
        </p:txBody>
      </p:sp>
      <p:pic>
        <p:nvPicPr>
          <p:cNvPr id="14" name="Picture 13">
            <a:extLst>
              <a:ext uri="{FF2B5EF4-FFF2-40B4-BE49-F238E27FC236}">
                <a16:creationId xmlns:a16="http://schemas.microsoft.com/office/drawing/2014/main" id="{29E2E321-95E0-426D-B8E6-2B82B41722E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79999" y="180000"/>
            <a:ext cx="2338425" cy="944744"/>
          </a:xfrm>
          <a:prstGeom prst="rect">
            <a:avLst/>
          </a:prstGeom>
        </p:spPr>
      </p:pic>
      <p:sp>
        <p:nvSpPr>
          <p:cNvPr id="11" name="Arrow: Right 10">
            <a:hlinkClick r:id="rId6" action="ppaction://hlinksldjump"/>
            <a:extLst>
              <a:ext uri="{FF2B5EF4-FFF2-40B4-BE49-F238E27FC236}">
                <a16:creationId xmlns:a16="http://schemas.microsoft.com/office/drawing/2014/main" id="{53706205-7388-4C3C-BFD4-F2CCC951BCBA}"/>
              </a:ext>
            </a:extLst>
          </p:cNvPr>
          <p:cNvSpPr/>
          <p:nvPr/>
        </p:nvSpPr>
        <p:spPr>
          <a:xfrm flipH="1">
            <a:off x="1224136" y="6021287"/>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Previous slide</a:t>
            </a:r>
          </a:p>
        </p:txBody>
      </p:sp>
      <p:sp>
        <p:nvSpPr>
          <p:cNvPr id="12" name="Rectangle 1028">
            <a:extLst>
              <a:ext uri="{FF2B5EF4-FFF2-40B4-BE49-F238E27FC236}">
                <a16:creationId xmlns:a16="http://schemas.microsoft.com/office/drawing/2014/main" id="{F191D256-9495-44E7-978F-7E288771D245}"/>
              </a:ext>
            </a:extLst>
          </p:cNvPr>
          <p:cNvSpPr>
            <a:spLocks noGrp="1" noChangeArrowheads="1"/>
          </p:cNvSpPr>
          <p:nvPr>
            <p:ph type="title"/>
          </p:nvPr>
        </p:nvSpPr>
        <p:spPr>
          <a:xfrm>
            <a:off x="179999" y="1142049"/>
            <a:ext cx="4619836" cy="762000"/>
          </a:xfrm>
        </p:spPr>
        <p:txBody>
          <a:bodyPr/>
          <a:lstStyle/>
          <a:p>
            <a:pPr eaLnBrk="1" hangingPunct="1"/>
            <a:r>
              <a:rPr lang="en-US" altLang="en-US" sz="4400" dirty="0">
                <a:solidFill>
                  <a:schemeClr val="bg1"/>
                </a:solidFill>
                <a:latin typeface="TUOS Stephenson" panose="02070503080000020004" pitchFamily="18" charset="0"/>
              </a:rPr>
              <a:t>After the Session</a:t>
            </a:r>
          </a:p>
        </p:txBody>
      </p:sp>
      <p:sp>
        <p:nvSpPr>
          <p:cNvPr id="13" name="Arrow: Right 12">
            <a:hlinkClick r:id="rId7" action="ppaction://hlinksldjump"/>
            <a:extLst>
              <a:ext uri="{FF2B5EF4-FFF2-40B4-BE49-F238E27FC236}">
                <a16:creationId xmlns:a16="http://schemas.microsoft.com/office/drawing/2014/main" id="{0960402F-10D1-4477-BE63-919DE9BC9272}"/>
              </a:ext>
            </a:extLst>
          </p:cNvPr>
          <p:cNvSpPr/>
          <p:nvPr/>
        </p:nvSpPr>
        <p:spPr>
          <a:xfrm>
            <a:off x="9290980" y="6021288"/>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Next slide</a:t>
            </a:r>
          </a:p>
        </p:txBody>
      </p:sp>
    </p:spTree>
    <p:extLst>
      <p:ext uri="{BB962C8B-B14F-4D97-AF65-F5344CB8AC3E}">
        <p14:creationId xmlns:p14="http://schemas.microsoft.com/office/powerpoint/2010/main" val="22651937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par>
                          <p:cTn id="16" fill="hold">
                            <p:stCondLst>
                              <p:cond delay="4500"/>
                            </p:stCondLst>
                            <p:childTnLst>
                              <p:par>
                                <p:cTn id="17" presetID="10" presetClass="entr" presetSubtype="0" fill="hold" nodeType="afterEffect">
                                  <p:stCondLst>
                                    <p:cond delay="100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par>
                          <p:cTn id="20" fill="hold">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9C5F498-2DFE-4436-A7BD-629FBB9A393C}"/>
              </a:ext>
            </a:extLst>
          </p:cNvPr>
          <p:cNvSpPr txBox="1">
            <a:spLocks/>
          </p:cNvSpPr>
          <p:nvPr/>
        </p:nvSpPr>
        <p:spPr>
          <a:xfrm>
            <a:off x="4668731" y="1290375"/>
            <a:ext cx="3140499" cy="845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solidFill>
                  <a:schemeClr val="bg1"/>
                </a:solidFill>
                <a:latin typeface="TUOS Blake" panose="020B0503040000020004" pitchFamily="34" charset="0"/>
              </a:rPr>
              <a:t>The following session:</a:t>
            </a:r>
          </a:p>
        </p:txBody>
      </p:sp>
      <p:sp>
        <p:nvSpPr>
          <p:cNvPr id="11" name="Content Placeholder 2">
            <a:extLst>
              <a:ext uri="{FF2B5EF4-FFF2-40B4-BE49-F238E27FC236}">
                <a16:creationId xmlns:a16="http://schemas.microsoft.com/office/drawing/2014/main" id="{C63045B0-0175-47DC-9C42-1AE2D1904EA6}"/>
              </a:ext>
            </a:extLst>
          </p:cNvPr>
          <p:cNvSpPr txBox="1">
            <a:spLocks/>
          </p:cNvSpPr>
          <p:nvPr/>
        </p:nvSpPr>
        <p:spPr>
          <a:xfrm>
            <a:off x="871802" y="5173790"/>
            <a:ext cx="4348114" cy="845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dirty="0">
                <a:solidFill>
                  <a:schemeClr val="bg1"/>
                </a:solidFill>
                <a:latin typeface="TUOS Blake" panose="020B0503040000020004" pitchFamily="34" charset="0"/>
              </a:rPr>
              <a:t>Can be navigated entirely by clicking buttons as instructed.</a:t>
            </a:r>
          </a:p>
        </p:txBody>
      </p:sp>
      <p:sp>
        <p:nvSpPr>
          <p:cNvPr id="12" name="Content Placeholder 2">
            <a:extLst>
              <a:ext uri="{FF2B5EF4-FFF2-40B4-BE49-F238E27FC236}">
                <a16:creationId xmlns:a16="http://schemas.microsoft.com/office/drawing/2014/main" id="{7841E3CE-0ACE-4709-8FD3-22B3857FCC03}"/>
              </a:ext>
            </a:extLst>
          </p:cNvPr>
          <p:cNvSpPr txBox="1">
            <a:spLocks/>
          </p:cNvSpPr>
          <p:nvPr/>
        </p:nvSpPr>
        <p:spPr>
          <a:xfrm>
            <a:off x="839501" y="3043526"/>
            <a:ext cx="4412718" cy="845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dirty="0">
                <a:solidFill>
                  <a:schemeClr val="bg1"/>
                </a:solidFill>
                <a:latin typeface="TUOS Blake" panose="020B0503040000020004" pitchFamily="34" charset="0"/>
              </a:rPr>
              <a:t>Will take 20 minutes to complete.</a:t>
            </a:r>
          </a:p>
        </p:txBody>
      </p:sp>
      <p:sp>
        <p:nvSpPr>
          <p:cNvPr id="13" name="Content Placeholder 2">
            <a:extLst>
              <a:ext uri="{FF2B5EF4-FFF2-40B4-BE49-F238E27FC236}">
                <a16:creationId xmlns:a16="http://schemas.microsoft.com/office/drawing/2014/main" id="{8FCE3537-5F13-4150-9CB8-2581E771B3DC}"/>
              </a:ext>
            </a:extLst>
          </p:cNvPr>
          <p:cNvSpPr txBox="1">
            <a:spLocks/>
          </p:cNvSpPr>
          <p:nvPr/>
        </p:nvSpPr>
        <p:spPr>
          <a:xfrm>
            <a:off x="6607557" y="3043526"/>
            <a:ext cx="4412718" cy="845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dirty="0">
                <a:solidFill>
                  <a:schemeClr val="bg1"/>
                </a:solidFill>
                <a:latin typeface="TUOS Blake" panose="020B0503040000020004" pitchFamily="34" charset="0"/>
              </a:rPr>
              <a:t>Will involve some brief activities – grab a pen and paper.</a:t>
            </a:r>
          </a:p>
        </p:txBody>
      </p:sp>
      <p:sp>
        <p:nvSpPr>
          <p:cNvPr id="14" name="Content Placeholder 2">
            <a:extLst>
              <a:ext uri="{FF2B5EF4-FFF2-40B4-BE49-F238E27FC236}">
                <a16:creationId xmlns:a16="http://schemas.microsoft.com/office/drawing/2014/main" id="{323C848F-EE9C-4E23-96ED-9E5F5A55D5F7}"/>
              </a:ext>
            </a:extLst>
          </p:cNvPr>
          <p:cNvSpPr txBox="1">
            <a:spLocks/>
          </p:cNvSpPr>
          <p:nvPr/>
        </p:nvSpPr>
        <p:spPr>
          <a:xfrm>
            <a:off x="6598588" y="5176483"/>
            <a:ext cx="4412718" cy="845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dirty="0">
                <a:solidFill>
                  <a:schemeClr val="bg1"/>
                </a:solidFill>
                <a:latin typeface="TUOS Blake" panose="020B0503040000020004" pitchFamily="34" charset="0"/>
              </a:rPr>
              <a:t>Involves audio – grab headphones if needed.</a:t>
            </a:r>
          </a:p>
        </p:txBody>
      </p:sp>
      <p:sp>
        <p:nvSpPr>
          <p:cNvPr id="15" name="Rectangle 1028">
            <a:extLst>
              <a:ext uri="{FF2B5EF4-FFF2-40B4-BE49-F238E27FC236}">
                <a16:creationId xmlns:a16="http://schemas.microsoft.com/office/drawing/2014/main" id="{6716AB47-8995-4BC4-9420-FC35031FCE68}"/>
              </a:ext>
            </a:extLst>
          </p:cNvPr>
          <p:cNvSpPr>
            <a:spLocks noGrp="1" noChangeArrowheads="1"/>
          </p:cNvSpPr>
          <p:nvPr>
            <p:ph type="title"/>
          </p:nvPr>
        </p:nvSpPr>
        <p:spPr>
          <a:xfrm>
            <a:off x="1482789" y="307392"/>
            <a:ext cx="9669137" cy="762155"/>
          </a:xfrm>
        </p:spPr>
        <p:txBody>
          <a:bodyPr>
            <a:normAutofit fontScale="90000"/>
          </a:bodyPr>
          <a:lstStyle/>
          <a:p>
            <a:pPr algn="ctr" eaLnBrk="1" hangingPunct="1"/>
            <a:r>
              <a:rPr lang="en-US" altLang="en-US" sz="5400" dirty="0">
                <a:solidFill>
                  <a:schemeClr val="bg1"/>
                </a:solidFill>
              </a:rPr>
              <a:t>Instructions</a:t>
            </a:r>
          </a:p>
        </p:txBody>
      </p:sp>
      <p:grpSp>
        <p:nvGrpSpPr>
          <p:cNvPr id="34" name="Group 33">
            <a:extLst>
              <a:ext uri="{FF2B5EF4-FFF2-40B4-BE49-F238E27FC236}">
                <a16:creationId xmlns:a16="http://schemas.microsoft.com/office/drawing/2014/main" id="{6DEFE9E6-EB2A-4A48-8D5E-8FA081228F40}"/>
              </a:ext>
            </a:extLst>
          </p:cNvPr>
          <p:cNvGrpSpPr/>
          <p:nvPr/>
        </p:nvGrpSpPr>
        <p:grpSpPr>
          <a:xfrm>
            <a:off x="8177793" y="3828646"/>
            <a:ext cx="1254308" cy="1254307"/>
            <a:chOff x="8094148" y="3772163"/>
            <a:chExt cx="1254308" cy="1254307"/>
          </a:xfrm>
        </p:grpSpPr>
        <p:sp>
          <p:nvSpPr>
            <p:cNvPr id="29" name="Oval 28">
              <a:extLst>
                <a:ext uri="{FF2B5EF4-FFF2-40B4-BE49-F238E27FC236}">
                  <a16:creationId xmlns:a16="http://schemas.microsoft.com/office/drawing/2014/main" id="{C2FF8947-679B-43B8-9532-CCD24016822D}"/>
                </a:ext>
              </a:extLst>
            </p:cNvPr>
            <p:cNvSpPr/>
            <p:nvPr/>
          </p:nvSpPr>
          <p:spPr bwMode="auto">
            <a:xfrm>
              <a:off x="8094148" y="3772163"/>
              <a:ext cx="1254308" cy="1254307"/>
            </a:xfrm>
            <a:prstGeom prst="ellipse">
              <a:avLst/>
            </a:prstGeom>
            <a:solidFill>
              <a:srgbClr val="00B4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UOS Stephenson" pitchFamily="-128" charset="0"/>
              </a:endParaRPr>
            </a:p>
          </p:txBody>
        </p:sp>
        <p:pic>
          <p:nvPicPr>
            <p:cNvPr id="25" name="Picture 24" descr="A picture containing drawing, plate&#10;&#10;Description automatically generated">
              <a:extLst>
                <a:ext uri="{FF2B5EF4-FFF2-40B4-BE49-F238E27FC236}">
                  <a16:creationId xmlns:a16="http://schemas.microsoft.com/office/drawing/2014/main" id="{BFBB5218-02F5-4C22-BCB9-F6BD249B00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185" y="3904889"/>
              <a:ext cx="966173" cy="966173"/>
            </a:xfrm>
            <a:prstGeom prst="rect">
              <a:avLst/>
            </a:prstGeom>
          </p:spPr>
        </p:pic>
      </p:grpSp>
      <p:grpSp>
        <p:nvGrpSpPr>
          <p:cNvPr id="32" name="Group 31">
            <a:extLst>
              <a:ext uri="{FF2B5EF4-FFF2-40B4-BE49-F238E27FC236}">
                <a16:creationId xmlns:a16="http://schemas.microsoft.com/office/drawing/2014/main" id="{2CF0E1B8-3FE6-4B0C-9752-63F0CAC5AD6F}"/>
              </a:ext>
            </a:extLst>
          </p:cNvPr>
          <p:cNvGrpSpPr/>
          <p:nvPr/>
        </p:nvGrpSpPr>
        <p:grpSpPr>
          <a:xfrm>
            <a:off x="2418706" y="3828646"/>
            <a:ext cx="1254308" cy="1254307"/>
            <a:chOff x="2825471" y="3880363"/>
            <a:chExt cx="1254308" cy="1254307"/>
          </a:xfrm>
        </p:grpSpPr>
        <p:sp>
          <p:nvSpPr>
            <p:cNvPr id="27" name="Oval 26">
              <a:extLst>
                <a:ext uri="{FF2B5EF4-FFF2-40B4-BE49-F238E27FC236}">
                  <a16:creationId xmlns:a16="http://schemas.microsoft.com/office/drawing/2014/main" id="{D04AB086-46CD-477B-9368-5AFF6164E600}"/>
                </a:ext>
              </a:extLst>
            </p:cNvPr>
            <p:cNvSpPr/>
            <p:nvPr/>
          </p:nvSpPr>
          <p:spPr bwMode="auto">
            <a:xfrm>
              <a:off x="2825471" y="3880363"/>
              <a:ext cx="1254308" cy="1254307"/>
            </a:xfrm>
            <a:prstGeom prst="ellipse">
              <a:avLst/>
            </a:prstGeom>
            <a:solidFill>
              <a:srgbClr val="00B4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UOS Stephenson" pitchFamily="-128" charset="0"/>
              </a:endParaRPr>
            </a:p>
          </p:txBody>
        </p:sp>
        <p:pic>
          <p:nvPicPr>
            <p:cNvPr id="5" name="Graphic 4" descr="Cursor">
              <a:extLst>
                <a:ext uri="{FF2B5EF4-FFF2-40B4-BE49-F238E27FC236}">
                  <a16:creationId xmlns:a16="http://schemas.microsoft.com/office/drawing/2014/main" id="{948BAD80-9F29-4B00-9029-BD303DC7D15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33671" y="3988562"/>
              <a:ext cx="1037908" cy="1037908"/>
            </a:xfrm>
            <a:prstGeom prst="rect">
              <a:avLst/>
            </a:prstGeom>
          </p:spPr>
        </p:pic>
      </p:grpSp>
      <p:grpSp>
        <p:nvGrpSpPr>
          <p:cNvPr id="21" name="Group 20">
            <a:extLst>
              <a:ext uri="{FF2B5EF4-FFF2-40B4-BE49-F238E27FC236}">
                <a16:creationId xmlns:a16="http://schemas.microsoft.com/office/drawing/2014/main" id="{159E30E9-E2A2-421E-9EFE-91785ECFB93F}"/>
              </a:ext>
            </a:extLst>
          </p:cNvPr>
          <p:cNvGrpSpPr/>
          <p:nvPr/>
        </p:nvGrpSpPr>
        <p:grpSpPr>
          <a:xfrm>
            <a:off x="2418706" y="1729710"/>
            <a:ext cx="1254308" cy="1254307"/>
            <a:chOff x="2889459" y="1742456"/>
            <a:chExt cx="1254308" cy="1254307"/>
          </a:xfrm>
        </p:grpSpPr>
        <p:sp>
          <p:nvSpPr>
            <p:cNvPr id="31" name="Oval 30">
              <a:extLst>
                <a:ext uri="{FF2B5EF4-FFF2-40B4-BE49-F238E27FC236}">
                  <a16:creationId xmlns:a16="http://schemas.microsoft.com/office/drawing/2014/main" id="{5A94CFAC-FCB5-4494-981C-851A803FFFE0}"/>
                </a:ext>
              </a:extLst>
            </p:cNvPr>
            <p:cNvSpPr/>
            <p:nvPr/>
          </p:nvSpPr>
          <p:spPr bwMode="auto">
            <a:xfrm>
              <a:off x="2889459" y="1742456"/>
              <a:ext cx="1254308" cy="1254307"/>
            </a:xfrm>
            <a:prstGeom prst="ellipse">
              <a:avLst/>
            </a:prstGeom>
            <a:solidFill>
              <a:srgbClr val="00B4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UOS Stephenson" pitchFamily="-128" charset="0"/>
              </a:endParaRPr>
            </a:p>
          </p:txBody>
        </p:sp>
        <p:pic>
          <p:nvPicPr>
            <p:cNvPr id="3" name="Picture 2" descr="A close up of a clock&#10;&#10;Description automatically generated">
              <a:extLst>
                <a:ext uri="{FF2B5EF4-FFF2-40B4-BE49-F238E27FC236}">
                  <a16:creationId xmlns:a16="http://schemas.microsoft.com/office/drawing/2014/main" id="{23A66309-2B92-44B9-BD61-BE7C92D230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8320" y="1886028"/>
              <a:ext cx="956585" cy="956585"/>
            </a:xfrm>
            <a:prstGeom prst="rect">
              <a:avLst/>
            </a:prstGeom>
          </p:spPr>
        </p:pic>
      </p:grpSp>
      <p:grpSp>
        <p:nvGrpSpPr>
          <p:cNvPr id="33" name="Group 32">
            <a:extLst>
              <a:ext uri="{FF2B5EF4-FFF2-40B4-BE49-F238E27FC236}">
                <a16:creationId xmlns:a16="http://schemas.microsoft.com/office/drawing/2014/main" id="{10203B89-F169-4962-85C5-5BCC9ECB8D80}"/>
              </a:ext>
            </a:extLst>
          </p:cNvPr>
          <p:cNvGrpSpPr/>
          <p:nvPr/>
        </p:nvGrpSpPr>
        <p:grpSpPr>
          <a:xfrm>
            <a:off x="8177793" y="1729710"/>
            <a:ext cx="1254308" cy="1254307"/>
            <a:chOff x="8112222" y="1757992"/>
            <a:chExt cx="1254308" cy="1254307"/>
          </a:xfrm>
        </p:grpSpPr>
        <p:sp>
          <p:nvSpPr>
            <p:cNvPr id="30" name="Oval 29">
              <a:extLst>
                <a:ext uri="{FF2B5EF4-FFF2-40B4-BE49-F238E27FC236}">
                  <a16:creationId xmlns:a16="http://schemas.microsoft.com/office/drawing/2014/main" id="{CFC3DD01-63F6-40B6-9705-BB34C6043CBF}"/>
                </a:ext>
              </a:extLst>
            </p:cNvPr>
            <p:cNvSpPr/>
            <p:nvPr/>
          </p:nvSpPr>
          <p:spPr bwMode="auto">
            <a:xfrm>
              <a:off x="8112222" y="1757992"/>
              <a:ext cx="1254308" cy="1254307"/>
            </a:xfrm>
            <a:prstGeom prst="ellipse">
              <a:avLst/>
            </a:prstGeom>
            <a:solidFill>
              <a:srgbClr val="00B4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UOS Stephenson" pitchFamily="-128" charset="0"/>
              </a:endParaRPr>
            </a:p>
          </p:txBody>
        </p:sp>
        <p:pic>
          <p:nvPicPr>
            <p:cNvPr id="9" name="Picture 8" descr="A close up of a logo&#10;&#10;Description automatically generated">
              <a:extLst>
                <a:ext uri="{FF2B5EF4-FFF2-40B4-BE49-F238E27FC236}">
                  <a16:creationId xmlns:a16="http://schemas.microsoft.com/office/drawing/2014/main" id="{70524FB4-6918-4BF6-8988-908E21D300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94154" y="1964225"/>
              <a:ext cx="806479" cy="806479"/>
            </a:xfrm>
            <a:prstGeom prst="rect">
              <a:avLst/>
            </a:prstGeom>
          </p:spPr>
        </p:pic>
      </p:grpSp>
      <p:sp>
        <p:nvSpPr>
          <p:cNvPr id="23" name="Arrow: Right 13">
            <a:hlinkClick r:id="rId8" action="ppaction://hlinksldjump"/>
            <a:extLst>
              <a:ext uri="{FF2B5EF4-FFF2-40B4-BE49-F238E27FC236}">
                <a16:creationId xmlns:a16="http://schemas.microsoft.com/office/drawing/2014/main" id="{810BD0C5-6D4E-4E1B-869B-4F5EEFC613AF}"/>
              </a:ext>
            </a:extLst>
          </p:cNvPr>
          <p:cNvSpPr/>
          <p:nvPr/>
        </p:nvSpPr>
        <p:spPr>
          <a:xfrm>
            <a:off x="9290980" y="6021288"/>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0000"/>
                </a:solidFill>
                <a:effectLst/>
                <a:uLnTx/>
                <a:uFillTx/>
                <a:latin typeface="TUOS Stephenson" panose="02070503080000020004" pitchFamily="18" charset="0"/>
                <a:sym typeface="Arial"/>
              </a:rPr>
              <a:t>Next slide</a:t>
            </a:r>
          </a:p>
        </p:txBody>
      </p:sp>
      <p:sp>
        <p:nvSpPr>
          <p:cNvPr id="26" name="Arrow: Right 14">
            <a:hlinkClick r:id="rId9" action="ppaction://hlinksldjump"/>
            <a:extLst>
              <a:ext uri="{FF2B5EF4-FFF2-40B4-BE49-F238E27FC236}">
                <a16:creationId xmlns:a16="http://schemas.microsoft.com/office/drawing/2014/main" id="{8857DBA2-5598-43FF-9105-2F97F448FAD5}"/>
              </a:ext>
            </a:extLst>
          </p:cNvPr>
          <p:cNvSpPr/>
          <p:nvPr/>
        </p:nvSpPr>
        <p:spPr>
          <a:xfrm flipH="1">
            <a:off x="1224136" y="6021287"/>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0000"/>
                </a:solidFill>
                <a:effectLst/>
                <a:uLnTx/>
                <a:uFillTx/>
                <a:latin typeface="TUOS Stephenson" panose="02070503080000020004" pitchFamily="18" charset="0"/>
                <a:sym typeface="Arial"/>
              </a:rPr>
              <a:t>Previous slide</a:t>
            </a:r>
          </a:p>
        </p:txBody>
      </p:sp>
      <p:pic>
        <p:nvPicPr>
          <p:cNvPr id="22" name="Picture 21">
            <a:extLst>
              <a:ext uri="{FF2B5EF4-FFF2-40B4-BE49-F238E27FC236}">
                <a16:creationId xmlns:a16="http://schemas.microsoft.com/office/drawing/2014/main" id="{EE179F31-D1A3-42F9-9F18-3CFD9CCE386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9999" y="180000"/>
            <a:ext cx="2338425" cy="944744"/>
          </a:xfrm>
          <a:prstGeom prst="rect">
            <a:avLst/>
          </a:prstGeom>
        </p:spPr>
      </p:pic>
    </p:spTree>
    <p:extLst>
      <p:ext uri="{BB962C8B-B14F-4D97-AF65-F5344CB8AC3E}">
        <p14:creationId xmlns:p14="http://schemas.microsoft.com/office/powerpoint/2010/main" val="4247696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100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nodeType="withEffect">
                                  <p:stCondLst>
                                    <p:cond delay="100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nodeType="withEffect">
                                  <p:stCondLst>
                                    <p:cond delay="10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100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5A326FD-CAE2-4E42-966C-80EAE769FE80}"/>
              </a:ext>
            </a:extLst>
          </p:cNvPr>
          <p:cNvGrpSpPr/>
          <p:nvPr/>
        </p:nvGrpSpPr>
        <p:grpSpPr>
          <a:xfrm rot="4357137">
            <a:off x="11053291" y="10879"/>
            <a:ext cx="728966" cy="1047517"/>
            <a:chOff x="7207416" y="73509"/>
            <a:chExt cx="728966" cy="1047517"/>
          </a:xfrm>
        </p:grpSpPr>
        <p:pic>
          <p:nvPicPr>
            <p:cNvPr id="7174" name="Picture 6" descr="https://lh4.googleusercontent.com/7erDbH8TdFOgI3pvZhf_hhG_nZSuaENVuzDpNqbLPAI6G5I-BMgYHWfXdkF2x6tc7Gh6o2UqbwL0F7Uh0VqNB6FaBwl1mZcGckne6h5QF1UxYpUPl645pF7kTKwBOY_sryAQqdJ9bs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037009" flipH="1">
              <a:off x="7207416" y="239434"/>
              <a:ext cx="728966" cy="8815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https://lh5.googleusercontent.com/8Vgfxak6GxPUVXCQMHY7UoY5u4PM4Muldhpv3ZetU-RzmIcTraEw4z-IKXxMfXyOQS02Fb5DZkVo9EY2ZdApeKC9kfeAJqd_UOi9XOUCydzCegeRtpkYJuIIzcdjMDtYHqxX0N9KOj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543415" flipH="1">
              <a:off x="7225531" y="73509"/>
              <a:ext cx="415996" cy="415996"/>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317420" y="4835693"/>
            <a:ext cx="2219237" cy="1079046"/>
          </a:xfrm>
        </p:spPr>
      </p:pic>
      <p:pic>
        <p:nvPicPr>
          <p:cNvPr id="6" name="Picture 13" descr="https://lh3.googleusercontent.com/EE6E_ZLx8Mun3g1ajcCuyoLJIJjF-ib4R-hv5GwnTTfQlX8UG3yGYIiufgeEA1MUlNwIqzu1myMLdbAMQVHzlGQtCH2OaQFiwFE2xqOXTj4MIkivuhyT4Sl5SnypbvA2XgeBXg_kPV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7317" y="403868"/>
            <a:ext cx="3449117" cy="344911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317420" y="5914739"/>
            <a:ext cx="6438900" cy="830997"/>
          </a:xfrm>
          <a:prstGeom prst="rect">
            <a:avLst/>
          </a:prstGeom>
        </p:spPr>
        <p:txBody>
          <a:bodyPr wrap="square">
            <a:spAutoFit/>
          </a:bodyPr>
          <a:lstStyle/>
          <a:p>
            <a:pPr marR="180"/>
            <a:r>
              <a:rPr lang="en-GB" sz="1200" i="1" dirty="0">
                <a:latin typeface="Times New Roman" panose="02020603050405020304" pitchFamily="18" charset="0"/>
              </a:rPr>
              <a:t>This programme is supported by </a:t>
            </a:r>
            <a:r>
              <a:rPr lang="en-GB" sz="1200" i="1" dirty="0" err="1">
                <a:latin typeface="Times New Roman" panose="02020603050405020304" pitchFamily="18" charset="0"/>
              </a:rPr>
              <a:t>HeppSY</a:t>
            </a:r>
            <a:r>
              <a:rPr lang="en-GB" sz="1200" i="1" dirty="0">
                <a:latin typeface="Times New Roman" panose="02020603050405020304" pitchFamily="18" charset="0"/>
              </a:rPr>
              <a:t>, a South Yorkshire initiative helping students who are most at risk of missing out on higher education to make an informed decision. </a:t>
            </a:r>
            <a:r>
              <a:rPr lang="en-GB" sz="1200" i="1" dirty="0" err="1">
                <a:latin typeface="Times New Roman" panose="02020603050405020304" pitchFamily="18" charset="0"/>
              </a:rPr>
              <a:t>HeppSY</a:t>
            </a:r>
            <a:r>
              <a:rPr lang="en-GB" sz="1200" i="1" dirty="0">
                <a:latin typeface="Times New Roman" panose="02020603050405020304" pitchFamily="18" charset="0"/>
              </a:rPr>
              <a:t> is supported by both Sheffield universities and the local higher education colleges, and is working with 38 schools and six colleges across the region.</a:t>
            </a:r>
          </a:p>
        </p:txBody>
      </p:sp>
      <p:pic>
        <p:nvPicPr>
          <p:cNvPr id="14" name="Picture 13">
            <a:extLst>
              <a:ext uri="{FF2B5EF4-FFF2-40B4-BE49-F238E27FC236}">
                <a16:creationId xmlns:a16="http://schemas.microsoft.com/office/drawing/2014/main" id="{6272267A-3BA5-4101-B14C-160E99B75DA5}"/>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79999" y="180000"/>
            <a:ext cx="2338425" cy="944744"/>
          </a:xfrm>
          <a:prstGeom prst="rect">
            <a:avLst/>
          </a:prstGeom>
        </p:spPr>
      </p:pic>
      <p:sp>
        <p:nvSpPr>
          <p:cNvPr id="13" name="Arrow: Right 12">
            <a:hlinkClick r:id="rId7" action="ppaction://hlinksldjump"/>
            <a:extLst>
              <a:ext uri="{FF2B5EF4-FFF2-40B4-BE49-F238E27FC236}">
                <a16:creationId xmlns:a16="http://schemas.microsoft.com/office/drawing/2014/main" id="{8A7DFB69-2C5C-4944-AE55-209D5FA80D20}"/>
              </a:ext>
            </a:extLst>
          </p:cNvPr>
          <p:cNvSpPr/>
          <p:nvPr/>
        </p:nvSpPr>
        <p:spPr>
          <a:xfrm flipH="1">
            <a:off x="1224136" y="6021287"/>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Previous</a:t>
            </a:r>
            <a:r>
              <a:rPr kumimoji="0" lang="en-GB" sz="1400" b="1" i="0" u="none" strike="noStrike" kern="0" cap="none" spc="0" normalizeH="0" baseline="0" noProof="0" dirty="0">
                <a:ln>
                  <a:noFill/>
                </a:ln>
                <a:solidFill>
                  <a:srgbClr val="005BAA"/>
                </a:solidFill>
                <a:effectLst/>
                <a:uLnTx/>
                <a:uFillTx/>
                <a:latin typeface="TUOS Stephenson" panose="02070503080000020004" pitchFamily="18" charset="0"/>
                <a:ea typeface="+mn-ea"/>
                <a:cs typeface="+mn-cs"/>
                <a:sym typeface="Arial"/>
              </a:rPr>
              <a:t> </a:t>
            </a: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slide</a:t>
            </a:r>
          </a:p>
        </p:txBody>
      </p:sp>
      <p:sp>
        <p:nvSpPr>
          <p:cNvPr id="15" name="Rectangle 2">
            <a:extLst>
              <a:ext uri="{FF2B5EF4-FFF2-40B4-BE49-F238E27FC236}">
                <a16:creationId xmlns:a16="http://schemas.microsoft.com/office/drawing/2014/main" id="{82D1A8F8-5A05-487E-B470-A7B6023EB5BE}"/>
              </a:ext>
            </a:extLst>
          </p:cNvPr>
          <p:cNvSpPr txBox="1">
            <a:spLocks noChangeArrowheads="1"/>
          </p:cNvSpPr>
          <p:nvPr/>
        </p:nvSpPr>
        <p:spPr>
          <a:xfrm>
            <a:off x="812800" y="2209800"/>
            <a:ext cx="6939384" cy="18288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altLang="en-US" dirty="0">
                <a:solidFill>
                  <a:schemeClr val="bg1"/>
                </a:solidFill>
                <a:latin typeface="TUOS Stephenson" panose="02070503080000020004" pitchFamily="18" charset="0"/>
              </a:rPr>
              <a:t>Goals Achieved!</a:t>
            </a:r>
          </a:p>
        </p:txBody>
      </p:sp>
    </p:spTree>
    <p:extLst>
      <p:ext uri="{BB962C8B-B14F-4D97-AF65-F5344CB8AC3E}">
        <p14:creationId xmlns:p14="http://schemas.microsoft.com/office/powerpoint/2010/main" val="3381493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019F9-0825-4A9F-9BEF-13CFE1B10C49}"/>
              </a:ext>
            </a:extLst>
          </p:cNvPr>
          <p:cNvSpPr>
            <a:spLocks noGrp="1"/>
          </p:cNvSpPr>
          <p:nvPr>
            <p:ph type="title"/>
          </p:nvPr>
        </p:nvSpPr>
        <p:spPr/>
        <p:txBody>
          <a:bodyPr>
            <a:normAutofit fontScale="90000"/>
          </a:bodyPr>
          <a:lstStyle/>
          <a:p>
            <a:r>
              <a:rPr lang="en-US" sz="5500" b="1" dirty="0" err="1">
                <a:solidFill>
                  <a:srgbClr val="7030A0"/>
                </a:solidFill>
                <a:latin typeface="Arial" panose="020B0604020202020204" pitchFamily="34" charset="0"/>
                <a:cs typeface="Arial" panose="020B0604020202020204" pitchFamily="34" charset="0"/>
              </a:rPr>
              <a:t>HeppSY</a:t>
            </a:r>
            <a:br>
              <a:rPr lang="en-US" b="1" dirty="0">
                <a:solidFill>
                  <a:srgbClr val="7030A0"/>
                </a:solidFill>
                <a:latin typeface="Arial" panose="020B0604020202020204" pitchFamily="34"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59883BD5-2C91-4AA5-A9D8-D10A1BECD338}"/>
              </a:ext>
            </a:extLst>
          </p:cNvPr>
          <p:cNvSpPr>
            <a:spLocks noGrp="1"/>
          </p:cNvSpPr>
          <p:nvPr>
            <p:ph idx="1"/>
          </p:nvPr>
        </p:nvSpPr>
        <p:spPr>
          <a:xfrm>
            <a:off x="812800" y="2362200"/>
            <a:ext cx="9342201" cy="3733800"/>
          </a:xfrm>
        </p:spPr>
        <p:txBody>
          <a:bodyPr/>
          <a:lstStyle/>
          <a:p>
            <a:r>
              <a:rPr lang="en-GB" sz="2400" i="1" dirty="0">
                <a:solidFill>
                  <a:schemeClr val="accent4">
                    <a:lumMod val="10000"/>
                  </a:schemeClr>
                </a:solidFill>
              </a:rPr>
              <a:t>The Higher Education Progression Partnership South Yorkshire (</a:t>
            </a:r>
            <a:r>
              <a:rPr lang="en-GB" sz="2400" i="1" dirty="0" err="1">
                <a:solidFill>
                  <a:schemeClr val="accent4">
                    <a:lumMod val="10000"/>
                  </a:schemeClr>
                </a:solidFill>
              </a:rPr>
              <a:t>HeppSY</a:t>
            </a:r>
            <a:r>
              <a:rPr lang="en-GB" sz="2400" i="1" dirty="0">
                <a:solidFill>
                  <a:schemeClr val="accent4">
                    <a:lumMod val="10000"/>
                  </a:schemeClr>
                </a:solidFill>
              </a:rPr>
              <a:t>) is part of a national programme to help school and college aged students aged 13-19 in South Yorkshire, who are most at risk of missing out on higher education. </a:t>
            </a:r>
            <a:r>
              <a:rPr lang="en-GB" sz="2400" i="1" dirty="0" err="1">
                <a:solidFill>
                  <a:schemeClr val="accent4">
                    <a:lumMod val="10000"/>
                  </a:schemeClr>
                </a:solidFill>
              </a:rPr>
              <a:t>HeppSY</a:t>
            </a:r>
            <a:r>
              <a:rPr lang="en-GB" sz="2400" i="1" dirty="0">
                <a:solidFill>
                  <a:schemeClr val="accent4">
                    <a:lumMod val="10000"/>
                  </a:schemeClr>
                </a:solidFill>
              </a:rPr>
              <a:t> is working in partnerships with Sheffield Hallam University, the University of Sheffield, and South Yorkshire colleges and schools. Visit: </a:t>
            </a:r>
            <a:r>
              <a:rPr lang="en-GB" sz="2400" i="1" dirty="0">
                <a:solidFill>
                  <a:schemeClr val="accent4">
                    <a:lumMod val="10000"/>
                  </a:schemeClr>
                </a:solidFill>
                <a:hlinkClick r:id="rId2">
                  <a:extLst>
                    <a:ext uri="{A12FA001-AC4F-418D-AE19-62706E023703}">
                      <ahyp:hlinkClr xmlns:ahyp="http://schemas.microsoft.com/office/drawing/2018/hyperlinkcolor" val="tx"/>
                    </a:ext>
                  </a:extLst>
                </a:hlinkClick>
              </a:rPr>
              <a:t>www.heppsy.org</a:t>
            </a:r>
            <a:r>
              <a:rPr lang="en-GB" sz="2400" i="1" dirty="0">
                <a:solidFill>
                  <a:schemeClr val="accent4">
                    <a:lumMod val="10000"/>
                  </a:schemeClr>
                </a:solidFill>
              </a:rPr>
              <a:t>. Follow: @</a:t>
            </a:r>
            <a:r>
              <a:rPr lang="en-GB" sz="2400" i="1" dirty="0" err="1">
                <a:solidFill>
                  <a:schemeClr val="accent4">
                    <a:lumMod val="10000"/>
                  </a:schemeClr>
                </a:solidFill>
              </a:rPr>
              <a:t>HeppSYplus</a:t>
            </a:r>
            <a:endParaRPr lang="en-GB" sz="2400" dirty="0">
              <a:solidFill>
                <a:schemeClr val="accent4">
                  <a:lumMod val="10000"/>
                </a:schemeClr>
              </a:solidFill>
            </a:endParaRPr>
          </a:p>
        </p:txBody>
      </p:sp>
      <p:pic>
        <p:nvPicPr>
          <p:cNvPr id="4" name="Picture 3" descr="A close up of a football ball&#10;&#10;Description automatically generated">
            <a:extLst>
              <a:ext uri="{FF2B5EF4-FFF2-40B4-BE49-F238E27FC236}">
                <a16:creationId xmlns:a16="http://schemas.microsoft.com/office/drawing/2014/main" id="{1EB5F6BF-8AC8-41D5-B0E2-60BDA218FB4C}"/>
              </a:ext>
            </a:extLst>
          </p:cNvPr>
          <p:cNvPicPr>
            <a:picLocks noChangeAspect="1"/>
          </p:cNvPicPr>
          <p:nvPr/>
        </p:nvPicPr>
        <p:blipFill rotWithShape="1">
          <a:blip r:embed="rId3"/>
          <a:srcRect l="30219" t="37338" b="10221"/>
          <a:stretch/>
        </p:blipFill>
        <p:spPr>
          <a:xfrm rot="16200000">
            <a:off x="8462958" y="1692043"/>
            <a:ext cx="5421085" cy="2036999"/>
          </a:xfrm>
          <a:prstGeom prst="rect">
            <a:avLst/>
          </a:prstGeom>
        </p:spPr>
      </p:pic>
      <p:pic>
        <p:nvPicPr>
          <p:cNvPr id="5" name="Picture 4" descr="A picture containing clipart&#10;&#10;Description automatically generated">
            <a:extLst>
              <a:ext uri="{FF2B5EF4-FFF2-40B4-BE49-F238E27FC236}">
                <a16:creationId xmlns:a16="http://schemas.microsoft.com/office/drawing/2014/main" id="{DCAC821B-8AF7-404B-AD98-7EC6449A9E68}"/>
              </a:ext>
            </a:extLst>
          </p:cNvPr>
          <p:cNvPicPr>
            <a:picLocks noChangeAspect="1"/>
          </p:cNvPicPr>
          <p:nvPr/>
        </p:nvPicPr>
        <p:blipFill>
          <a:blip r:embed="rId4"/>
          <a:stretch>
            <a:fillRect/>
          </a:stretch>
        </p:blipFill>
        <p:spPr>
          <a:xfrm>
            <a:off x="444944" y="5817181"/>
            <a:ext cx="2177012" cy="823686"/>
          </a:xfrm>
          <a:prstGeom prst="rect">
            <a:avLst/>
          </a:prstGeom>
        </p:spPr>
      </p:pic>
      <p:pic>
        <p:nvPicPr>
          <p:cNvPr id="6" name="Picture 5">
            <a:extLst>
              <a:ext uri="{FF2B5EF4-FFF2-40B4-BE49-F238E27FC236}">
                <a16:creationId xmlns:a16="http://schemas.microsoft.com/office/drawing/2014/main" id="{81879921-FA7E-4DBF-A58A-A05ED1EA10B0}"/>
              </a:ext>
            </a:extLst>
          </p:cNvPr>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9615070" y="5817181"/>
            <a:ext cx="2036999" cy="749712"/>
          </a:xfrm>
          <a:prstGeom prst="rect">
            <a:avLst/>
          </a:prstGeom>
          <a:noFill/>
          <a:ln>
            <a:noFill/>
          </a:ln>
        </p:spPr>
      </p:pic>
      <p:sp>
        <p:nvSpPr>
          <p:cNvPr id="11" name="Arrow: Right 13">
            <a:hlinkClick r:id="rId6" action="ppaction://hlinksldjump"/>
            <a:extLst>
              <a:ext uri="{FF2B5EF4-FFF2-40B4-BE49-F238E27FC236}">
                <a16:creationId xmlns:a16="http://schemas.microsoft.com/office/drawing/2014/main" id="{7BAED9A1-E3F6-437C-BED2-2BB8580CD1C7}"/>
              </a:ext>
            </a:extLst>
          </p:cNvPr>
          <p:cNvSpPr/>
          <p:nvPr/>
        </p:nvSpPr>
        <p:spPr>
          <a:xfrm>
            <a:off x="7938186" y="6021287"/>
            <a:ext cx="1656184" cy="724449"/>
          </a:xfrm>
          <a:prstGeom prst="rightArrow">
            <a:avLst/>
          </a:prstGeom>
          <a:solidFill>
            <a:srgbClr val="005BAA"/>
          </a:solidFill>
          <a:ln w="12700" cap="flat" cmpd="sng" algn="ctr">
            <a:solidFill>
              <a:srgbClr val="005BA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chemeClr val="bg1"/>
                </a:solidFill>
                <a:effectLst/>
                <a:uLnTx/>
                <a:uFillTx/>
                <a:latin typeface="TUOS Stephenson" panose="02070503080000020004" pitchFamily="18" charset="0"/>
                <a:ea typeface="+mn-ea"/>
                <a:cs typeface="+mn-cs"/>
                <a:sym typeface="Arial"/>
              </a:rPr>
              <a:t>Next slide</a:t>
            </a:r>
          </a:p>
        </p:txBody>
      </p:sp>
      <p:sp>
        <p:nvSpPr>
          <p:cNvPr id="12" name="Arrow: Right 14">
            <a:hlinkClick r:id="rId7" action="ppaction://hlinksldjump"/>
            <a:extLst>
              <a:ext uri="{FF2B5EF4-FFF2-40B4-BE49-F238E27FC236}">
                <a16:creationId xmlns:a16="http://schemas.microsoft.com/office/drawing/2014/main" id="{CC31D855-38CC-4587-B235-1BFCCB2AE781}"/>
              </a:ext>
            </a:extLst>
          </p:cNvPr>
          <p:cNvSpPr/>
          <p:nvPr/>
        </p:nvSpPr>
        <p:spPr>
          <a:xfrm flipH="1">
            <a:off x="2551264" y="6021287"/>
            <a:ext cx="1656184" cy="724449"/>
          </a:xfrm>
          <a:prstGeom prst="rightArrow">
            <a:avLst/>
          </a:prstGeom>
          <a:solidFill>
            <a:srgbClr val="005BAA"/>
          </a:solidFill>
          <a:ln w="12700" cap="flat" cmpd="sng" algn="ctr">
            <a:solidFill>
              <a:srgbClr val="005BA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chemeClr val="bg1"/>
                </a:solidFill>
                <a:effectLst/>
                <a:uLnTx/>
                <a:uFillTx/>
                <a:latin typeface="TUOS Stephenson" panose="02070503080000020004" pitchFamily="18" charset="0"/>
                <a:ea typeface="+mn-ea"/>
                <a:cs typeface="+mn-cs"/>
                <a:sym typeface="Arial"/>
              </a:rPr>
              <a:t>Previous slide</a:t>
            </a:r>
          </a:p>
        </p:txBody>
      </p:sp>
    </p:spTree>
    <p:extLst>
      <p:ext uri="{BB962C8B-B14F-4D97-AF65-F5344CB8AC3E}">
        <p14:creationId xmlns:p14="http://schemas.microsoft.com/office/powerpoint/2010/main" val="42115591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C80D9F-79C4-4B0F-BFF2-950978C4E618}"/>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9999" y="180000"/>
            <a:ext cx="2338425" cy="944744"/>
          </a:xfrm>
          <a:prstGeom prst="rect">
            <a:avLst/>
          </a:prstGeom>
        </p:spPr>
      </p:pic>
      <p:sp>
        <p:nvSpPr>
          <p:cNvPr id="10" name="Rectangle 9">
            <a:extLst>
              <a:ext uri="{FF2B5EF4-FFF2-40B4-BE49-F238E27FC236}">
                <a16:creationId xmlns:a16="http://schemas.microsoft.com/office/drawing/2014/main" id="{CDCEB3B1-FA73-4030-81E1-D3F47BC2BE13}"/>
              </a:ext>
            </a:extLst>
          </p:cNvPr>
          <p:cNvSpPr/>
          <p:nvPr/>
        </p:nvSpPr>
        <p:spPr>
          <a:xfrm>
            <a:off x="594714" y="2434063"/>
            <a:ext cx="10338553" cy="2677656"/>
          </a:xfrm>
          <a:prstGeom prst="rect">
            <a:avLst/>
          </a:prstGeom>
        </p:spPr>
        <p:txBody>
          <a:bodyPr wrap="square">
            <a:spAutoFit/>
          </a:bodyPr>
          <a:lstStyle/>
          <a:p>
            <a:pPr marL="342900" indent="-342900" fontAlgn="base">
              <a:buFont typeface="Arial" panose="020B0604020202020204" pitchFamily="34" charset="0"/>
              <a:buChar char="•"/>
            </a:pPr>
            <a:r>
              <a:rPr lang="en-GB" sz="2800" dirty="0">
                <a:solidFill>
                  <a:srgbClr val="FFFFFF"/>
                </a:solidFill>
                <a:latin typeface="TUOS Blake" panose="020B0503040000020004" pitchFamily="34" charset="0"/>
              </a:rPr>
              <a:t>To understand why setting goals is useful</a:t>
            </a:r>
          </a:p>
          <a:p>
            <a:pPr marL="342900" indent="-342900" fontAlgn="base">
              <a:buFont typeface="Arial" panose="020B0604020202020204" pitchFamily="34" charset="0"/>
              <a:buChar char="•"/>
            </a:pPr>
            <a:endParaRPr lang="en-GB" sz="2800" dirty="0">
              <a:solidFill>
                <a:srgbClr val="FFFFFF"/>
              </a:solidFill>
              <a:latin typeface="TUOS Blake" panose="020B0503040000020004" pitchFamily="34" charset="0"/>
            </a:endParaRPr>
          </a:p>
          <a:p>
            <a:pPr marL="342900" indent="-342900" fontAlgn="base">
              <a:buFont typeface="Arial" panose="020B0604020202020204" pitchFamily="34" charset="0"/>
              <a:buChar char="•"/>
            </a:pPr>
            <a:r>
              <a:rPr lang="en-GB" sz="2800" dirty="0">
                <a:solidFill>
                  <a:srgbClr val="FFFFFF"/>
                </a:solidFill>
                <a:latin typeface="TUOS Blake" panose="020B0503040000020004" pitchFamily="34" charset="0"/>
              </a:rPr>
              <a:t>To learn how to set useful, effective goals</a:t>
            </a:r>
          </a:p>
          <a:p>
            <a:pPr marL="342900" indent="-342900" fontAlgn="base">
              <a:buFont typeface="Arial" panose="020B0604020202020204" pitchFamily="34" charset="0"/>
              <a:buChar char="•"/>
            </a:pPr>
            <a:endParaRPr lang="en-GB" sz="2800" dirty="0">
              <a:solidFill>
                <a:srgbClr val="FFFFFF"/>
              </a:solidFill>
              <a:latin typeface="TUOS Blake" panose="020B0503040000020004" pitchFamily="34" charset="0"/>
            </a:endParaRPr>
          </a:p>
          <a:p>
            <a:pPr marL="342900" indent="-342900" fontAlgn="base">
              <a:buFont typeface="Arial" panose="020B0604020202020204" pitchFamily="34" charset="0"/>
              <a:buChar char="•"/>
            </a:pPr>
            <a:r>
              <a:rPr lang="en-GB" sz="2800" dirty="0">
                <a:solidFill>
                  <a:srgbClr val="FFFFFF"/>
                </a:solidFill>
                <a:latin typeface="TUOS Blake" panose="020B0503040000020004" pitchFamily="34" charset="0"/>
              </a:rPr>
              <a:t>To understand how to put these goals into practise to support achievement</a:t>
            </a:r>
          </a:p>
        </p:txBody>
      </p:sp>
      <p:grpSp>
        <p:nvGrpSpPr>
          <p:cNvPr id="16" name="Group 15">
            <a:extLst>
              <a:ext uri="{FF2B5EF4-FFF2-40B4-BE49-F238E27FC236}">
                <a16:creationId xmlns:a16="http://schemas.microsoft.com/office/drawing/2014/main" id="{8C05CFE3-B488-4949-894D-9FCF4BF0CCCE}"/>
              </a:ext>
            </a:extLst>
          </p:cNvPr>
          <p:cNvGrpSpPr/>
          <p:nvPr/>
        </p:nvGrpSpPr>
        <p:grpSpPr>
          <a:xfrm>
            <a:off x="10705381" y="179999"/>
            <a:ext cx="1009468" cy="1021226"/>
            <a:chOff x="8214161" y="259336"/>
            <a:chExt cx="3552273" cy="3593650"/>
          </a:xfrm>
        </p:grpSpPr>
        <p:pic>
          <p:nvPicPr>
            <p:cNvPr id="17" name="Picture 13" descr="https://lh3.googleusercontent.com/EE6E_ZLx8Mun3g1ajcCuyoLJIJjF-ib4R-hv5GwnTTfQlX8UG3yGYIiufgeEA1MUlNwIqzu1myMLdbAMQVHzlGQtCH2OaQFiwFE2xqOXTj4MIkivuhyT4Sl5SnypbvA2XgeBXg_kPVM">
              <a:extLst>
                <a:ext uri="{FF2B5EF4-FFF2-40B4-BE49-F238E27FC236}">
                  <a16:creationId xmlns:a16="http://schemas.microsoft.com/office/drawing/2014/main" id="{5B0FD598-E0E4-4FE2-82C4-934E9F9F38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7317" y="403868"/>
              <a:ext cx="3449117" cy="344911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picture containing table&#10;&#10;Description automatically generated">
              <a:extLst>
                <a:ext uri="{FF2B5EF4-FFF2-40B4-BE49-F238E27FC236}">
                  <a16:creationId xmlns:a16="http://schemas.microsoft.com/office/drawing/2014/main" id="{0F9F8E81-8F19-4346-90C8-63FB831D903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9509258" flipH="1">
              <a:off x="8214161" y="259336"/>
              <a:ext cx="1603842" cy="1549843"/>
            </a:xfrm>
            <a:prstGeom prst="rect">
              <a:avLst/>
            </a:prstGeom>
          </p:spPr>
        </p:pic>
      </p:grpSp>
      <p:sp>
        <p:nvSpPr>
          <p:cNvPr id="11" name="Rectangle 1028">
            <a:extLst>
              <a:ext uri="{FF2B5EF4-FFF2-40B4-BE49-F238E27FC236}">
                <a16:creationId xmlns:a16="http://schemas.microsoft.com/office/drawing/2014/main" id="{48AEBB2C-F3C4-4252-9FF3-BB273679845D}"/>
              </a:ext>
            </a:extLst>
          </p:cNvPr>
          <p:cNvSpPr>
            <a:spLocks noGrp="1" noChangeArrowheads="1"/>
          </p:cNvSpPr>
          <p:nvPr>
            <p:ph type="title"/>
          </p:nvPr>
        </p:nvSpPr>
        <p:spPr>
          <a:xfrm>
            <a:off x="179999" y="1201225"/>
            <a:ext cx="4619836" cy="762000"/>
          </a:xfrm>
        </p:spPr>
        <p:txBody>
          <a:bodyPr/>
          <a:lstStyle/>
          <a:p>
            <a:pPr eaLnBrk="1" hangingPunct="1"/>
            <a:r>
              <a:rPr lang="en-US" altLang="en-US" dirty="0">
                <a:solidFill>
                  <a:schemeClr val="bg1"/>
                </a:solidFill>
                <a:latin typeface="TUOS Stephenson" panose="02070503080000020004" pitchFamily="18" charset="0"/>
              </a:rPr>
              <a:t>Objectives</a:t>
            </a:r>
            <a:endParaRPr lang="en-US" altLang="en-US" sz="4400" dirty="0">
              <a:solidFill>
                <a:schemeClr val="bg1"/>
              </a:solidFill>
              <a:latin typeface="TUOS Stephenson" panose="02070503080000020004" pitchFamily="18" charset="0"/>
            </a:endParaRPr>
          </a:p>
        </p:txBody>
      </p:sp>
      <p:sp>
        <p:nvSpPr>
          <p:cNvPr id="12" name="Arrow: Right 11">
            <a:hlinkClick r:id="rId6" action="ppaction://hlinksldjump"/>
            <a:extLst>
              <a:ext uri="{FF2B5EF4-FFF2-40B4-BE49-F238E27FC236}">
                <a16:creationId xmlns:a16="http://schemas.microsoft.com/office/drawing/2014/main" id="{1C32AE49-12CB-4371-BC23-58287C5E8667}"/>
              </a:ext>
            </a:extLst>
          </p:cNvPr>
          <p:cNvSpPr/>
          <p:nvPr/>
        </p:nvSpPr>
        <p:spPr>
          <a:xfrm>
            <a:off x="9290980" y="6021288"/>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Next slide</a:t>
            </a:r>
          </a:p>
        </p:txBody>
      </p:sp>
      <p:sp>
        <p:nvSpPr>
          <p:cNvPr id="13" name="Arrow: Right 12">
            <a:hlinkClick r:id="rId7" action="ppaction://hlinksldjump"/>
            <a:extLst>
              <a:ext uri="{FF2B5EF4-FFF2-40B4-BE49-F238E27FC236}">
                <a16:creationId xmlns:a16="http://schemas.microsoft.com/office/drawing/2014/main" id="{CC3A4C5E-F535-4256-B77E-7828C5610392}"/>
              </a:ext>
            </a:extLst>
          </p:cNvPr>
          <p:cNvSpPr/>
          <p:nvPr/>
        </p:nvSpPr>
        <p:spPr>
          <a:xfrm flipH="1">
            <a:off x="1224136" y="6021287"/>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Previous slide</a:t>
            </a:r>
          </a:p>
        </p:txBody>
      </p:sp>
    </p:spTree>
    <p:extLst>
      <p:ext uri="{BB962C8B-B14F-4D97-AF65-F5344CB8AC3E}">
        <p14:creationId xmlns:p14="http://schemas.microsoft.com/office/powerpoint/2010/main" val="1245723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500"/>
                                        <p:tgtEl>
                                          <p:spTgt spid="10">
                                            <p:txEl>
                                              <p:pRg st="2" end="2"/>
                                            </p:txEl>
                                          </p:spTgt>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fade">
                                      <p:cBhvr>
                                        <p:cTn id="15" dur="500"/>
                                        <p:tgtEl>
                                          <p:spTgt spid="10">
                                            <p:txEl>
                                              <p:pRg st="4" end="4"/>
                                            </p:txEl>
                                          </p:spTgt>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8076" y="3029992"/>
            <a:ext cx="4572000" cy="1415772"/>
          </a:xfrm>
          <a:prstGeom prst="rect">
            <a:avLst/>
          </a:prstGeom>
        </p:spPr>
        <p:txBody>
          <a:bodyPr>
            <a:spAutoFit/>
          </a:bodyPr>
          <a:lstStyle/>
          <a:p>
            <a:r>
              <a:rPr lang="en-GB" sz="3200" b="1" dirty="0">
                <a:solidFill>
                  <a:srgbClr val="FFFFFF"/>
                </a:solidFill>
                <a:latin typeface="TUOS Blake" panose="020B0503040000020004" pitchFamily="34" charset="0"/>
              </a:rPr>
              <a:t>Now</a:t>
            </a:r>
            <a:endParaRPr lang="en-GB" dirty="0">
              <a:latin typeface="TUOS Blake" panose="020B0503040000020004" pitchFamily="34" charset="0"/>
            </a:endParaRPr>
          </a:p>
          <a:p>
            <a:r>
              <a:rPr lang="en-GB" dirty="0">
                <a:solidFill>
                  <a:srgbClr val="FFFFFF"/>
                </a:solidFill>
                <a:latin typeface="TUOS Blake" panose="020B0503040000020004" pitchFamily="34" charset="0"/>
              </a:rPr>
              <a:t>Where am I now? What am I doing?</a:t>
            </a:r>
            <a:endParaRPr lang="en-GB" dirty="0">
              <a:latin typeface="TUOS Blake" panose="020B0503040000020004" pitchFamily="34" charset="0"/>
            </a:endParaRPr>
          </a:p>
          <a:p>
            <a:br>
              <a:rPr lang="en-GB" dirty="0"/>
            </a:br>
            <a:endParaRPr lang="en-GB" dirty="0"/>
          </a:p>
        </p:txBody>
      </p:sp>
      <p:sp>
        <p:nvSpPr>
          <p:cNvPr id="6" name="Rectangle 5"/>
          <p:cNvSpPr/>
          <p:nvPr/>
        </p:nvSpPr>
        <p:spPr>
          <a:xfrm>
            <a:off x="695201" y="4641319"/>
            <a:ext cx="4572000" cy="1415772"/>
          </a:xfrm>
          <a:prstGeom prst="rect">
            <a:avLst/>
          </a:prstGeom>
        </p:spPr>
        <p:txBody>
          <a:bodyPr>
            <a:spAutoFit/>
          </a:bodyPr>
          <a:lstStyle/>
          <a:p>
            <a:r>
              <a:rPr lang="en-GB" sz="3200" b="1" dirty="0">
                <a:solidFill>
                  <a:srgbClr val="FFFFFF"/>
                </a:solidFill>
                <a:latin typeface="TUOS Blake" panose="020B0503040000020004" pitchFamily="34" charset="0"/>
              </a:rPr>
              <a:t>Future</a:t>
            </a:r>
            <a:endParaRPr lang="en-GB" dirty="0">
              <a:latin typeface="TUOS Blake" panose="020B0503040000020004" pitchFamily="34" charset="0"/>
            </a:endParaRPr>
          </a:p>
          <a:p>
            <a:r>
              <a:rPr lang="en-GB" dirty="0">
                <a:solidFill>
                  <a:srgbClr val="FFFFFF"/>
                </a:solidFill>
                <a:latin typeface="TUOS Blake" panose="020B0503040000020004" pitchFamily="34" charset="0"/>
              </a:rPr>
              <a:t>What do I want to be doing?</a:t>
            </a:r>
            <a:endParaRPr lang="en-GB" dirty="0">
              <a:latin typeface="TUOS Blake" panose="020B0503040000020004" pitchFamily="34" charset="0"/>
            </a:endParaRPr>
          </a:p>
          <a:p>
            <a:br>
              <a:rPr lang="en-GB" dirty="0"/>
            </a:br>
            <a:endParaRPr lang="en-GB" dirty="0"/>
          </a:p>
        </p:txBody>
      </p:sp>
      <p:sp>
        <p:nvSpPr>
          <p:cNvPr id="13" name="Down Arrow 12"/>
          <p:cNvSpPr/>
          <p:nvPr/>
        </p:nvSpPr>
        <p:spPr>
          <a:xfrm rot="5400000" flipV="1">
            <a:off x="4790284" y="3211081"/>
            <a:ext cx="1469005" cy="995674"/>
          </a:xfrm>
          <a:prstGeom prst="downArrow">
            <a:avLst/>
          </a:prstGeom>
          <a:solidFill>
            <a:srgbClr val="D52B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rot="5400000" flipV="1">
            <a:off x="6685261" y="3198141"/>
            <a:ext cx="1469005" cy="995674"/>
          </a:xfrm>
          <a:prstGeom prst="downArrow">
            <a:avLst/>
          </a:prstGeom>
          <a:solidFill>
            <a:srgbClr val="D52B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14"/>
          <p:cNvSpPr/>
          <p:nvPr/>
        </p:nvSpPr>
        <p:spPr>
          <a:xfrm rot="10800000" flipV="1">
            <a:off x="8337584" y="3863395"/>
            <a:ext cx="1469005" cy="995674"/>
          </a:xfrm>
          <a:prstGeom prst="downArrow">
            <a:avLst/>
          </a:prstGeom>
          <a:solidFill>
            <a:srgbClr val="D52B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p:cNvSpPr/>
          <p:nvPr/>
        </p:nvSpPr>
        <p:spPr>
          <a:xfrm rot="16200000" flipV="1">
            <a:off x="6699340" y="4722940"/>
            <a:ext cx="1469005" cy="995674"/>
          </a:xfrm>
          <a:prstGeom prst="downArrow">
            <a:avLst/>
          </a:prstGeom>
          <a:solidFill>
            <a:srgbClr val="D52B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Down Arrow 16"/>
          <p:cNvSpPr/>
          <p:nvPr/>
        </p:nvSpPr>
        <p:spPr>
          <a:xfrm rot="16200000" flipV="1">
            <a:off x="4790283" y="4760166"/>
            <a:ext cx="1469005" cy="995674"/>
          </a:xfrm>
          <a:prstGeom prst="downArrow">
            <a:avLst/>
          </a:prstGeom>
          <a:solidFill>
            <a:srgbClr val="D52B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56E5AEE8-DA16-4412-A3A3-8D6DD861BDB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9999" y="180000"/>
            <a:ext cx="2338425" cy="944744"/>
          </a:xfrm>
          <a:prstGeom prst="rect">
            <a:avLst/>
          </a:prstGeom>
        </p:spPr>
      </p:pic>
      <p:sp>
        <p:nvSpPr>
          <p:cNvPr id="22" name="Content Placeholder 2">
            <a:extLst>
              <a:ext uri="{FF2B5EF4-FFF2-40B4-BE49-F238E27FC236}">
                <a16:creationId xmlns:a16="http://schemas.microsoft.com/office/drawing/2014/main" id="{7842646D-AADC-4D2A-9319-F7AA8DA68968}"/>
              </a:ext>
            </a:extLst>
          </p:cNvPr>
          <p:cNvSpPr>
            <a:spLocks noGrp="1"/>
          </p:cNvSpPr>
          <p:nvPr>
            <p:ph idx="1"/>
          </p:nvPr>
        </p:nvSpPr>
        <p:spPr>
          <a:xfrm>
            <a:off x="340547" y="1954192"/>
            <a:ext cx="11019243" cy="1387718"/>
          </a:xfrm>
        </p:spPr>
        <p:txBody>
          <a:bodyPr/>
          <a:lstStyle/>
          <a:p>
            <a:pPr fontAlgn="base"/>
            <a:r>
              <a:rPr lang="en-GB" dirty="0">
                <a:solidFill>
                  <a:schemeClr val="bg1"/>
                </a:solidFill>
                <a:latin typeface="TUOS Blake" panose="020B0503040000020004" pitchFamily="34" charset="0"/>
              </a:rPr>
              <a:t>It can be useful to think about where we are now, where we want to be and how we’re going to get there</a:t>
            </a:r>
          </a:p>
          <a:p>
            <a:endParaRPr lang="en-GB" dirty="0"/>
          </a:p>
        </p:txBody>
      </p:sp>
      <p:grpSp>
        <p:nvGrpSpPr>
          <p:cNvPr id="23" name="Group 22">
            <a:extLst>
              <a:ext uri="{FF2B5EF4-FFF2-40B4-BE49-F238E27FC236}">
                <a16:creationId xmlns:a16="http://schemas.microsoft.com/office/drawing/2014/main" id="{D264A50A-483C-46DF-AA34-24540E83AB3C}"/>
              </a:ext>
            </a:extLst>
          </p:cNvPr>
          <p:cNvGrpSpPr/>
          <p:nvPr/>
        </p:nvGrpSpPr>
        <p:grpSpPr>
          <a:xfrm>
            <a:off x="10639293" y="179999"/>
            <a:ext cx="1075556" cy="1088084"/>
            <a:chOff x="8214161" y="259336"/>
            <a:chExt cx="3552273" cy="3593650"/>
          </a:xfrm>
        </p:grpSpPr>
        <p:pic>
          <p:nvPicPr>
            <p:cNvPr id="24" name="Picture 13" descr="https://lh3.googleusercontent.com/EE6E_ZLx8Mun3g1ajcCuyoLJIJjF-ib4R-hv5GwnTTfQlX8UG3yGYIiufgeEA1MUlNwIqzu1myMLdbAMQVHzlGQtCH2OaQFiwFE2xqOXTj4MIkivuhyT4Sl5SnypbvA2XgeBXg_kPVM">
              <a:extLst>
                <a:ext uri="{FF2B5EF4-FFF2-40B4-BE49-F238E27FC236}">
                  <a16:creationId xmlns:a16="http://schemas.microsoft.com/office/drawing/2014/main" id="{0C432244-28E6-470C-9149-F3A87BCBA1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7317" y="403868"/>
              <a:ext cx="3449117" cy="344911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A picture containing table&#10;&#10;Description automatically generated">
              <a:extLst>
                <a:ext uri="{FF2B5EF4-FFF2-40B4-BE49-F238E27FC236}">
                  <a16:creationId xmlns:a16="http://schemas.microsoft.com/office/drawing/2014/main" id="{E1D61EF5-688C-454D-A7B2-BD7DDEE9BEE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9509258" flipH="1">
              <a:off x="8214161" y="259336"/>
              <a:ext cx="1603842" cy="1549843"/>
            </a:xfrm>
            <a:prstGeom prst="rect">
              <a:avLst/>
            </a:prstGeom>
          </p:spPr>
        </p:pic>
      </p:grpSp>
      <p:sp>
        <p:nvSpPr>
          <p:cNvPr id="19" name="Arrow: Right 18">
            <a:hlinkClick r:id="rId6" action="ppaction://hlinksldjump"/>
            <a:extLst>
              <a:ext uri="{FF2B5EF4-FFF2-40B4-BE49-F238E27FC236}">
                <a16:creationId xmlns:a16="http://schemas.microsoft.com/office/drawing/2014/main" id="{E10D926C-15D9-41FA-9E2F-5A1EC7071655}"/>
              </a:ext>
            </a:extLst>
          </p:cNvPr>
          <p:cNvSpPr/>
          <p:nvPr/>
        </p:nvSpPr>
        <p:spPr>
          <a:xfrm>
            <a:off x="9290980" y="6021288"/>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Next slide</a:t>
            </a:r>
          </a:p>
        </p:txBody>
      </p:sp>
      <p:sp>
        <p:nvSpPr>
          <p:cNvPr id="20" name="Arrow: Right 19">
            <a:hlinkClick r:id="rId7" action="ppaction://hlinksldjump"/>
            <a:extLst>
              <a:ext uri="{FF2B5EF4-FFF2-40B4-BE49-F238E27FC236}">
                <a16:creationId xmlns:a16="http://schemas.microsoft.com/office/drawing/2014/main" id="{D9BEDC5A-AE42-4472-A028-3889F94B51B3}"/>
              </a:ext>
            </a:extLst>
          </p:cNvPr>
          <p:cNvSpPr/>
          <p:nvPr/>
        </p:nvSpPr>
        <p:spPr>
          <a:xfrm flipH="1">
            <a:off x="1224136" y="6021287"/>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Previous slide</a:t>
            </a:r>
          </a:p>
        </p:txBody>
      </p:sp>
      <p:sp>
        <p:nvSpPr>
          <p:cNvPr id="21" name="Rectangle 1028">
            <a:extLst>
              <a:ext uri="{FF2B5EF4-FFF2-40B4-BE49-F238E27FC236}">
                <a16:creationId xmlns:a16="http://schemas.microsoft.com/office/drawing/2014/main" id="{52111B34-56C7-4656-93C8-9BF8D17819DD}"/>
              </a:ext>
            </a:extLst>
          </p:cNvPr>
          <p:cNvSpPr>
            <a:spLocks noGrp="1" noChangeArrowheads="1"/>
          </p:cNvSpPr>
          <p:nvPr>
            <p:ph type="title"/>
          </p:nvPr>
        </p:nvSpPr>
        <p:spPr>
          <a:xfrm>
            <a:off x="152112" y="1089828"/>
            <a:ext cx="4619836" cy="762000"/>
          </a:xfrm>
        </p:spPr>
        <p:txBody>
          <a:bodyPr/>
          <a:lstStyle/>
          <a:p>
            <a:pPr eaLnBrk="1" hangingPunct="1"/>
            <a:r>
              <a:rPr lang="en-US" altLang="en-US" sz="4400" dirty="0">
                <a:solidFill>
                  <a:schemeClr val="bg1"/>
                </a:solidFill>
                <a:latin typeface="TUOS Stephenson" panose="02070503080000020004" pitchFamily="18" charset="0"/>
              </a:rPr>
              <a:t>My Goals</a:t>
            </a:r>
          </a:p>
        </p:txBody>
      </p:sp>
    </p:spTree>
    <p:extLst>
      <p:ext uri="{BB962C8B-B14F-4D97-AF65-F5344CB8AC3E}">
        <p14:creationId xmlns:p14="http://schemas.microsoft.com/office/powerpoint/2010/main" val="12342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5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7000"/>
                            </p:stCondLst>
                            <p:childTnLst>
                              <p:par>
                                <p:cTn id="37" presetID="10" presetClass="entr" presetSubtype="0" fill="hold" grpId="0" nodeType="afterEffect">
                                  <p:stCondLst>
                                    <p:cond delay="100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animBg="1"/>
      <p:bldP spid="14" grpId="0" animBg="1"/>
      <p:bldP spid="15" grpId="0" animBg="1"/>
      <p:bldP spid="16" grpId="0" animBg="1"/>
      <p:bldP spid="17" grpId="0" animBg="1"/>
      <p:bldP spid="22" grpId="0" uiExpand="1" build="p"/>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536" y="2144057"/>
            <a:ext cx="10729804" cy="4351338"/>
          </a:xfrm>
        </p:spPr>
        <p:txBody>
          <a:bodyPr/>
          <a:lstStyle/>
          <a:p>
            <a:pPr fontAlgn="base"/>
            <a:r>
              <a:rPr lang="en-GB" dirty="0">
                <a:solidFill>
                  <a:schemeClr val="bg1"/>
                </a:solidFill>
                <a:latin typeface="TUOS Blake" panose="020B0503040000020004" pitchFamily="34" charset="0"/>
              </a:rPr>
              <a:t>It is important to know what you want and how you are going to achieve it</a:t>
            </a:r>
          </a:p>
          <a:p>
            <a:pPr fontAlgn="base"/>
            <a:r>
              <a:rPr lang="en-GB" dirty="0">
                <a:solidFill>
                  <a:schemeClr val="bg1"/>
                </a:solidFill>
                <a:latin typeface="TUOS Blake" panose="020B0503040000020004" pitchFamily="34" charset="0"/>
              </a:rPr>
              <a:t>Setting goals will make you more likely to complete a task successfully </a:t>
            </a:r>
          </a:p>
          <a:p>
            <a:pPr fontAlgn="base"/>
            <a:r>
              <a:rPr lang="en-GB" dirty="0">
                <a:solidFill>
                  <a:schemeClr val="bg1"/>
                </a:solidFill>
                <a:latin typeface="TUOS Blake" panose="020B0503040000020004" pitchFamily="34" charset="0"/>
              </a:rPr>
              <a:t>Goals will help you to use your time more effectively</a:t>
            </a:r>
          </a:p>
          <a:p>
            <a:pPr fontAlgn="base"/>
            <a:r>
              <a:rPr lang="en-GB" dirty="0">
                <a:solidFill>
                  <a:schemeClr val="bg1"/>
                </a:solidFill>
                <a:latin typeface="TUOS Blake" panose="020B0503040000020004" pitchFamily="34" charset="0"/>
              </a:rPr>
              <a:t>To remind you of the things you want to achieve and to motivate you towards them</a:t>
            </a:r>
          </a:p>
          <a:p>
            <a:endParaRPr lang="en-GB" dirty="0"/>
          </a:p>
        </p:txBody>
      </p:sp>
      <p:pic>
        <p:nvPicPr>
          <p:cNvPr id="10" name="Picture 9">
            <a:extLst>
              <a:ext uri="{FF2B5EF4-FFF2-40B4-BE49-F238E27FC236}">
                <a16:creationId xmlns:a16="http://schemas.microsoft.com/office/drawing/2014/main" id="{689D2675-02B4-4DD6-B4AE-3B8B13C7B3B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9999" y="180000"/>
            <a:ext cx="2338425" cy="944744"/>
          </a:xfrm>
          <a:prstGeom prst="rect">
            <a:avLst/>
          </a:prstGeom>
        </p:spPr>
      </p:pic>
      <p:grpSp>
        <p:nvGrpSpPr>
          <p:cNvPr id="11" name="Group 10">
            <a:extLst>
              <a:ext uri="{FF2B5EF4-FFF2-40B4-BE49-F238E27FC236}">
                <a16:creationId xmlns:a16="http://schemas.microsoft.com/office/drawing/2014/main" id="{09FA1D22-C9B9-4CDD-8610-BD784C4466FC}"/>
              </a:ext>
            </a:extLst>
          </p:cNvPr>
          <p:cNvGrpSpPr/>
          <p:nvPr/>
        </p:nvGrpSpPr>
        <p:grpSpPr>
          <a:xfrm>
            <a:off x="10550106" y="179998"/>
            <a:ext cx="1164743" cy="1200227"/>
            <a:chOff x="8214161" y="259336"/>
            <a:chExt cx="3552273" cy="3593650"/>
          </a:xfrm>
        </p:grpSpPr>
        <p:pic>
          <p:nvPicPr>
            <p:cNvPr id="12" name="Picture 13" descr="https://lh3.googleusercontent.com/EE6E_ZLx8Mun3g1ajcCuyoLJIJjF-ib4R-hv5GwnTTfQlX8UG3yGYIiufgeEA1MUlNwIqzu1myMLdbAMQVHzlGQtCH2OaQFiwFE2xqOXTj4MIkivuhyT4Sl5SnypbvA2XgeBXg_kPVM">
              <a:extLst>
                <a:ext uri="{FF2B5EF4-FFF2-40B4-BE49-F238E27FC236}">
                  <a16:creationId xmlns:a16="http://schemas.microsoft.com/office/drawing/2014/main" id="{33BA46B1-829F-4E23-89FA-E2F15BE1E5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7317" y="403868"/>
              <a:ext cx="3449117" cy="34491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table&#10;&#10;Description automatically generated">
              <a:extLst>
                <a:ext uri="{FF2B5EF4-FFF2-40B4-BE49-F238E27FC236}">
                  <a16:creationId xmlns:a16="http://schemas.microsoft.com/office/drawing/2014/main" id="{943F9434-BDBA-4BD4-988F-8580B790174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9509258" flipH="1">
              <a:off x="8214161" y="259336"/>
              <a:ext cx="1603842" cy="1549843"/>
            </a:xfrm>
            <a:prstGeom prst="rect">
              <a:avLst/>
            </a:prstGeom>
          </p:spPr>
        </p:pic>
      </p:grpSp>
      <p:sp>
        <p:nvSpPr>
          <p:cNvPr id="14" name="Arrow: Right 13">
            <a:hlinkClick r:id="rId6" action="ppaction://hlinksldjump"/>
            <a:extLst>
              <a:ext uri="{FF2B5EF4-FFF2-40B4-BE49-F238E27FC236}">
                <a16:creationId xmlns:a16="http://schemas.microsoft.com/office/drawing/2014/main" id="{294DC15D-5B7A-4B82-ADC0-4E3B467959F1}"/>
              </a:ext>
            </a:extLst>
          </p:cNvPr>
          <p:cNvSpPr/>
          <p:nvPr/>
        </p:nvSpPr>
        <p:spPr>
          <a:xfrm>
            <a:off x="9290980" y="6021288"/>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Next slide</a:t>
            </a:r>
          </a:p>
        </p:txBody>
      </p:sp>
      <p:sp>
        <p:nvSpPr>
          <p:cNvPr id="15" name="Arrow: Right 14">
            <a:hlinkClick r:id="rId7" action="ppaction://hlinksldjump"/>
            <a:extLst>
              <a:ext uri="{FF2B5EF4-FFF2-40B4-BE49-F238E27FC236}">
                <a16:creationId xmlns:a16="http://schemas.microsoft.com/office/drawing/2014/main" id="{9D7D6E42-98CA-4011-B08D-91B9E52CDFB3}"/>
              </a:ext>
            </a:extLst>
          </p:cNvPr>
          <p:cNvSpPr/>
          <p:nvPr/>
        </p:nvSpPr>
        <p:spPr>
          <a:xfrm flipH="1">
            <a:off x="1224136" y="6021287"/>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Previous slide</a:t>
            </a:r>
          </a:p>
        </p:txBody>
      </p:sp>
      <p:sp>
        <p:nvSpPr>
          <p:cNvPr id="16" name="Rectangle 1028">
            <a:extLst>
              <a:ext uri="{FF2B5EF4-FFF2-40B4-BE49-F238E27FC236}">
                <a16:creationId xmlns:a16="http://schemas.microsoft.com/office/drawing/2014/main" id="{4FBD4920-A807-4660-9D05-BF189E2396A7}"/>
              </a:ext>
            </a:extLst>
          </p:cNvPr>
          <p:cNvSpPr>
            <a:spLocks noGrp="1" noChangeArrowheads="1"/>
          </p:cNvSpPr>
          <p:nvPr>
            <p:ph type="title"/>
          </p:nvPr>
        </p:nvSpPr>
        <p:spPr>
          <a:xfrm>
            <a:off x="179999" y="1176093"/>
            <a:ext cx="4619836" cy="762000"/>
          </a:xfrm>
        </p:spPr>
        <p:txBody>
          <a:bodyPr/>
          <a:lstStyle/>
          <a:p>
            <a:pPr eaLnBrk="1" hangingPunct="1"/>
            <a:r>
              <a:rPr lang="en-US" altLang="en-US" sz="4400" dirty="0">
                <a:solidFill>
                  <a:schemeClr val="bg1"/>
                </a:solidFill>
                <a:latin typeface="TUOS Stephenson" panose="02070503080000020004" pitchFamily="18" charset="0"/>
              </a:rPr>
              <a:t>Why Set Goals</a:t>
            </a:r>
          </a:p>
        </p:txBody>
      </p:sp>
    </p:spTree>
    <p:extLst>
      <p:ext uri="{BB962C8B-B14F-4D97-AF65-F5344CB8AC3E}">
        <p14:creationId xmlns:p14="http://schemas.microsoft.com/office/powerpoint/2010/main" val="15867847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4500"/>
                            </p:stCondLst>
                            <p:childTnLst>
                              <p:par>
                                <p:cTn id="17" presetID="10" presetClass="entr" presetSubtype="0" fill="hold"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0155" y="4390338"/>
            <a:ext cx="4738600" cy="897654"/>
          </a:xfrm>
        </p:spPr>
        <p:txBody>
          <a:bodyPr>
            <a:noAutofit/>
          </a:bodyPr>
          <a:lstStyle/>
          <a:p>
            <a:pPr marL="0" indent="0" fontAlgn="base">
              <a:buNone/>
            </a:pPr>
            <a:r>
              <a:rPr lang="en-GB" sz="2200" dirty="0">
                <a:solidFill>
                  <a:schemeClr val="bg1"/>
                </a:solidFill>
                <a:latin typeface="TUOS Blake" panose="020B0503040000020004" pitchFamily="34" charset="0"/>
              </a:rPr>
              <a:t>Long term goals might be less specific and take longer to achieve e.g. </a:t>
            </a:r>
            <a:r>
              <a:rPr lang="en-GB" sz="2200" i="1" dirty="0">
                <a:solidFill>
                  <a:schemeClr val="bg1"/>
                </a:solidFill>
                <a:latin typeface="TUOS Blake" panose="020B0503040000020004" pitchFamily="34" charset="0"/>
              </a:rPr>
              <a:t>I want to have a good job that I enjoy</a:t>
            </a:r>
            <a:endParaRPr lang="en-GB" sz="2200" dirty="0">
              <a:solidFill>
                <a:schemeClr val="bg1"/>
              </a:solidFill>
              <a:latin typeface="TUOS Blake" panose="020B0503040000020004" pitchFamily="34" charset="0"/>
            </a:endParaRPr>
          </a:p>
          <a:p>
            <a:pPr marL="0" indent="0" fontAlgn="base">
              <a:buNone/>
            </a:pPr>
            <a:endParaRPr lang="en-GB" sz="2200" dirty="0"/>
          </a:p>
        </p:txBody>
      </p:sp>
      <p:pic>
        <p:nvPicPr>
          <p:cNvPr id="11" name="Picture 10">
            <a:extLst>
              <a:ext uri="{FF2B5EF4-FFF2-40B4-BE49-F238E27FC236}">
                <a16:creationId xmlns:a16="http://schemas.microsoft.com/office/drawing/2014/main" id="{E12E7042-AAF3-4184-BE52-8BA9FFC38ECD}"/>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9999" y="180000"/>
            <a:ext cx="2338425" cy="944744"/>
          </a:xfrm>
          <a:prstGeom prst="rect">
            <a:avLst/>
          </a:prstGeom>
        </p:spPr>
      </p:pic>
      <p:pic>
        <p:nvPicPr>
          <p:cNvPr id="4" name="Picture 3" descr="A close up of a device&#10;&#10;Description automatically generated">
            <a:extLst>
              <a:ext uri="{FF2B5EF4-FFF2-40B4-BE49-F238E27FC236}">
                <a16:creationId xmlns:a16="http://schemas.microsoft.com/office/drawing/2014/main" id="{7A1217F4-FB5B-4C8E-9E13-AC5A3C5B175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58333" y="2673439"/>
            <a:ext cx="1511122" cy="1511122"/>
          </a:xfrm>
          <a:prstGeom prst="rect">
            <a:avLst/>
          </a:prstGeom>
        </p:spPr>
      </p:pic>
      <p:sp>
        <p:nvSpPr>
          <p:cNvPr id="17" name="Content Placeholder 2">
            <a:extLst>
              <a:ext uri="{FF2B5EF4-FFF2-40B4-BE49-F238E27FC236}">
                <a16:creationId xmlns:a16="http://schemas.microsoft.com/office/drawing/2014/main" id="{DEFFCAAE-4054-4015-906D-9E8BAE81DEB5}"/>
              </a:ext>
            </a:extLst>
          </p:cNvPr>
          <p:cNvSpPr txBox="1">
            <a:spLocks/>
          </p:cNvSpPr>
          <p:nvPr/>
        </p:nvSpPr>
        <p:spPr>
          <a:xfrm>
            <a:off x="5931070" y="4394357"/>
            <a:ext cx="5373538" cy="13405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sz="2200" dirty="0">
                <a:solidFill>
                  <a:schemeClr val="bg1"/>
                </a:solidFill>
                <a:latin typeface="TUOS Blake" panose="020B0503040000020004" pitchFamily="34" charset="0"/>
              </a:rPr>
              <a:t>Short term goals are specific things that you can achieve relatively quickly e.g</a:t>
            </a:r>
            <a:r>
              <a:rPr lang="en-GB" sz="2200" i="1" dirty="0">
                <a:solidFill>
                  <a:schemeClr val="bg1"/>
                </a:solidFill>
                <a:latin typeface="TUOS Blake" panose="020B0503040000020004" pitchFamily="34" charset="0"/>
              </a:rPr>
              <a:t>. I want to do well in my exam next month</a:t>
            </a:r>
            <a:endParaRPr lang="en-GB" sz="2200" dirty="0">
              <a:solidFill>
                <a:schemeClr val="bg1"/>
              </a:solidFill>
              <a:latin typeface="TUOS Blake" panose="020B0503040000020004" pitchFamily="34" charset="0"/>
            </a:endParaRPr>
          </a:p>
          <a:p>
            <a:endParaRPr lang="en-GB" dirty="0"/>
          </a:p>
        </p:txBody>
      </p:sp>
      <p:grpSp>
        <p:nvGrpSpPr>
          <p:cNvPr id="2" name="Group 1">
            <a:extLst>
              <a:ext uri="{FF2B5EF4-FFF2-40B4-BE49-F238E27FC236}">
                <a16:creationId xmlns:a16="http://schemas.microsoft.com/office/drawing/2014/main" id="{05EEB8D1-D684-4178-8E18-8DD70B01B2A3}"/>
              </a:ext>
            </a:extLst>
          </p:cNvPr>
          <p:cNvGrpSpPr/>
          <p:nvPr/>
        </p:nvGrpSpPr>
        <p:grpSpPr>
          <a:xfrm>
            <a:off x="6419351" y="2689231"/>
            <a:ext cx="2587412" cy="1443890"/>
            <a:chOff x="6419351" y="2689231"/>
            <a:chExt cx="2587412" cy="1443890"/>
          </a:xfrm>
        </p:grpSpPr>
        <p:pic>
          <p:nvPicPr>
            <p:cNvPr id="7" name="Picture 6" descr="A close up of a logo&#10;&#10;Description automatically generated">
              <a:extLst>
                <a:ext uri="{FF2B5EF4-FFF2-40B4-BE49-F238E27FC236}">
                  <a16:creationId xmlns:a16="http://schemas.microsoft.com/office/drawing/2014/main" id="{37EB8B4F-98B7-45F3-A23D-44EC1E3F3188}"/>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78057" y="2792599"/>
              <a:ext cx="2228706" cy="1340522"/>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D6122DB7-2D48-415C-8A7F-B4549C272875}"/>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147121" y="3316781"/>
              <a:ext cx="174805" cy="174805"/>
            </a:xfrm>
            <a:prstGeom prst="rect">
              <a:avLst/>
            </a:prstGeom>
          </p:spPr>
        </p:pic>
        <p:pic>
          <p:nvPicPr>
            <p:cNvPr id="18" name="Picture 17" descr="A picture containing mirror, light&#10;&#10;Description automatically generated">
              <a:extLst>
                <a:ext uri="{FF2B5EF4-FFF2-40B4-BE49-F238E27FC236}">
                  <a16:creationId xmlns:a16="http://schemas.microsoft.com/office/drawing/2014/main" id="{6EB3B475-7AA8-42A6-9017-0EC2AA357226}"/>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rot="4746914">
              <a:off x="6409792" y="2698790"/>
              <a:ext cx="1112348" cy="1093229"/>
            </a:xfrm>
            <a:prstGeom prst="rect">
              <a:avLst/>
            </a:prstGeom>
          </p:spPr>
        </p:pic>
      </p:grpSp>
      <p:grpSp>
        <p:nvGrpSpPr>
          <p:cNvPr id="28" name="Group 27">
            <a:extLst>
              <a:ext uri="{FF2B5EF4-FFF2-40B4-BE49-F238E27FC236}">
                <a16:creationId xmlns:a16="http://schemas.microsoft.com/office/drawing/2014/main" id="{538DEFAC-3388-40C4-8A62-21D69A7022C7}"/>
              </a:ext>
            </a:extLst>
          </p:cNvPr>
          <p:cNvGrpSpPr/>
          <p:nvPr/>
        </p:nvGrpSpPr>
        <p:grpSpPr>
          <a:xfrm>
            <a:off x="10491506" y="179998"/>
            <a:ext cx="1223344" cy="1260613"/>
            <a:chOff x="8214161" y="259336"/>
            <a:chExt cx="3552273" cy="3593650"/>
          </a:xfrm>
        </p:grpSpPr>
        <p:pic>
          <p:nvPicPr>
            <p:cNvPr id="29" name="Picture 13" descr="https://lh3.googleusercontent.com/EE6E_ZLx8Mun3g1ajcCuyoLJIJjF-ib4R-hv5GwnTTfQlX8UG3yGYIiufgeEA1MUlNwIqzu1myMLdbAMQVHzlGQtCH2OaQFiwFE2xqOXTj4MIkivuhyT4Sl5SnypbvA2XgeBXg_kPVM">
              <a:extLst>
                <a:ext uri="{FF2B5EF4-FFF2-40B4-BE49-F238E27FC236}">
                  <a16:creationId xmlns:a16="http://schemas.microsoft.com/office/drawing/2014/main" id="{645714E1-57F9-4114-891D-1033B6D1ECD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17317" y="403868"/>
              <a:ext cx="3449117" cy="344911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A picture containing table&#10;&#10;Description automatically generated">
              <a:extLst>
                <a:ext uri="{FF2B5EF4-FFF2-40B4-BE49-F238E27FC236}">
                  <a16:creationId xmlns:a16="http://schemas.microsoft.com/office/drawing/2014/main" id="{97F9A532-212C-4AAD-8F93-DA1958A7CCC2}"/>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rot="19509258" flipH="1">
              <a:off x="8214161" y="259336"/>
              <a:ext cx="1603842" cy="1549843"/>
            </a:xfrm>
            <a:prstGeom prst="rect">
              <a:avLst/>
            </a:prstGeom>
          </p:spPr>
        </p:pic>
      </p:grpSp>
      <p:sp>
        <p:nvSpPr>
          <p:cNvPr id="19" name="Rectangle 1028">
            <a:extLst>
              <a:ext uri="{FF2B5EF4-FFF2-40B4-BE49-F238E27FC236}">
                <a16:creationId xmlns:a16="http://schemas.microsoft.com/office/drawing/2014/main" id="{C60107DE-FD56-47D6-B036-358DA8D3BA8B}"/>
              </a:ext>
            </a:extLst>
          </p:cNvPr>
          <p:cNvSpPr>
            <a:spLocks noGrp="1" noChangeArrowheads="1"/>
          </p:cNvSpPr>
          <p:nvPr>
            <p:ph type="title"/>
          </p:nvPr>
        </p:nvSpPr>
        <p:spPr>
          <a:xfrm>
            <a:off x="152112" y="1089828"/>
            <a:ext cx="7385030" cy="762000"/>
          </a:xfrm>
        </p:spPr>
        <p:txBody>
          <a:bodyPr>
            <a:normAutofit/>
          </a:bodyPr>
          <a:lstStyle/>
          <a:p>
            <a:pPr eaLnBrk="1" hangingPunct="1"/>
            <a:r>
              <a:rPr lang="en-US" altLang="en-US" sz="4400" dirty="0">
                <a:solidFill>
                  <a:schemeClr val="bg1"/>
                </a:solidFill>
                <a:latin typeface="TUOS Stephenson" panose="02070503080000020004" pitchFamily="18" charset="0"/>
              </a:rPr>
              <a:t>Long term and short term</a:t>
            </a:r>
          </a:p>
        </p:txBody>
      </p:sp>
      <p:sp>
        <p:nvSpPr>
          <p:cNvPr id="21" name="Arrow: Right 20">
            <a:hlinkClick r:id="rId13" action="ppaction://hlinksldjump"/>
            <a:extLst>
              <a:ext uri="{FF2B5EF4-FFF2-40B4-BE49-F238E27FC236}">
                <a16:creationId xmlns:a16="http://schemas.microsoft.com/office/drawing/2014/main" id="{DC88054D-1DBC-4159-BA89-3C3A9ABE565B}"/>
              </a:ext>
            </a:extLst>
          </p:cNvPr>
          <p:cNvSpPr/>
          <p:nvPr/>
        </p:nvSpPr>
        <p:spPr>
          <a:xfrm>
            <a:off x="9290980" y="6021288"/>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Next slide</a:t>
            </a:r>
          </a:p>
        </p:txBody>
      </p:sp>
      <p:sp>
        <p:nvSpPr>
          <p:cNvPr id="22" name="Arrow: Right 21">
            <a:hlinkClick r:id="rId14" action="ppaction://hlinksldjump"/>
            <a:extLst>
              <a:ext uri="{FF2B5EF4-FFF2-40B4-BE49-F238E27FC236}">
                <a16:creationId xmlns:a16="http://schemas.microsoft.com/office/drawing/2014/main" id="{E56A8A9F-961D-40A2-B87F-3FF2721AC4E0}"/>
              </a:ext>
            </a:extLst>
          </p:cNvPr>
          <p:cNvSpPr/>
          <p:nvPr/>
        </p:nvSpPr>
        <p:spPr>
          <a:xfrm flipH="1">
            <a:off x="1224136" y="6021287"/>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Previous slide</a:t>
            </a:r>
          </a:p>
        </p:txBody>
      </p:sp>
    </p:spTree>
    <p:extLst>
      <p:ext uri="{BB962C8B-B14F-4D97-AF65-F5344CB8AC3E}">
        <p14:creationId xmlns:p14="http://schemas.microsoft.com/office/powerpoint/2010/main" val="23165843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1500"/>
                            </p:stCondLst>
                            <p:childTnLst>
                              <p:par>
                                <p:cTn id="12" presetID="10" presetClass="entr" presetSubtype="0" fill="hold" nodeType="afterEffect">
                                  <p:stCondLst>
                                    <p:cond delay="150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fade">
                                      <p:cBhvr>
                                        <p:cTn id="14" dur="500"/>
                                        <p:tgtEl>
                                          <p:spTgt spid="17">
                                            <p:txEl>
                                              <p:pRg st="0" end="0"/>
                                            </p:txEl>
                                          </p:spTgt>
                                        </p:tgtEl>
                                      </p:cBhvr>
                                    </p:animEffect>
                                  </p:childTnLst>
                                </p:cTn>
                              </p:par>
                              <p:par>
                                <p:cTn id="15" presetID="10" presetClass="entr" presetSubtype="0" fill="hold" nodeType="withEffect">
                                  <p:stCondLst>
                                    <p:cond delay="15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3500"/>
                            </p:stCondLst>
                            <p:childTnLst>
                              <p:par>
                                <p:cTn id="19" presetID="10" presetClass="entr" presetSubtype="0" fill="hold" grpId="0" nodeType="afterEffect">
                                  <p:stCondLst>
                                    <p:cond delay="10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12E7042-AAF3-4184-BE52-8BA9FFC38ECD}"/>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9999" y="180000"/>
            <a:ext cx="2338425" cy="944744"/>
          </a:xfrm>
          <a:prstGeom prst="rect">
            <a:avLst/>
          </a:prstGeom>
        </p:spPr>
      </p:pic>
      <p:pic>
        <p:nvPicPr>
          <p:cNvPr id="23" name="Picture 22" descr="A close up of a device&#10;&#10;Description automatically generated">
            <a:extLst>
              <a:ext uri="{FF2B5EF4-FFF2-40B4-BE49-F238E27FC236}">
                <a16:creationId xmlns:a16="http://schemas.microsoft.com/office/drawing/2014/main" id="{F24D2788-727A-415B-8734-21485F9009E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70943" y="3735785"/>
            <a:ext cx="1753263" cy="1753263"/>
          </a:xfrm>
          <a:prstGeom prst="rect">
            <a:avLst/>
          </a:prstGeom>
        </p:spPr>
      </p:pic>
      <p:grpSp>
        <p:nvGrpSpPr>
          <p:cNvPr id="9" name="Group 8">
            <a:extLst>
              <a:ext uri="{FF2B5EF4-FFF2-40B4-BE49-F238E27FC236}">
                <a16:creationId xmlns:a16="http://schemas.microsoft.com/office/drawing/2014/main" id="{1B88BDEA-1D50-4939-9F20-7F1D3B76F856}"/>
              </a:ext>
            </a:extLst>
          </p:cNvPr>
          <p:cNvGrpSpPr/>
          <p:nvPr/>
        </p:nvGrpSpPr>
        <p:grpSpPr>
          <a:xfrm>
            <a:off x="4508267" y="3788363"/>
            <a:ext cx="2463557" cy="1295741"/>
            <a:chOff x="5803728" y="3269243"/>
            <a:chExt cx="2463557" cy="1295741"/>
          </a:xfrm>
        </p:grpSpPr>
        <p:grpSp>
          <p:nvGrpSpPr>
            <p:cNvPr id="5" name="Group 4">
              <a:extLst>
                <a:ext uri="{FF2B5EF4-FFF2-40B4-BE49-F238E27FC236}">
                  <a16:creationId xmlns:a16="http://schemas.microsoft.com/office/drawing/2014/main" id="{A45EA166-C5A5-4495-9532-F4B4D327B574}"/>
                </a:ext>
              </a:extLst>
            </p:cNvPr>
            <p:cNvGrpSpPr/>
            <p:nvPr/>
          </p:nvGrpSpPr>
          <p:grpSpPr>
            <a:xfrm>
              <a:off x="6401763" y="3269243"/>
              <a:ext cx="1001307" cy="558773"/>
              <a:chOff x="7392195" y="2776749"/>
              <a:chExt cx="2587412" cy="1443890"/>
            </a:xfrm>
          </p:grpSpPr>
          <p:pic>
            <p:nvPicPr>
              <p:cNvPr id="24" name="Picture 23" descr="A close up of a logo&#10;&#10;Description automatically generated">
                <a:extLst>
                  <a:ext uri="{FF2B5EF4-FFF2-40B4-BE49-F238E27FC236}">
                    <a16:creationId xmlns:a16="http://schemas.microsoft.com/office/drawing/2014/main" id="{7288103D-8F5A-4E18-93DB-927DFBD9E08D}"/>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50901" y="2880117"/>
                <a:ext cx="2228706" cy="1340522"/>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AF6B8004-25F4-40CE-A007-4D8319C3DBD6}"/>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119965" y="3404299"/>
                <a:ext cx="174805" cy="174805"/>
              </a:xfrm>
              <a:prstGeom prst="rect">
                <a:avLst/>
              </a:prstGeom>
            </p:spPr>
          </p:pic>
          <p:pic>
            <p:nvPicPr>
              <p:cNvPr id="26" name="Picture 25" descr="A picture containing mirror, light&#10;&#10;Description automatically generated">
                <a:extLst>
                  <a:ext uri="{FF2B5EF4-FFF2-40B4-BE49-F238E27FC236}">
                    <a16:creationId xmlns:a16="http://schemas.microsoft.com/office/drawing/2014/main" id="{710048F0-ECB8-4B45-BC77-D1DC322B9B2E}"/>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rot="4746914">
                <a:off x="7382636" y="2786308"/>
                <a:ext cx="1112348" cy="1093229"/>
              </a:xfrm>
              <a:prstGeom prst="rect">
                <a:avLst/>
              </a:prstGeom>
            </p:spPr>
          </p:pic>
        </p:grpSp>
        <p:grpSp>
          <p:nvGrpSpPr>
            <p:cNvPr id="30" name="Group 29">
              <a:extLst>
                <a:ext uri="{FF2B5EF4-FFF2-40B4-BE49-F238E27FC236}">
                  <a16:creationId xmlns:a16="http://schemas.microsoft.com/office/drawing/2014/main" id="{FBFE27AE-ADDB-4A34-8613-F3CAD132DD8E}"/>
                </a:ext>
              </a:extLst>
            </p:cNvPr>
            <p:cNvGrpSpPr/>
            <p:nvPr/>
          </p:nvGrpSpPr>
          <p:grpSpPr>
            <a:xfrm>
              <a:off x="5803728" y="3938638"/>
              <a:ext cx="1122394" cy="626346"/>
              <a:chOff x="7392195" y="2776749"/>
              <a:chExt cx="2587412" cy="1443890"/>
            </a:xfrm>
          </p:grpSpPr>
          <p:pic>
            <p:nvPicPr>
              <p:cNvPr id="31" name="Picture 30" descr="A close up of a logo&#10;&#10;Description automatically generated">
                <a:extLst>
                  <a:ext uri="{FF2B5EF4-FFF2-40B4-BE49-F238E27FC236}">
                    <a16:creationId xmlns:a16="http://schemas.microsoft.com/office/drawing/2014/main" id="{C66E6011-357F-4D03-A4A6-6ABE86F185A1}"/>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50901" y="2880117"/>
                <a:ext cx="2228706" cy="1340522"/>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4E90DCF9-C26A-4F1D-8101-5399FA8A3E9B}"/>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119965" y="3404299"/>
                <a:ext cx="174805" cy="174805"/>
              </a:xfrm>
              <a:prstGeom prst="rect">
                <a:avLst/>
              </a:prstGeom>
            </p:spPr>
          </p:pic>
          <p:pic>
            <p:nvPicPr>
              <p:cNvPr id="33" name="Picture 32" descr="A picture containing mirror, light&#10;&#10;Description automatically generated">
                <a:extLst>
                  <a:ext uri="{FF2B5EF4-FFF2-40B4-BE49-F238E27FC236}">
                    <a16:creationId xmlns:a16="http://schemas.microsoft.com/office/drawing/2014/main" id="{8EC3DFA9-AA3E-4869-BA34-BE6AFAD08280}"/>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rot="4746914">
                <a:off x="7382636" y="2786308"/>
                <a:ext cx="1112348" cy="1093229"/>
              </a:xfrm>
              <a:prstGeom prst="rect">
                <a:avLst/>
              </a:prstGeom>
            </p:spPr>
          </p:pic>
        </p:grpSp>
        <p:grpSp>
          <p:nvGrpSpPr>
            <p:cNvPr id="34" name="Group 33">
              <a:extLst>
                <a:ext uri="{FF2B5EF4-FFF2-40B4-BE49-F238E27FC236}">
                  <a16:creationId xmlns:a16="http://schemas.microsoft.com/office/drawing/2014/main" id="{F2FB2058-6C8C-451D-A016-9B7C78121455}"/>
                </a:ext>
              </a:extLst>
            </p:cNvPr>
            <p:cNvGrpSpPr/>
            <p:nvPr/>
          </p:nvGrpSpPr>
          <p:grpSpPr>
            <a:xfrm>
              <a:off x="7265978" y="3994844"/>
              <a:ext cx="1001307" cy="558773"/>
              <a:chOff x="7392195" y="2776749"/>
              <a:chExt cx="2587412" cy="1443890"/>
            </a:xfrm>
          </p:grpSpPr>
          <p:pic>
            <p:nvPicPr>
              <p:cNvPr id="35" name="Picture 34" descr="A close up of a logo&#10;&#10;Description automatically generated">
                <a:extLst>
                  <a:ext uri="{FF2B5EF4-FFF2-40B4-BE49-F238E27FC236}">
                    <a16:creationId xmlns:a16="http://schemas.microsoft.com/office/drawing/2014/main" id="{42847310-B6EC-4802-9EF6-C7FD21B8F9E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50901" y="2880117"/>
                <a:ext cx="2228706" cy="1340522"/>
              </a:xfrm>
              <a:prstGeom prst="rect">
                <a:avLst/>
              </a:prstGeom>
            </p:spPr>
          </p:pic>
          <p:pic>
            <p:nvPicPr>
              <p:cNvPr id="36" name="Picture 35" descr="A picture containing drawing&#10;&#10;Description automatically generated">
                <a:extLst>
                  <a:ext uri="{FF2B5EF4-FFF2-40B4-BE49-F238E27FC236}">
                    <a16:creationId xmlns:a16="http://schemas.microsoft.com/office/drawing/2014/main" id="{F7CCDFE1-C2C5-4B7B-BDE1-B59BDBD7BCF8}"/>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119965" y="3404299"/>
                <a:ext cx="174805" cy="174805"/>
              </a:xfrm>
              <a:prstGeom prst="rect">
                <a:avLst/>
              </a:prstGeom>
            </p:spPr>
          </p:pic>
          <p:pic>
            <p:nvPicPr>
              <p:cNvPr id="37" name="Picture 36" descr="A picture containing mirror, light&#10;&#10;Description automatically generated">
                <a:extLst>
                  <a:ext uri="{FF2B5EF4-FFF2-40B4-BE49-F238E27FC236}">
                    <a16:creationId xmlns:a16="http://schemas.microsoft.com/office/drawing/2014/main" id="{6A919AC7-82CF-4C8A-BA45-CB80540B3332}"/>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rot="4746914">
                <a:off x="7382636" y="2786308"/>
                <a:ext cx="1112348" cy="1093229"/>
              </a:xfrm>
              <a:prstGeom prst="rect">
                <a:avLst/>
              </a:prstGeom>
            </p:spPr>
          </p:pic>
        </p:grpSp>
      </p:grpSp>
      <p:sp>
        <p:nvSpPr>
          <p:cNvPr id="39" name="Content Placeholder 2">
            <a:extLst>
              <a:ext uri="{FF2B5EF4-FFF2-40B4-BE49-F238E27FC236}">
                <a16:creationId xmlns:a16="http://schemas.microsoft.com/office/drawing/2014/main" id="{681CFCE9-F702-4FBE-9FDA-CAD68AFA8A5B}"/>
              </a:ext>
            </a:extLst>
          </p:cNvPr>
          <p:cNvSpPr txBox="1">
            <a:spLocks/>
          </p:cNvSpPr>
          <p:nvPr/>
        </p:nvSpPr>
        <p:spPr>
          <a:xfrm>
            <a:off x="635287" y="1911025"/>
            <a:ext cx="11459275" cy="15504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sz="3400" dirty="0">
                <a:solidFill>
                  <a:schemeClr val="bg1"/>
                </a:solidFill>
                <a:latin typeface="TUOS Blake" panose="020B0503040000020004" pitchFamily="34" charset="0"/>
              </a:rPr>
              <a:t>Often long term goals can be achieved by breaking them down into multiple short term goals</a:t>
            </a:r>
          </a:p>
          <a:p>
            <a:endParaRPr lang="en-GB" dirty="0"/>
          </a:p>
        </p:txBody>
      </p:sp>
      <p:sp>
        <p:nvSpPr>
          <p:cNvPr id="8" name="Arrow: Down 7">
            <a:extLst>
              <a:ext uri="{FF2B5EF4-FFF2-40B4-BE49-F238E27FC236}">
                <a16:creationId xmlns:a16="http://schemas.microsoft.com/office/drawing/2014/main" id="{2EF41920-2EC9-4F00-B4A1-7B9D49F43FB1}"/>
              </a:ext>
            </a:extLst>
          </p:cNvPr>
          <p:cNvSpPr/>
          <p:nvPr/>
        </p:nvSpPr>
        <p:spPr>
          <a:xfrm rot="16200000">
            <a:off x="3269333" y="4019447"/>
            <a:ext cx="630645" cy="1127107"/>
          </a:xfrm>
          <a:prstGeom prst="downArrow">
            <a:avLst/>
          </a:prstGeom>
          <a:solidFill>
            <a:srgbClr val="D52B1E"/>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descr="A close up of a device&#10;&#10;Description automatically generated">
            <a:extLst>
              <a:ext uri="{FF2B5EF4-FFF2-40B4-BE49-F238E27FC236}">
                <a16:creationId xmlns:a16="http://schemas.microsoft.com/office/drawing/2014/main" id="{4F7CF7C6-EFA7-40E3-AE6D-696636CC7AB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79537" y="3722353"/>
            <a:ext cx="1753263" cy="1753263"/>
          </a:xfrm>
          <a:prstGeom prst="rect">
            <a:avLst/>
          </a:prstGeom>
        </p:spPr>
      </p:pic>
      <p:sp>
        <p:nvSpPr>
          <p:cNvPr id="47" name="Arrow: Down 46">
            <a:extLst>
              <a:ext uri="{FF2B5EF4-FFF2-40B4-BE49-F238E27FC236}">
                <a16:creationId xmlns:a16="http://schemas.microsoft.com/office/drawing/2014/main" id="{33A2F370-3977-475A-B9B8-C4EC20D605FC}"/>
              </a:ext>
            </a:extLst>
          </p:cNvPr>
          <p:cNvSpPr/>
          <p:nvPr/>
        </p:nvSpPr>
        <p:spPr>
          <a:xfrm rot="16200000">
            <a:off x="7891458" y="4020553"/>
            <a:ext cx="630645" cy="1127107"/>
          </a:xfrm>
          <a:prstGeom prst="downArrow">
            <a:avLst/>
          </a:prstGeom>
          <a:solidFill>
            <a:srgbClr val="D52B1E"/>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48" descr="A picture containing drawing, clock&#10;&#10;Description automatically generated">
            <a:extLst>
              <a:ext uri="{FF2B5EF4-FFF2-40B4-BE49-F238E27FC236}">
                <a16:creationId xmlns:a16="http://schemas.microsoft.com/office/drawing/2014/main" id="{7906FDC8-8D3C-4EF3-BC64-E9B13CF88E43}"/>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5683841" y="3725633"/>
            <a:ext cx="380075" cy="373234"/>
          </a:xfrm>
          <a:prstGeom prst="rect">
            <a:avLst/>
          </a:prstGeom>
        </p:spPr>
      </p:pic>
      <p:pic>
        <p:nvPicPr>
          <p:cNvPr id="52" name="Picture 51" descr="A picture containing drawing, clock&#10;&#10;Description automatically generated">
            <a:extLst>
              <a:ext uri="{FF2B5EF4-FFF2-40B4-BE49-F238E27FC236}">
                <a16:creationId xmlns:a16="http://schemas.microsoft.com/office/drawing/2014/main" id="{33303555-8B49-448E-B61F-E1D1A5DC6339}"/>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6440475" y="4417322"/>
            <a:ext cx="380075" cy="373234"/>
          </a:xfrm>
          <a:prstGeom prst="rect">
            <a:avLst/>
          </a:prstGeom>
        </p:spPr>
      </p:pic>
      <p:pic>
        <p:nvPicPr>
          <p:cNvPr id="53" name="Picture 52" descr="A picture containing drawing, clock&#10;&#10;Description automatically generated">
            <a:extLst>
              <a:ext uri="{FF2B5EF4-FFF2-40B4-BE49-F238E27FC236}">
                <a16:creationId xmlns:a16="http://schemas.microsoft.com/office/drawing/2014/main" id="{A77C0EE5-DFAA-4442-9B89-A4A30DAE34A0}"/>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5122389" y="4412368"/>
            <a:ext cx="380075" cy="373234"/>
          </a:xfrm>
          <a:prstGeom prst="rect">
            <a:avLst/>
          </a:prstGeom>
        </p:spPr>
      </p:pic>
      <p:pic>
        <p:nvPicPr>
          <p:cNvPr id="54" name="Picture 53" descr="A picture containing drawing, clock&#10;&#10;Description automatically generated">
            <a:extLst>
              <a:ext uri="{FF2B5EF4-FFF2-40B4-BE49-F238E27FC236}">
                <a16:creationId xmlns:a16="http://schemas.microsoft.com/office/drawing/2014/main" id="{EEA9ABC2-1619-4DFC-B217-EEA6BBD63FE4}"/>
              </a:ext>
            </a:extLst>
          </p:cNvPr>
          <p:cNvPicPr>
            <a:picLocks noChangeAspect="1"/>
          </p:cNvPicPr>
          <p:nvPr/>
        </p:nvPicPr>
        <p:blipFill>
          <a:blip r:embed="rId15"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9746133" y="3406357"/>
            <a:ext cx="1054139" cy="1035165"/>
          </a:xfrm>
          <a:prstGeom prst="rect">
            <a:avLst/>
          </a:prstGeom>
        </p:spPr>
      </p:pic>
      <p:grpSp>
        <p:nvGrpSpPr>
          <p:cNvPr id="55" name="Group 54">
            <a:extLst>
              <a:ext uri="{FF2B5EF4-FFF2-40B4-BE49-F238E27FC236}">
                <a16:creationId xmlns:a16="http://schemas.microsoft.com/office/drawing/2014/main" id="{81C56BE2-4771-4BDC-B196-3D91A869567F}"/>
              </a:ext>
            </a:extLst>
          </p:cNvPr>
          <p:cNvGrpSpPr/>
          <p:nvPr/>
        </p:nvGrpSpPr>
        <p:grpSpPr>
          <a:xfrm>
            <a:off x="10412083" y="179998"/>
            <a:ext cx="1302767" cy="1342456"/>
            <a:chOff x="8214161" y="259336"/>
            <a:chExt cx="3552273" cy="3593650"/>
          </a:xfrm>
        </p:grpSpPr>
        <p:pic>
          <p:nvPicPr>
            <p:cNvPr id="56" name="Picture 13" descr="https://lh3.googleusercontent.com/EE6E_ZLx8Mun3g1ajcCuyoLJIJjF-ib4R-hv5GwnTTfQlX8UG3yGYIiufgeEA1MUlNwIqzu1myMLdbAMQVHzlGQtCH2OaQFiwFE2xqOXTj4MIkivuhyT4Sl5SnypbvA2XgeBXg_kPVM">
              <a:extLst>
                <a:ext uri="{FF2B5EF4-FFF2-40B4-BE49-F238E27FC236}">
                  <a16:creationId xmlns:a16="http://schemas.microsoft.com/office/drawing/2014/main" id="{82AC0FAB-DFE8-405C-A87A-6528B5845F1B}"/>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317317" y="403868"/>
              <a:ext cx="3449117" cy="344911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descr="A picture containing table&#10;&#10;Description automatically generated">
              <a:extLst>
                <a:ext uri="{FF2B5EF4-FFF2-40B4-BE49-F238E27FC236}">
                  <a16:creationId xmlns:a16="http://schemas.microsoft.com/office/drawing/2014/main" id="{FD409773-A4BB-41C8-A7C6-BF39607D8F3D}"/>
                </a:ext>
              </a:extLst>
            </p:cNvPr>
            <p:cNvPicPr>
              <a:picLocks noChangeAspect="1"/>
            </p:cNvPicPr>
            <p:nvPr/>
          </p:nvPicPr>
          <p:blipFill>
            <a:blip r:embed="rId17" cstate="print">
              <a:extLst>
                <a:ext uri="{28A0092B-C50C-407E-A947-70E740481C1C}">
                  <a14:useLocalDpi xmlns:a14="http://schemas.microsoft.com/office/drawing/2010/main" val="0"/>
                </a:ext>
                <a:ext uri="{837473B0-CC2E-450A-ABE3-18F120FF3D39}">
                  <a1611:picAttrSrcUrl xmlns:a1611="http://schemas.microsoft.com/office/drawing/2016/11/main" r:id="rId18"/>
                </a:ext>
              </a:extLst>
            </a:blip>
            <a:stretch>
              <a:fillRect/>
            </a:stretch>
          </p:blipFill>
          <p:spPr>
            <a:xfrm rot="19509258" flipH="1">
              <a:off x="8214161" y="259336"/>
              <a:ext cx="1603842" cy="1549843"/>
            </a:xfrm>
            <a:prstGeom prst="rect">
              <a:avLst/>
            </a:prstGeom>
          </p:spPr>
        </p:pic>
      </p:grpSp>
      <p:sp>
        <p:nvSpPr>
          <p:cNvPr id="38" name="Rectangle 1028">
            <a:extLst>
              <a:ext uri="{FF2B5EF4-FFF2-40B4-BE49-F238E27FC236}">
                <a16:creationId xmlns:a16="http://schemas.microsoft.com/office/drawing/2014/main" id="{65E633A9-BEB3-46AA-AFB6-792D52A6CDD2}"/>
              </a:ext>
            </a:extLst>
          </p:cNvPr>
          <p:cNvSpPr>
            <a:spLocks noGrp="1" noChangeArrowheads="1"/>
          </p:cNvSpPr>
          <p:nvPr>
            <p:ph type="title"/>
          </p:nvPr>
        </p:nvSpPr>
        <p:spPr>
          <a:xfrm>
            <a:off x="152112" y="1089828"/>
            <a:ext cx="7385030" cy="762000"/>
          </a:xfrm>
        </p:spPr>
        <p:txBody>
          <a:bodyPr>
            <a:normAutofit/>
          </a:bodyPr>
          <a:lstStyle/>
          <a:p>
            <a:pPr eaLnBrk="1" hangingPunct="1"/>
            <a:r>
              <a:rPr lang="en-US" altLang="en-US" sz="4400" dirty="0">
                <a:solidFill>
                  <a:schemeClr val="bg1"/>
                </a:solidFill>
                <a:latin typeface="TUOS Stephenson" panose="02070503080000020004" pitchFamily="18" charset="0"/>
              </a:rPr>
              <a:t>Long term and short term</a:t>
            </a:r>
          </a:p>
        </p:txBody>
      </p:sp>
      <p:sp>
        <p:nvSpPr>
          <p:cNvPr id="40" name="Arrow: Right 39">
            <a:hlinkClick r:id="rId19" action="ppaction://hlinksldjump"/>
            <a:extLst>
              <a:ext uri="{FF2B5EF4-FFF2-40B4-BE49-F238E27FC236}">
                <a16:creationId xmlns:a16="http://schemas.microsoft.com/office/drawing/2014/main" id="{F83FD686-D95C-4861-A05E-226C519E2573}"/>
              </a:ext>
            </a:extLst>
          </p:cNvPr>
          <p:cNvSpPr/>
          <p:nvPr/>
        </p:nvSpPr>
        <p:spPr>
          <a:xfrm>
            <a:off x="9290980" y="6021288"/>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Next slide</a:t>
            </a:r>
          </a:p>
        </p:txBody>
      </p:sp>
      <p:sp>
        <p:nvSpPr>
          <p:cNvPr id="41" name="Arrow: Right 40">
            <a:hlinkClick r:id="rId20" action="ppaction://hlinksldjump"/>
            <a:extLst>
              <a:ext uri="{FF2B5EF4-FFF2-40B4-BE49-F238E27FC236}">
                <a16:creationId xmlns:a16="http://schemas.microsoft.com/office/drawing/2014/main" id="{B1D1D8A4-E83B-4B85-9E0B-BA4E0961912C}"/>
              </a:ext>
            </a:extLst>
          </p:cNvPr>
          <p:cNvSpPr/>
          <p:nvPr/>
        </p:nvSpPr>
        <p:spPr>
          <a:xfrm flipH="1">
            <a:off x="1224136" y="6021287"/>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Previous slide</a:t>
            </a:r>
          </a:p>
        </p:txBody>
      </p:sp>
    </p:spTree>
    <p:extLst>
      <p:ext uri="{BB962C8B-B14F-4D97-AF65-F5344CB8AC3E}">
        <p14:creationId xmlns:p14="http://schemas.microsoft.com/office/powerpoint/2010/main" val="1466682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500"/>
                                        <p:tgtEl>
                                          <p:spTgt spid="39">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20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4000"/>
                            </p:stCondLst>
                            <p:childTnLst>
                              <p:par>
                                <p:cTn id="13" presetID="10" presetClass="entr" presetSubtype="0" fill="hold" grpId="0"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0"/>
                            </p:stCondLst>
                            <p:childTnLst>
                              <p:par>
                                <p:cTn id="17" presetID="10" presetClass="entr" presetSubtype="0" fill="hold" nodeType="after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6000"/>
                            </p:stCondLst>
                            <p:childTnLst>
                              <p:par>
                                <p:cTn id="21" presetID="10" presetClass="entr" presetSubtype="0" fill="hold" nodeType="afterEffect">
                                  <p:stCondLst>
                                    <p:cond delay="50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childTnLst>
                          </p:cTn>
                        </p:par>
                        <p:par>
                          <p:cTn id="24" fill="hold">
                            <p:stCondLst>
                              <p:cond delay="7000"/>
                            </p:stCondLst>
                            <p:childTnLst>
                              <p:par>
                                <p:cTn id="25" presetID="10" presetClass="entr" presetSubtype="0" fill="hold" nodeType="afterEffect">
                                  <p:stCondLst>
                                    <p:cond delay="50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par>
                          <p:cTn id="28" fill="hold">
                            <p:stCondLst>
                              <p:cond delay="8000"/>
                            </p:stCondLst>
                            <p:childTnLst>
                              <p:par>
                                <p:cTn id="29" presetID="10" presetClass="entr" presetSubtype="0" fill="hold" nodeType="afterEffect">
                                  <p:stCondLst>
                                    <p:cond delay="50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childTnLst>
                          </p:cTn>
                        </p:par>
                        <p:par>
                          <p:cTn id="32" fill="hold">
                            <p:stCondLst>
                              <p:cond delay="9000"/>
                            </p:stCondLst>
                            <p:childTnLst>
                              <p:par>
                                <p:cTn id="33" presetID="10" presetClass="entr" presetSubtype="0" fill="hold" grpId="0" nodeType="afterEffect">
                                  <p:stCondLst>
                                    <p:cond delay="50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childTnLst>
                          </p:cTn>
                        </p:par>
                        <p:par>
                          <p:cTn id="36" fill="hold">
                            <p:stCondLst>
                              <p:cond delay="10000"/>
                            </p:stCondLst>
                            <p:childTnLst>
                              <p:par>
                                <p:cTn id="37" presetID="10" presetClass="entr" presetSubtype="0" fill="hold" nodeType="afterEffect">
                                  <p:stCondLst>
                                    <p:cond delay="50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childTnLst>
                          </p:cTn>
                        </p:par>
                        <p:par>
                          <p:cTn id="40" fill="hold">
                            <p:stCondLst>
                              <p:cond delay="11000"/>
                            </p:stCondLst>
                            <p:childTnLst>
                              <p:par>
                                <p:cTn id="41" presetID="10" presetClass="entr" presetSubtype="0" fill="hold" nodeType="afterEffect">
                                  <p:stCondLst>
                                    <p:cond delay="50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childTnLst>
                          </p:cTn>
                        </p:par>
                        <p:par>
                          <p:cTn id="44" fill="hold">
                            <p:stCondLst>
                              <p:cond delay="12000"/>
                            </p:stCondLst>
                            <p:childTnLst>
                              <p:par>
                                <p:cTn id="45" presetID="10" presetClass="entr" presetSubtype="0" fill="hold" grpId="0" nodeType="afterEffect">
                                  <p:stCondLst>
                                    <p:cond delay="100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par>
                                <p:cTn id="48" presetID="10" presetClass="entr" presetSubtype="0" fill="hold" grpId="0" nodeType="withEffect">
                                  <p:stCondLst>
                                    <p:cond delay="100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7" grpId="0" animBg="1"/>
      <p:bldP spid="40" grpId="0" animBg="1"/>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6E5AEE8-DA16-4412-A3A3-8D6DD861BDB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9999" y="180000"/>
            <a:ext cx="2338425" cy="944744"/>
          </a:xfrm>
          <a:prstGeom prst="rect">
            <a:avLst/>
          </a:prstGeom>
        </p:spPr>
      </p:pic>
      <p:pic>
        <p:nvPicPr>
          <p:cNvPr id="2" name="Picture 1">
            <a:extLst>
              <a:ext uri="{FF2B5EF4-FFF2-40B4-BE49-F238E27FC236}">
                <a16:creationId xmlns:a16="http://schemas.microsoft.com/office/drawing/2014/main" id="{895852BE-61A3-4447-91F9-2D8E335421A0}"/>
              </a:ext>
            </a:extLst>
          </p:cNvPr>
          <p:cNvPicPr>
            <a:picLocks noChangeAspect="1"/>
          </p:cNvPicPr>
          <p:nvPr/>
        </p:nvPicPr>
        <p:blipFill rotWithShape="1">
          <a:blip r:embed="rId3"/>
          <a:srcRect l="18001" t="21630" r="18879" b="17926"/>
          <a:stretch/>
        </p:blipFill>
        <p:spPr>
          <a:xfrm>
            <a:off x="2921787" y="1814542"/>
            <a:ext cx="7695627" cy="4145280"/>
          </a:xfrm>
          <a:prstGeom prst="rect">
            <a:avLst/>
          </a:prstGeom>
        </p:spPr>
      </p:pic>
      <p:sp>
        <p:nvSpPr>
          <p:cNvPr id="3" name="TextBox 2">
            <a:extLst>
              <a:ext uri="{FF2B5EF4-FFF2-40B4-BE49-F238E27FC236}">
                <a16:creationId xmlns:a16="http://schemas.microsoft.com/office/drawing/2014/main" id="{9E924863-14E2-43BC-B46C-6AC6EA8E75BE}"/>
              </a:ext>
            </a:extLst>
          </p:cNvPr>
          <p:cNvSpPr txBox="1"/>
          <p:nvPr/>
        </p:nvSpPr>
        <p:spPr>
          <a:xfrm>
            <a:off x="179999" y="1831956"/>
            <a:ext cx="2665698" cy="2862322"/>
          </a:xfrm>
          <a:prstGeom prst="rect">
            <a:avLst/>
          </a:prstGeom>
          <a:noFill/>
        </p:spPr>
        <p:txBody>
          <a:bodyPr wrap="square" rtlCol="0">
            <a:spAutoFit/>
          </a:bodyPr>
          <a:lstStyle/>
          <a:p>
            <a:pPr marL="342900" indent="-342900">
              <a:buSzPct val="150000"/>
              <a:buFont typeface="Arial" panose="020B0604020202020204" pitchFamily="34" charset="0"/>
              <a:buChar char="•"/>
            </a:pPr>
            <a:r>
              <a:rPr lang="en-GB" sz="2000" dirty="0">
                <a:solidFill>
                  <a:schemeClr val="bg1"/>
                </a:solidFill>
                <a:latin typeface="TUOS Blake" panose="020B0503040000020004" pitchFamily="34" charset="0"/>
              </a:rPr>
              <a:t>Write down your answers for both sections </a:t>
            </a:r>
          </a:p>
          <a:p>
            <a:pPr marL="342900" indent="-342900">
              <a:buSzPct val="150000"/>
              <a:buFont typeface="Arial" panose="020B0604020202020204" pitchFamily="34" charset="0"/>
              <a:buChar char="•"/>
            </a:pPr>
            <a:endParaRPr lang="en-GB" sz="2000" dirty="0">
              <a:solidFill>
                <a:schemeClr val="bg1"/>
              </a:solidFill>
              <a:latin typeface="TUOS Blake" panose="020B0503040000020004" pitchFamily="34" charset="0"/>
            </a:endParaRPr>
          </a:p>
          <a:p>
            <a:pPr marL="342900" indent="-342900">
              <a:buSzPct val="150000"/>
              <a:buFont typeface="Arial" panose="020B0604020202020204" pitchFamily="34" charset="0"/>
              <a:buChar char="•"/>
            </a:pPr>
            <a:r>
              <a:rPr lang="en-GB" sz="2000" dirty="0">
                <a:solidFill>
                  <a:schemeClr val="bg1"/>
                </a:solidFill>
                <a:latin typeface="TUOS Blake" panose="020B0503040000020004" pitchFamily="34" charset="0"/>
              </a:rPr>
              <a:t>Choose a career or academic focused goal you want to achieve in the next five years</a:t>
            </a:r>
          </a:p>
        </p:txBody>
      </p:sp>
      <p:grpSp>
        <p:nvGrpSpPr>
          <p:cNvPr id="15" name="Group 14">
            <a:extLst>
              <a:ext uri="{FF2B5EF4-FFF2-40B4-BE49-F238E27FC236}">
                <a16:creationId xmlns:a16="http://schemas.microsoft.com/office/drawing/2014/main" id="{E53004DC-07D3-40E2-8559-6361504B90B1}"/>
              </a:ext>
            </a:extLst>
          </p:cNvPr>
          <p:cNvGrpSpPr/>
          <p:nvPr/>
        </p:nvGrpSpPr>
        <p:grpSpPr>
          <a:xfrm>
            <a:off x="10324079" y="179998"/>
            <a:ext cx="1390772" cy="1433142"/>
            <a:chOff x="8214161" y="259336"/>
            <a:chExt cx="3552273" cy="3593650"/>
          </a:xfrm>
        </p:grpSpPr>
        <p:pic>
          <p:nvPicPr>
            <p:cNvPr id="16" name="Picture 13" descr="https://lh3.googleusercontent.com/EE6E_ZLx8Mun3g1ajcCuyoLJIJjF-ib4R-hv5GwnTTfQlX8UG3yGYIiufgeEA1MUlNwIqzu1myMLdbAMQVHzlGQtCH2OaQFiwFE2xqOXTj4MIkivuhyT4Sl5SnypbvA2XgeBXg_kPVM">
              <a:extLst>
                <a:ext uri="{FF2B5EF4-FFF2-40B4-BE49-F238E27FC236}">
                  <a16:creationId xmlns:a16="http://schemas.microsoft.com/office/drawing/2014/main" id="{CB9CA755-BD79-476D-968A-9DA883107A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7317" y="403868"/>
              <a:ext cx="3449117" cy="344911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table&#10;&#10;Description automatically generated">
              <a:extLst>
                <a:ext uri="{FF2B5EF4-FFF2-40B4-BE49-F238E27FC236}">
                  <a16:creationId xmlns:a16="http://schemas.microsoft.com/office/drawing/2014/main" id="{DFE55085-4A44-4AC1-86E0-B20215409EF8}"/>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9509258" flipH="1">
              <a:off x="8214161" y="259336"/>
              <a:ext cx="1603842" cy="1549843"/>
            </a:xfrm>
            <a:prstGeom prst="rect">
              <a:avLst/>
            </a:prstGeom>
          </p:spPr>
        </p:pic>
      </p:grpSp>
      <p:sp>
        <p:nvSpPr>
          <p:cNvPr id="11" name="Arrow: Right 10">
            <a:hlinkClick r:id="rId7" action="ppaction://hlinksldjump"/>
            <a:extLst>
              <a:ext uri="{FF2B5EF4-FFF2-40B4-BE49-F238E27FC236}">
                <a16:creationId xmlns:a16="http://schemas.microsoft.com/office/drawing/2014/main" id="{2D3C8AB9-981D-4B27-A264-DAED77993F63}"/>
              </a:ext>
            </a:extLst>
          </p:cNvPr>
          <p:cNvSpPr/>
          <p:nvPr/>
        </p:nvSpPr>
        <p:spPr>
          <a:xfrm>
            <a:off x="9290980" y="6021288"/>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Next slide</a:t>
            </a:r>
          </a:p>
        </p:txBody>
      </p:sp>
      <p:sp>
        <p:nvSpPr>
          <p:cNvPr id="12" name="Arrow: Right 11">
            <a:hlinkClick r:id="rId8" action="ppaction://hlinksldjump"/>
            <a:extLst>
              <a:ext uri="{FF2B5EF4-FFF2-40B4-BE49-F238E27FC236}">
                <a16:creationId xmlns:a16="http://schemas.microsoft.com/office/drawing/2014/main" id="{B273E33C-F704-42EC-B277-4E2516A1EEFE}"/>
              </a:ext>
            </a:extLst>
          </p:cNvPr>
          <p:cNvSpPr/>
          <p:nvPr/>
        </p:nvSpPr>
        <p:spPr>
          <a:xfrm flipH="1">
            <a:off x="1224136" y="6021287"/>
            <a:ext cx="1656184" cy="724449"/>
          </a:xfrm>
          <a:prstGeom prst="rightArrow">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effectLst/>
                <a:uLnTx/>
                <a:uFillTx/>
                <a:latin typeface="TUOS Stephenson" panose="02070503080000020004" pitchFamily="18" charset="0"/>
                <a:ea typeface="+mn-ea"/>
                <a:cs typeface="+mn-cs"/>
                <a:sym typeface="Arial"/>
              </a:rPr>
              <a:t>Previous slide</a:t>
            </a:r>
          </a:p>
        </p:txBody>
      </p:sp>
      <p:sp>
        <p:nvSpPr>
          <p:cNvPr id="13" name="Rectangle 1028">
            <a:extLst>
              <a:ext uri="{FF2B5EF4-FFF2-40B4-BE49-F238E27FC236}">
                <a16:creationId xmlns:a16="http://schemas.microsoft.com/office/drawing/2014/main" id="{51E0455A-39B7-413B-BAD2-7DC1461C00D1}"/>
              </a:ext>
            </a:extLst>
          </p:cNvPr>
          <p:cNvSpPr>
            <a:spLocks noGrp="1" noChangeArrowheads="1"/>
          </p:cNvSpPr>
          <p:nvPr>
            <p:ph type="title"/>
          </p:nvPr>
        </p:nvSpPr>
        <p:spPr>
          <a:xfrm>
            <a:off x="3492605" y="489035"/>
            <a:ext cx="7385030" cy="762000"/>
          </a:xfrm>
        </p:spPr>
        <p:txBody>
          <a:bodyPr>
            <a:normAutofit/>
          </a:bodyPr>
          <a:lstStyle/>
          <a:p>
            <a:pPr eaLnBrk="1" hangingPunct="1"/>
            <a:r>
              <a:rPr lang="en-US" altLang="en-US" sz="4400" dirty="0">
                <a:solidFill>
                  <a:schemeClr val="bg1"/>
                </a:solidFill>
                <a:latin typeface="TUOS Stephenson" panose="02070503080000020004" pitchFamily="18" charset="0"/>
              </a:rPr>
              <a:t>Worksheet Task</a:t>
            </a:r>
          </a:p>
        </p:txBody>
      </p:sp>
      <p:sp>
        <p:nvSpPr>
          <p:cNvPr id="4" name="Star: 5 Points 3">
            <a:extLst>
              <a:ext uri="{FF2B5EF4-FFF2-40B4-BE49-F238E27FC236}">
                <a16:creationId xmlns:a16="http://schemas.microsoft.com/office/drawing/2014/main" id="{DA131462-A937-4355-840A-83FC0A2A7554}"/>
              </a:ext>
            </a:extLst>
          </p:cNvPr>
          <p:cNvSpPr/>
          <p:nvPr/>
        </p:nvSpPr>
        <p:spPr>
          <a:xfrm>
            <a:off x="2588264" y="290243"/>
            <a:ext cx="834501" cy="834501"/>
          </a:xfrm>
          <a:prstGeom prst="star5">
            <a:avLst/>
          </a:prstGeom>
          <a:solidFill>
            <a:srgbClr val="FF5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0353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3153</TotalTime>
  <Words>1195</Words>
  <Application>Microsoft Office PowerPoint</Application>
  <PresentationFormat>Widescreen</PresentationFormat>
  <Paragraphs>169</Paragraphs>
  <Slides>20</Slides>
  <Notes>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TUOS Stephenson</vt:lpstr>
      <vt:lpstr>Calibri</vt:lpstr>
      <vt:lpstr>TUOS Blake</vt:lpstr>
      <vt:lpstr>Calibri Light</vt:lpstr>
      <vt:lpstr>Times New Roman</vt:lpstr>
      <vt:lpstr>Office Theme</vt:lpstr>
      <vt:lpstr>PowerPoint Presentation</vt:lpstr>
      <vt:lpstr>Instructions</vt:lpstr>
      <vt:lpstr>HeppSY </vt:lpstr>
      <vt:lpstr>Objectives</vt:lpstr>
      <vt:lpstr>My Goals</vt:lpstr>
      <vt:lpstr>Why Set Goals</vt:lpstr>
      <vt:lpstr>Long term and short term</vt:lpstr>
      <vt:lpstr>Long term and short term</vt:lpstr>
      <vt:lpstr>Worksheet Task</vt:lpstr>
      <vt:lpstr>Smart Goals</vt:lpstr>
      <vt:lpstr>Here’s one of ours</vt:lpstr>
      <vt:lpstr>Worksheet Task</vt:lpstr>
      <vt:lpstr>My Goals</vt:lpstr>
      <vt:lpstr>Action Plans</vt:lpstr>
      <vt:lpstr>Action Plans</vt:lpstr>
      <vt:lpstr>Worksheet Task</vt:lpstr>
      <vt:lpstr>Organisation</vt:lpstr>
      <vt:lpstr>Resilience</vt:lpstr>
      <vt:lpstr>After the Session</vt:lpstr>
      <vt:lpstr>PowerPoint Presentation</vt:lpstr>
    </vt:vector>
  </TitlesOfParts>
  <Company>The University of Sheffield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Doherty</dc:creator>
  <cp:lastModifiedBy>Joe Doherty</cp:lastModifiedBy>
  <cp:revision>83</cp:revision>
  <dcterms:created xsi:type="dcterms:W3CDTF">2020-02-20T11:48:40Z</dcterms:created>
  <dcterms:modified xsi:type="dcterms:W3CDTF">2020-06-19T14:56:47Z</dcterms:modified>
</cp:coreProperties>
</file>