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  <p:sldMasterId id="2147483713" r:id="rId2"/>
  </p:sldMasterIdLst>
  <p:notesMasterIdLst>
    <p:notesMasterId r:id="rId34"/>
  </p:notesMasterIdLst>
  <p:handoutMasterIdLst>
    <p:handoutMasterId r:id="rId35"/>
  </p:handoutMasterIdLst>
  <p:sldIdLst>
    <p:sldId id="268" r:id="rId3"/>
    <p:sldId id="1033" r:id="rId4"/>
    <p:sldId id="347" r:id="rId5"/>
    <p:sldId id="258" r:id="rId6"/>
    <p:sldId id="1036" r:id="rId7"/>
    <p:sldId id="1037" r:id="rId8"/>
    <p:sldId id="282" r:id="rId9"/>
    <p:sldId id="283" r:id="rId10"/>
    <p:sldId id="1038" r:id="rId11"/>
    <p:sldId id="263" r:id="rId12"/>
    <p:sldId id="1039" r:id="rId13"/>
    <p:sldId id="1050" r:id="rId14"/>
    <p:sldId id="284" r:id="rId15"/>
    <p:sldId id="1041" r:id="rId16"/>
    <p:sldId id="266" r:id="rId17"/>
    <p:sldId id="267" r:id="rId18"/>
    <p:sldId id="1042" r:id="rId19"/>
    <p:sldId id="1043" r:id="rId20"/>
    <p:sldId id="270" r:id="rId21"/>
    <p:sldId id="1044" r:id="rId22"/>
    <p:sldId id="1045" r:id="rId23"/>
    <p:sldId id="1046" r:id="rId24"/>
    <p:sldId id="274" r:id="rId25"/>
    <p:sldId id="275" r:id="rId26"/>
    <p:sldId id="1047" r:id="rId27"/>
    <p:sldId id="277" r:id="rId28"/>
    <p:sldId id="278" r:id="rId29"/>
    <p:sldId id="1048" r:id="rId30"/>
    <p:sldId id="1051" r:id="rId31"/>
    <p:sldId id="279" r:id="rId32"/>
    <p:sldId id="1049" r:id="rId33"/>
  </p:sldIdLst>
  <p:sldSz cx="12192000" cy="6858000"/>
  <p:notesSz cx="6797675" cy="9928225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UOS Blake" panose="020B0604020202020204" charset="0"/>
      <p:regular r:id="rId42"/>
      <p:bold r:id="rId43"/>
      <p:italic r:id="rId44"/>
    </p:embeddedFont>
    <p:embeddedFont>
      <p:font typeface="TUOS Stephenson" panose="020B0604020202020204" charset="0"/>
      <p:regular r:id="rId45"/>
      <p:bold r:id="rId46"/>
      <p:italic r:id="rId4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2BfB/TdSzvITTBJ8RYdJwA==" hashData="3CNzWKdVzYU5/y0T5STAqMpqP0xGAB3ktiR2lQWzgwRno3LXSqzQ6CCc3Xb454p/+33zEj3aoE5iojzZrI/lU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BAA"/>
    <a:srgbClr val="0099CC"/>
    <a:srgbClr val="0099FF"/>
    <a:srgbClr val="336699"/>
    <a:srgbClr val="2A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6" autoAdjust="0"/>
    <p:restoredTop sz="89308" autoAdjust="0"/>
  </p:normalViewPr>
  <p:slideViewPr>
    <p:cSldViewPr>
      <p:cViewPr varScale="1">
        <p:scale>
          <a:sx n="57" d="100"/>
          <a:sy n="57" d="100"/>
        </p:scale>
        <p:origin x="84" y="2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DCB5C0E-AD11-43EF-A71D-52AEE7A7B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996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70CD29F-E23A-4776-BF22-F9F0AB45B7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5278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2E53D3-DD2B-4835-A1AC-7DE95F816200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0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2E53D3-DD2B-4835-A1AC-7DE95F816200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8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75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="https://www.flaticon.com/authors/freepik"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endParaRPr lang="en-GB" dirty="0"/>
          </a:p>
          <a:p>
            <a:r>
              <a:rPr lang="en-GB" dirty="0"/>
              <a:t>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="https://www.flaticon.com/authors/srip" title="</a:t>
            </a:r>
            <a:r>
              <a:rPr lang="en-GB" dirty="0" err="1"/>
              <a:t>srip</a:t>
            </a:r>
            <a:r>
              <a:rPr lang="en-GB" dirty="0"/>
              <a:t>"&gt;</a:t>
            </a:r>
            <a:r>
              <a:rPr lang="en-GB" dirty="0" err="1"/>
              <a:t>srip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 www.flaticon.com&lt;/a&gt;</a:t>
            </a:r>
          </a:p>
          <a:p>
            <a:endParaRPr lang="en-GB" dirty="0"/>
          </a:p>
          <a:p>
            <a:r>
              <a:rPr lang="en-GB" dirty="0"/>
              <a:t>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="https://www.flaticon.com/authors/monkik" title="</a:t>
            </a:r>
            <a:r>
              <a:rPr lang="en-GB" dirty="0" err="1"/>
              <a:t>monkik</a:t>
            </a:r>
            <a:r>
              <a:rPr lang="en-GB" dirty="0"/>
              <a:t>"&gt;</a:t>
            </a:r>
            <a:r>
              <a:rPr lang="en-GB" dirty="0" err="1"/>
              <a:t>monkik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 www.flaticon.com&lt;/a&gt;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D89A4-ACF0-49EE-B27A-1799461425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OS Stephenson" panose="020705030800000200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OS Stephenson" panose="020705030800000200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14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https://www.youtube.com/watch?v=3_PYnWVoUzM</a:t>
            </a:r>
            <a:endParaRPr dirty="0"/>
          </a:p>
        </p:txBody>
      </p:sp>
      <p:sp>
        <p:nvSpPr>
          <p:cNvPr id="247" name="Google Shape;2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1054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220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dirty="0"/>
              <a:t>Image source: https://www.bmj.com/content/366/bmj.l4728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805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46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https://www.youtube.com/watch?v=4jexc0giwKI</a:t>
            </a: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209800"/>
            <a:ext cx="109728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876800"/>
            <a:ext cx="109728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9347200" y="152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FFFFFF"/>
                </a:solidFill>
              </a:defRPr>
            </a:lvl1pPr>
          </a:lstStyle>
          <a:p>
            <a:fld id="{5295FF8E-ADBF-4ED3-A923-29883E03176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3121BC-482A-4EA9-B781-A4DDC7AC095A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49038"/>
            <a:ext cx="779905" cy="47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36F11-C77A-4765-B5F8-628EA20622B2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38325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371600"/>
            <a:ext cx="27432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371600"/>
            <a:ext cx="80264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15F1-A90C-491F-A3BC-58B736DC1A88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543303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689DD-925D-48C5-8DF8-919AF97B211A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1428557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BDD5-54FE-4C35-A0DB-8B18DF5DC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FE0E4-4924-4ECD-A99E-0427D2FAC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414FA-D520-4A5D-A722-6F32B2EE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9D857-7F83-4A06-973B-85010BDE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AB9C4-87B7-4C65-BE95-B37F8860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8396-85CB-4E4E-9BF6-8389A226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9D532-9063-4B85-89B1-4D6FAD65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860" y="258333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E079F-E82D-49B4-80F4-2FA8E152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47478-E578-4C4B-9565-2E42B3E2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BE93-BB13-45CB-8319-4BCE153A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5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E4AE-C1FD-42E9-807F-01E6C689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89F2D-6FA9-426F-A340-970F76AA6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1AA4-978E-48CB-9336-5CED5DDA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9303B-AF7D-4801-85AF-07BF5F4E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5F166-3896-47F8-9B24-10985644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44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6866-4379-440D-827B-BAC95BFA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7B1C-1076-4ACA-8E4C-8FD456954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37E58-361E-4009-806F-BAF4500A6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297F4-FE3D-4038-87DD-7489DF0F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521F-4418-4960-8CED-9C900677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723F4-CD00-4384-B53B-54125FE9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643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03B0-6E38-40F8-990F-1946C291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3F9AD-C970-46A6-97D0-90AD9AE7C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D4BAB-59CE-40EF-A1FB-1AC14A39F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6C238-B57C-448D-946B-6F393A309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CACBC-CBBB-4CD6-8BBA-172FA084A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26CDC-BE17-4FA6-ADE5-8EC0548A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51F63-F315-414F-9714-D754E681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9F796-CE30-4B63-A189-30C08A59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975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88D-ACEB-4C66-99FF-1F71D963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4B38F-438E-47AD-B59D-DFC5FE0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4570-79AC-4B3D-BE7B-E59216E0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D8D00-9DBE-4090-BC9F-3F9DAF11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28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1742B8-AFD8-4B52-A374-F637E8DB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B4E1E-74E0-44D2-BE0F-E8393213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FB9DF-E3AE-45CB-B511-5413B46E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C0F24-7A8E-41E1-ACF1-23392FC0BF07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4012345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B3A3-7178-4F1C-B3B7-35499E9B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9490-4317-43BD-9BBC-1F7F5C23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94BF6-2FF9-4E5E-AA32-55EF8C6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38A3E-1D7F-46C3-82E7-5D84944E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5E1DE-6A60-4A65-9B21-D4E730AA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32005-CE4F-4FA3-8389-18DF3AD2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0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B8AD-6F40-4619-B512-98885062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A6392-87CB-4998-B722-957784263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BCE01-EA9E-401D-B57A-756F6878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A9EA2-3AF2-472A-B85E-753CFA45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2F3EE-C7B1-4FEA-B994-EAFDF8AC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E71DD-A273-471E-916D-83B174FF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1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8006-D914-45DC-82E3-4AECEC6F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CE85-5A14-4E49-B54D-E84D67AD7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4860" y="258333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84A8-FDC9-4835-983B-A3A43741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06/08/2020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E4C3-1E35-4BEF-8EE9-196CBA03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E586B-6CA0-400E-8C85-872201EF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7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BE5-09F3-44DE-A9D6-35BE500D6DE3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96334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FAB8-FB3F-4011-A222-52C0433430EA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34369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97ED-C634-4A33-A975-F09676EE28A6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90481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EECA-5C69-485B-8DED-1A4B176CDF79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422848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9079-B4E8-4DF4-80D8-A09408B2FA10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8854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C666B-BF35-454A-BACF-B2599CD4BF63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85405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8B0F3-6940-4519-B462-2EC69EBD22FB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05131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362200"/>
            <a:ext cx="1097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53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FFFFF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56997B32-F27C-40CC-98FC-D6210F20F457}" type="datetime1">
              <a:rPr lang="en-GB" altLang="en-US"/>
              <a:pPr>
                <a:defRPr/>
              </a:pPr>
              <a:t>06/08/2020</a:t>
            </a:fld>
            <a:endParaRPr lang="en-GB" alt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53200"/>
            <a:ext cx="690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FFFFF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49038"/>
            <a:ext cx="779905" cy="476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chemeClr val="bg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chemeClr val="bg2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DF0B91-2532-4556-8269-1523D142CB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A81D65-A2FD-4513-BA27-8B55ACB5AF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49038"/>
            <a:ext cx="779905" cy="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jexc0giwKI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posegames.com/game/label-the-heart-qui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_PYnWVoUzM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hools.ac.uk/media/2636/guidance-on-gaining-relevant-experience-for-studying-medicine-in-the-time-of-covid-19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earencs.com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heppsy.or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ffield.ac.uk/medicin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facebook.com/SheffieldSWAM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sheffieldswam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careers.nhs.uk/explore-rol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Medicine at The University of Sheffield</a:t>
            </a:r>
          </a:p>
        </p:txBody>
      </p:sp>
      <p:sp>
        <p:nvSpPr>
          <p:cNvPr id="5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ADC043-DA39-45F0-A37C-9AC6055DD15D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Next slide</a:t>
            </a:r>
          </a:p>
        </p:txBody>
      </p:sp>
      <p:pic>
        <p:nvPicPr>
          <p:cNvPr id="6" name="Google Shape;76;p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CD568F-7664-489E-B2D6-0E8CED69D6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90980" y="112263"/>
            <a:ext cx="2762920" cy="95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 day in the life of a medical student</a:t>
            </a:r>
            <a:endParaRPr dirty="0"/>
          </a:p>
        </p:txBody>
      </p:sp>
      <p:pic>
        <p:nvPicPr>
          <p:cNvPr id="116" name="Google Shape;116;p8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title="A Medic's Day in the Life | The University of Sheffield">
            <a:hlinkClick r:id="" action="ppaction://media"/>
            <a:extLst>
              <a:ext uri="{FF2B5EF4-FFF2-40B4-BE49-F238E27FC236}">
                <a16:creationId xmlns:a16="http://schemas.microsoft.com/office/drawing/2014/main" id="{24704FCD-E3CE-44F9-ABAC-1FA73CEE26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39616" y="2158167"/>
            <a:ext cx="6912768" cy="3888432"/>
          </a:xfrm>
          <a:prstGeom prst="rect">
            <a:avLst/>
          </a:prstGeom>
        </p:spPr>
      </p:pic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78C0B1-D7C0-47CC-8D67-6CB58679451B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ED10F01-C169-45E5-A7AF-DC78F40AB8EF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it like to study medicine?</a:t>
            </a:r>
            <a:endParaRPr dirty="0"/>
          </a:p>
        </p:txBody>
      </p:sp>
      <p:sp>
        <p:nvSpPr>
          <p:cNvPr id="122" name="Google Shape;122;p9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6291312" cy="425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At Sheffield, our course starts off teaching normal functioning of the body in Year 1, moving to understanding how disease happens in Year 2, and clinical placements in hospitals in Years 3-5. </a:t>
            </a:r>
            <a:endParaRPr dirty="0">
              <a:latin typeface="TUOS Blake" panose="020B0503040000020004" pitchFamily="34" charset="77"/>
            </a:endParaRPr>
          </a:p>
        </p:txBody>
      </p:sp>
      <p:pic>
        <p:nvPicPr>
          <p:cNvPr id="123" name="Google Shape;123;p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226F8-2391-D34B-B80D-15A1F40B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236" y="1981200"/>
            <a:ext cx="3202626" cy="2133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00706-2FE9-774C-BC79-3CD5DF48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75" y="3962399"/>
            <a:ext cx="3199406" cy="2133599"/>
          </a:xfrm>
          <a:prstGeom prst="rect">
            <a:avLst/>
          </a:prstGeom>
        </p:spPr>
      </p:pic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B9FE6E-5811-44A6-9AF6-410F70B3B1D7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0A2F384-A69A-46E5-991B-33E6E3A8CE6E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Activity Time!</a:t>
            </a:r>
          </a:p>
        </p:txBody>
      </p:sp>
      <p:pic>
        <p:nvPicPr>
          <p:cNvPr id="6" name="Google Shape;76;p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CD568F-7664-489E-B2D6-0E8CED69D6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90980" y="112263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2F8C7D-5859-4DC7-833C-E98C0A85DBF3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EAAA0D-7843-4839-90CA-0E1144AC34A0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02874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it like to study medicine?</a:t>
            </a:r>
            <a:endParaRPr dirty="0"/>
          </a:p>
        </p:txBody>
      </p:sp>
      <p:sp>
        <p:nvSpPr>
          <p:cNvPr id="122" name="Google Shape;122;p9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467776" cy="425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We thought we’d give you a taste of this in the next few slides, by taking you through a quick activity on heart attacks. </a:t>
            </a: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By the end you’ll understood how information you have already learnt can be put into a medical context !</a:t>
            </a:r>
          </a:p>
        </p:txBody>
      </p:sp>
      <p:pic>
        <p:nvPicPr>
          <p:cNvPr id="123" name="Google Shape;123;p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2741AB-33C9-4DC0-AEE7-333726399670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3EB6454-0351-487F-9DE2-37452E84B318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95277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29" name="Google Shape;129;p10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Let’s start by refreshing your knowledge of the heart, using this fun game – </a:t>
            </a:r>
            <a:r>
              <a:rPr lang="en-GB" u="sng" dirty="0">
                <a:solidFill>
                  <a:schemeClr val="lt1"/>
                </a:solidFill>
                <a:latin typeface="TUOS Blake" panose="020B0503040000020004" pitchFamily="34" charset="77"/>
                <a:hlinkClick r:id="rId3"/>
              </a:rPr>
              <a:t>click here to launch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. Come back to this page when you’re done. </a:t>
            </a: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Don’t worry if you don’t know it all, have a go!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130" name="Google Shape;130;p10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87AFE0-66DE-4F32-8016-42973DFCA2EC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890284D-2084-48C8-88E5-123E8AF43E42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body" idx="1"/>
          </p:nvPr>
        </p:nvSpPr>
        <p:spPr>
          <a:xfrm>
            <a:off x="826107" y="4221088"/>
            <a:ext cx="10539784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Now, let’s think about what a heart </a:t>
            </a:r>
            <a:r>
              <a:rPr lang="en-GB" i="1" dirty="0">
                <a:solidFill>
                  <a:schemeClr val="lt1"/>
                </a:solidFill>
                <a:latin typeface="TUOS Blake" panose="020B0503040000020004" pitchFamily="34" charset="77"/>
              </a:rPr>
              <a:t>attack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 actually is... </a:t>
            </a:r>
            <a:endParaRPr i="1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137" name="Google Shape;137;p1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1"/>
          <p:cNvGrpSpPr/>
          <p:nvPr/>
        </p:nvGrpSpPr>
        <p:grpSpPr>
          <a:xfrm>
            <a:off x="1877335" y="2204864"/>
            <a:ext cx="8437329" cy="1563819"/>
            <a:chOff x="2140011" y="2600607"/>
            <a:chExt cx="8318376" cy="1188132"/>
          </a:xfrm>
        </p:grpSpPr>
        <p:sp>
          <p:nvSpPr>
            <p:cNvPr id="139" name="Google Shape;139;p11"/>
            <p:cNvSpPr/>
            <p:nvPr/>
          </p:nvSpPr>
          <p:spPr>
            <a:xfrm>
              <a:off x="2140011" y="2600607"/>
              <a:ext cx="8318376" cy="11881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 txBox="1"/>
            <p:nvPr/>
          </p:nvSpPr>
          <p:spPr>
            <a:xfrm>
              <a:off x="2914824" y="2736502"/>
              <a:ext cx="6768752" cy="105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dirty="0">
                  <a:solidFill>
                    <a:schemeClr val="dk2"/>
                  </a:solidFill>
                  <a:latin typeface="TUOS Blake" panose="020B0503040000020004" pitchFamily="34" charset="77"/>
                  <a:sym typeface="Arial"/>
                </a:rPr>
                <a:t>Task: Spend a couple of minutes writing down anything you know about heart attacks</a:t>
              </a:r>
              <a:endParaRPr dirty="0">
                <a:latin typeface="TUOS Blake" panose="020B0503040000020004" pitchFamily="34" charset="77"/>
              </a:endParaRPr>
            </a:p>
          </p:txBody>
        </p:sp>
      </p:grpSp>
      <p:sp>
        <p:nvSpPr>
          <p:cNvPr id="11" name="Google Shape;128;p10">
            <a:extLst>
              <a:ext uri="{FF2B5EF4-FFF2-40B4-BE49-F238E27FC236}">
                <a16:creationId xmlns:a16="http://schemas.microsoft.com/office/drawing/2014/main" id="{FB2B4E42-8AC5-2E4B-929A-BE476B8769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0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B77B8F-BE5A-4710-B460-A6EBBE95FF5B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2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551DFB-AC05-4801-A3B5-DD56FD5443E0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Heart attack key facts:</a:t>
            </a:r>
            <a:endParaRPr sz="2800"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Heart attack is commonly used to describe </a:t>
            </a:r>
            <a:r>
              <a:rPr lang="en-GB" sz="2800" b="1" dirty="0">
                <a:solidFill>
                  <a:schemeClr val="lt2"/>
                </a:solidFill>
                <a:latin typeface="TUOS Blake" panose="020B0503040000020004" pitchFamily="34" charset="77"/>
              </a:rPr>
              <a:t>myocardial infarction</a:t>
            </a:r>
            <a:r>
              <a:rPr lang="en-GB" sz="2800" b="1" dirty="0">
                <a:solidFill>
                  <a:schemeClr val="lt1"/>
                </a:solidFill>
                <a:latin typeface="TUOS Blake" panose="020B0503040000020004" pitchFamily="34" charset="77"/>
              </a:rPr>
              <a:t>.</a:t>
            </a:r>
            <a:endParaRPr sz="2800"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This is when the heart muscle cells don’t get enough oxygen or nutrients, and they start to become damaged or die.</a:t>
            </a:r>
            <a:endParaRPr sz="2800"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Heart attacks can vary depending on how many muscle cells are affected.</a:t>
            </a:r>
            <a:endParaRPr sz="28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147" name="Google Shape;147;p12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8;p10">
            <a:extLst>
              <a:ext uri="{FF2B5EF4-FFF2-40B4-BE49-F238E27FC236}">
                <a16:creationId xmlns:a16="http://schemas.microsoft.com/office/drawing/2014/main" id="{F16C6FCD-B794-BD4D-8913-D780E50F56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18E7CE-6116-4B35-89C9-80CCD1AB9E6E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74A5679-F126-4F08-B69C-E5C79FDE7563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But what causes the lack of oxygen and nutrients to the heart?</a:t>
            </a:r>
            <a:endParaRPr sz="2800" dirty="0">
              <a:latin typeface="TUOS Blake" panose="020B0503040000020004" pitchFamily="34" charset="77"/>
            </a:endParaRPr>
          </a:p>
          <a:p>
            <a:pPr indent="-457200">
              <a:spcBef>
                <a:spcPts val="960"/>
              </a:spcBef>
              <a:buClr>
                <a:schemeClr val="lt1"/>
              </a:buClr>
              <a:buSzPts val="3200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Isn’t the heart </a:t>
            </a:r>
            <a:r>
              <a:rPr lang="en-GB" sz="2800" i="1" dirty="0">
                <a:solidFill>
                  <a:schemeClr val="lt1"/>
                </a:solidFill>
                <a:latin typeface="TUOS Blake" panose="020B0503040000020004" pitchFamily="34" charset="77"/>
              </a:rPr>
              <a:t>full</a:t>
            </a: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 of blood?</a:t>
            </a:r>
            <a:endParaRPr sz="2800" dirty="0">
              <a:latin typeface="TUOS Blake" panose="020B0503040000020004" pitchFamily="34" charset="77"/>
            </a:endParaRPr>
          </a:p>
          <a:p>
            <a:pPr indent="-457200">
              <a:spcBef>
                <a:spcPts val="960"/>
              </a:spcBef>
              <a:buClr>
                <a:schemeClr val="lt1"/>
              </a:buClr>
              <a:buSzPts val="3200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Well, yes, but the heart muscle actually gets its blood supply from arteries on its surface – the coronary arteries. </a:t>
            </a:r>
            <a:endParaRPr sz="28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indent="-457200">
              <a:spcBef>
                <a:spcPts val="960"/>
              </a:spcBef>
              <a:buClr>
                <a:schemeClr val="lt1"/>
              </a:buClr>
              <a:buSzPts val="3200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It’s these arteries that get blocked during a heart attack.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154" name="Google Shape;154;p1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8;p10">
            <a:extLst>
              <a:ext uri="{FF2B5EF4-FFF2-40B4-BE49-F238E27FC236}">
                <a16:creationId xmlns:a16="http://schemas.microsoft.com/office/drawing/2014/main" id="{4073E994-F943-7346-BBAD-07626AEA2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7E3537-C161-4135-8DB6-0F3AE30E7B70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9F0D745-807B-4564-82B5-4593AFBC5FBF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Let’s see how this happens using some common items…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For this activity, you’ll need:</a:t>
            </a:r>
            <a:endParaRPr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Toilet roll/rolled up paper</a:t>
            </a:r>
            <a:endParaRPr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Grapes/marbles</a:t>
            </a:r>
            <a:endParaRPr dirty="0">
              <a:latin typeface="TUOS Blake" panose="020B0503040000020004" pitchFamily="34" charset="77"/>
            </a:endParaRP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Squirty cream/shaving foam</a:t>
            </a:r>
          </a:p>
          <a:p>
            <a:pPr marL="34290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dirty="0" err="1">
                <a:solidFill>
                  <a:schemeClr val="lt1"/>
                </a:solidFill>
                <a:latin typeface="TUOS Blake" panose="020B0503040000020004" pitchFamily="34" charset="77"/>
              </a:rPr>
              <a:t>Cellotape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/book</a:t>
            </a:r>
            <a:endParaRPr dirty="0">
              <a:latin typeface="TUOS Blake" panose="020B0503040000020004" pitchFamily="34" charset="77"/>
            </a:endParaRPr>
          </a:p>
        </p:txBody>
      </p:sp>
      <p:pic>
        <p:nvPicPr>
          <p:cNvPr id="161" name="Google Shape;161;p14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6080" y="2852936"/>
            <a:ext cx="4203080" cy="31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8;p10">
            <a:extLst>
              <a:ext uri="{FF2B5EF4-FFF2-40B4-BE49-F238E27FC236}">
                <a16:creationId xmlns:a16="http://schemas.microsoft.com/office/drawing/2014/main" id="{2FBA4105-893F-E24F-A15C-C898EDF1A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E2E2A4-009F-4AEB-B34A-444492558C7B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DB62882-B36F-4A13-928D-DCC6AAE56B61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6723360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arenR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Hold your tube at a 45-degree angle. Try and roll the grapes down the tube. Easy, right? </a:t>
            </a:r>
            <a:endParaRPr sz="28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This is how blood flows normally –                                         nothing gets in the way and it flows                                    smoothly.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169" name="Google Shape;169;p1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5"/>
          <p:cNvPicPr preferRelativeResize="0"/>
          <p:nvPr/>
        </p:nvPicPr>
        <p:blipFill rotWithShape="1">
          <a:blip r:embed="rId4">
            <a:alphaModFix/>
          </a:blip>
          <a:srcRect t="10132" b="14151"/>
          <a:stretch/>
        </p:blipFill>
        <p:spPr>
          <a:xfrm>
            <a:off x="8256240" y="1444352"/>
            <a:ext cx="3296849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/>
          <p:cNvPicPr preferRelativeResize="0"/>
          <p:nvPr/>
        </p:nvPicPr>
        <p:blipFill rotWithShape="1">
          <a:blip r:embed="rId5">
            <a:alphaModFix/>
          </a:blip>
          <a:srcRect l="8927" t="18273" r="8465" b="19237"/>
          <a:stretch/>
        </p:blipFill>
        <p:spPr>
          <a:xfrm>
            <a:off x="8253240" y="3614193"/>
            <a:ext cx="3299849" cy="18722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0">
            <a:extLst>
              <a:ext uri="{FF2B5EF4-FFF2-40B4-BE49-F238E27FC236}">
                <a16:creationId xmlns:a16="http://schemas.microsoft.com/office/drawing/2014/main" id="{8CCA40F7-9137-7A47-A71B-F92FD2BE0F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UOS Blake" panose="020B0503040000020004" pitchFamily="34" charset="77"/>
              </a:rPr>
              <a:t>An achy, breaky heart </a:t>
            </a:r>
          </a:p>
        </p:txBody>
      </p:sp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1E74FA-1F34-4E6B-B4CD-369489F9BEAD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Next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5F498-2DFE-4436-A7BD-629FBB9A393C}"/>
              </a:ext>
            </a:extLst>
          </p:cNvPr>
          <p:cNvSpPr txBox="1">
            <a:spLocks/>
          </p:cNvSpPr>
          <p:nvPr/>
        </p:nvSpPr>
        <p:spPr>
          <a:xfrm>
            <a:off x="4668731" y="1290375"/>
            <a:ext cx="3140499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The following session: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3045B0-0175-47DC-9C42-1AE2D1904EA6}"/>
              </a:ext>
            </a:extLst>
          </p:cNvPr>
          <p:cNvSpPr txBox="1">
            <a:spLocks/>
          </p:cNvSpPr>
          <p:nvPr/>
        </p:nvSpPr>
        <p:spPr>
          <a:xfrm>
            <a:off x="871802" y="5173790"/>
            <a:ext cx="4348114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Can be navigated entirely by clicking your left and right arrow key/ buttons as instructed.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41E3CE-0ACE-4709-8FD3-22B3857FCC03}"/>
              </a:ext>
            </a:extLst>
          </p:cNvPr>
          <p:cNvSpPr txBox="1">
            <a:spLocks/>
          </p:cNvSpPr>
          <p:nvPr/>
        </p:nvSpPr>
        <p:spPr>
          <a:xfrm>
            <a:off x="839501" y="3043526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Will take </a:t>
            </a:r>
            <a:r>
              <a:rPr lang="en-GB" sz="2200" dirty="0">
                <a:solidFill>
                  <a:srgbClr val="FFFFFF"/>
                </a:solidFill>
                <a:latin typeface="TUOS Blake" panose="020B0503040000020004" pitchFamily="34" charset="0"/>
              </a:rPr>
              <a:t>45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 minutes to complete.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CE3537-5F13-4150-9CB8-2581E771B3DC}"/>
              </a:ext>
            </a:extLst>
          </p:cNvPr>
          <p:cNvSpPr txBox="1">
            <a:spLocks/>
          </p:cNvSpPr>
          <p:nvPr/>
        </p:nvSpPr>
        <p:spPr>
          <a:xfrm>
            <a:off x="6607557" y="3043526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Will involve some brief activities – grab a pen and paper.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3C848F-EE9C-4E23-96ED-9E5F5A55D5F7}"/>
              </a:ext>
            </a:extLst>
          </p:cNvPr>
          <p:cNvSpPr txBox="1">
            <a:spLocks/>
          </p:cNvSpPr>
          <p:nvPr/>
        </p:nvSpPr>
        <p:spPr>
          <a:xfrm>
            <a:off x="6598588" y="5176483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Involves audio – grab headphones if needed.</a:t>
            </a:r>
          </a:p>
        </p:txBody>
      </p:sp>
      <p:sp>
        <p:nvSpPr>
          <p:cNvPr id="15" name="Rectangle 1028">
            <a:extLst>
              <a:ext uri="{FF2B5EF4-FFF2-40B4-BE49-F238E27FC236}">
                <a16:creationId xmlns:a16="http://schemas.microsoft.com/office/drawing/2014/main" id="{6716AB47-8995-4BC4-9420-FC35031FC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2789" y="307392"/>
            <a:ext cx="9669137" cy="762155"/>
          </a:xfrm>
        </p:spPr>
        <p:txBody>
          <a:bodyPr/>
          <a:lstStyle/>
          <a:p>
            <a:pPr algn="ctr" eaLnBrk="1" hangingPunct="1"/>
            <a:r>
              <a:rPr lang="en-US" altLang="en-US" sz="5400" dirty="0"/>
              <a:t>Instructions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EFE9E6-EB2A-4A48-8D5E-8FA081228F40}"/>
              </a:ext>
            </a:extLst>
          </p:cNvPr>
          <p:cNvGrpSpPr/>
          <p:nvPr/>
        </p:nvGrpSpPr>
        <p:grpSpPr>
          <a:xfrm>
            <a:off x="8177793" y="3828646"/>
            <a:ext cx="1254308" cy="1254307"/>
            <a:chOff x="8094148" y="3772163"/>
            <a:chExt cx="1254308" cy="125430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FF8947-679B-43B8-9532-CCD24016822D}"/>
                </a:ext>
              </a:extLst>
            </p:cNvPr>
            <p:cNvSpPr/>
            <p:nvPr/>
          </p:nvSpPr>
          <p:spPr bwMode="auto">
            <a:xfrm>
              <a:off x="8094148" y="3772163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25" name="Picture 24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BFBB5218-02F5-4C22-BCB9-F6BD249B0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185" y="3904889"/>
              <a:ext cx="966173" cy="96617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F0E1B8-3FE6-4B0C-9752-63F0CAC5AD6F}"/>
              </a:ext>
            </a:extLst>
          </p:cNvPr>
          <p:cNvGrpSpPr/>
          <p:nvPr/>
        </p:nvGrpSpPr>
        <p:grpSpPr>
          <a:xfrm>
            <a:off x="2418706" y="3828646"/>
            <a:ext cx="1254308" cy="1254307"/>
            <a:chOff x="2825471" y="3880363"/>
            <a:chExt cx="1254308" cy="125430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4AB086-46CD-477B-9368-5AFF6164E600}"/>
                </a:ext>
              </a:extLst>
            </p:cNvPr>
            <p:cNvSpPr/>
            <p:nvPr/>
          </p:nvSpPr>
          <p:spPr bwMode="auto">
            <a:xfrm>
              <a:off x="2825471" y="3880363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5" name="Graphic 4" descr="Cursor">
              <a:extLst>
                <a:ext uri="{FF2B5EF4-FFF2-40B4-BE49-F238E27FC236}">
                  <a16:creationId xmlns:a16="http://schemas.microsoft.com/office/drawing/2014/main" id="{948BAD80-9F29-4B00-9029-BD303DC7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33671" y="3988562"/>
              <a:ext cx="1037908" cy="10379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9E30E9-E2A2-421E-9EFE-91785ECFB93F}"/>
              </a:ext>
            </a:extLst>
          </p:cNvPr>
          <p:cNvGrpSpPr/>
          <p:nvPr/>
        </p:nvGrpSpPr>
        <p:grpSpPr>
          <a:xfrm>
            <a:off x="2418706" y="1729710"/>
            <a:ext cx="1254308" cy="1254307"/>
            <a:chOff x="2889459" y="1742456"/>
            <a:chExt cx="1254308" cy="125430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A94CFAC-FCB5-4494-981C-851A803FFFE0}"/>
                </a:ext>
              </a:extLst>
            </p:cNvPr>
            <p:cNvSpPr/>
            <p:nvPr/>
          </p:nvSpPr>
          <p:spPr bwMode="auto">
            <a:xfrm>
              <a:off x="2889459" y="1742456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3" name="Picture 2" descr="A close up of a clock&#10;&#10;Description automatically generated">
              <a:extLst>
                <a:ext uri="{FF2B5EF4-FFF2-40B4-BE49-F238E27FC236}">
                  <a16:creationId xmlns:a16="http://schemas.microsoft.com/office/drawing/2014/main" id="{23A66309-2B92-44B9-BD61-BE7C92D2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20" y="1886028"/>
              <a:ext cx="956585" cy="95658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203B89-F169-4962-85C5-5BCC9ECB8D80}"/>
              </a:ext>
            </a:extLst>
          </p:cNvPr>
          <p:cNvGrpSpPr/>
          <p:nvPr/>
        </p:nvGrpSpPr>
        <p:grpSpPr>
          <a:xfrm>
            <a:off x="8177793" y="1729710"/>
            <a:ext cx="1254308" cy="1254307"/>
            <a:chOff x="8112222" y="1757992"/>
            <a:chExt cx="1254308" cy="125430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FC3DD01-63F6-40B6-9705-BB34C6043CBF}"/>
                </a:ext>
              </a:extLst>
            </p:cNvPr>
            <p:cNvSpPr/>
            <p:nvPr/>
          </p:nvSpPr>
          <p:spPr bwMode="auto">
            <a:xfrm>
              <a:off x="8112222" y="1757992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70524FB4-6918-4BF6-8988-908E21D3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54" y="1964225"/>
              <a:ext cx="806479" cy="806479"/>
            </a:xfrm>
            <a:prstGeom prst="rect">
              <a:avLst/>
            </a:prstGeom>
          </p:spPr>
        </p:pic>
      </p:grpSp>
      <p:pic>
        <p:nvPicPr>
          <p:cNvPr id="22" name="Google Shape;76;p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E126BD-7DAC-4F81-A014-49552B92D7A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27752"/>
          <a:stretch/>
        </p:blipFill>
        <p:spPr>
          <a:xfrm>
            <a:off x="9290980" y="112263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152DF5-EE18-42DD-99DB-8452AFBB0F9F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2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6260F62-EE44-4033-A660-4C23324CE848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44644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 txBox="1">
            <a:spLocks noGrp="1"/>
          </p:cNvSpPr>
          <p:nvPr>
            <p:ph type="body" idx="1"/>
          </p:nvPr>
        </p:nvSpPr>
        <p:spPr>
          <a:xfrm>
            <a:off x="812800" y="2204875"/>
            <a:ext cx="7426800" cy="4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arenR" startAt="2"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Now, grab the whipped cream and spray some into the tube on each side. Try and roll the grapes down. Not so easy right? </a:t>
            </a:r>
            <a:endParaRPr sz="28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This is what it’s like when fat, cholesterol and other nasties come together to form plaques in the arteries, in a process called </a:t>
            </a:r>
            <a:r>
              <a:rPr lang="en-GB" sz="2800" b="1" dirty="0">
                <a:solidFill>
                  <a:schemeClr val="lt2"/>
                </a:solidFill>
                <a:latin typeface="TUOS Blake" panose="020B0503040000020004" pitchFamily="34" charset="77"/>
              </a:rPr>
              <a:t>atherosclerosis</a:t>
            </a: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. 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178" name="Google Shape;178;p16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4">
            <a:alphaModFix/>
          </a:blip>
          <a:srcRect t="12502" b="14188"/>
          <a:stretch/>
        </p:blipFill>
        <p:spPr>
          <a:xfrm>
            <a:off x="8472264" y="1538204"/>
            <a:ext cx="3438966" cy="189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6"/>
          <p:cNvPicPr preferRelativeResize="0"/>
          <p:nvPr/>
        </p:nvPicPr>
        <p:blipFill rotWithShape="1">
          <a:blip r:embed="rId5">
            <a:alphaModFix/>
          </a:blip>
          <a:srcRect t="15362" b="14661"/>
          <a:stretch/>
        </p:blipFill>
        <p:spPr>
          <a:xfrm>
            <a:off x="8319522" y="3696198"/>
            <a:ext cx="3438966" cy="18048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0">
            <a:extLst>
              <a:ext uri="{FF2B5EF4-FFF2-40B4-BE49-F238E27FC236}">
                <a16:creationId xmlns:a16="http://schemas.microsoft.com/office/drawing/2014/main" id="{1C8E37E4-80B9-4140-B5CB-43E40F7145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0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35DF68-E029-4E5F-B8FC-031C83730B4D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1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0A17BE-794B-479E-9707-06999A2EA3A5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729942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arenR" startAt="3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Next, fill the toilet roll with whipped cream, and try and get the grapes through. 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ctr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</a:rPr>
              <a:t>Disaster! </a:t>
            </a: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</a:rPr>
              <a:t>The tube is blocked, and the grapes (blood) can’t flow through. This is essentially what happens during a heart attack, and stops the heart muscle cells from getting oxygen and key nutrients</a:t>
            </a: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.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187" name="Google Shape;187;p17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805032" y="2008000"/>
            <a:ext cx="4185724" cy="31392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8;p10">
            <a:extLst>
              <a:ext uri="{FF2B5EF4-FFF2-40B4-BE49-F238E27FC236}">
                <a16:creationId xmlns:a16="http://schemas.microsoft.com/office/drawing/2014/main" id="{8D824FC9-A7CB-4D49-BF0A-07F736D897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E3F808-2F9C-48F3-9B75-C92477D95D44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87C83B7-23A8-4A8C-874C-78B7B7757004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Here’s a summary on what we’ve just been through: 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195" name="Google Shape;195;p18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8"/>
          <p:cNvSpPr/>
          <p:nvPr/>
        </p:nvSpPr>
        <p:spPr>
          <a:xfrm>
            <a:off x="4299567" y="3464597"/>
            <a:ext cx="1152128" cy="1152128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pic>
        <p:nvPicPr>
          <p:cNvPr id="197" name="Google Shape;197;p18"/>
          <p:cNvPicPr preferRelativeResize="0"/>
          <p:nvPr/>
        </p:nvPicPr>
        <p:blipFill rotWithShape="1">
          <a:blip r:embed="rId4">
            <a:alphaModFix/>
          </a:blip>
          <a:srcRect l="31110" t="31684" r="40549" b="30400"/>
          <a:stretch/>
        </p:blipFill>
        <p:spPr>
          <a:xfrm rot="5400000">
            <a:off x="1549259" y="3005661"/>
            <a:ext cx="2070000" cy="20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 txBox="1"/>
          <p:nvPr/>
        </p:nvSpPr>
        <p:spPr>
          <a:xfrm>
            <a:off x="6132004" y="3378941"/>
            <a:ext cx="62646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Normal </a:t>
            </a:r>
            <a:endParaRPr sz="2400" b="1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Blood can flow through! </a:t>
            </a:r>
            <a:endParaRPr dirty="0">
              <a:latin typeface="TUOS Blake" panose="020B0503040000020004" pitchFamily="34" charset="77"/>
            </a:endParaRPr>
          </a:p>
        </p:txBody>
      </p:sp>
      <p:sp>
        <p:nvSpPr>
          <p:cNvPr id="10" name="Google Shape;128;p10">
            <a:extLst>
              <a:ext uri="{FF2B5EF4-FFF2-40B4-BE49-F238E27FC236}">
                <a16:creationId xmlns:a16="http://schemas.microsoft.com/office/drawing/2014/main" id="{3E78898E-8DF3-8B4F-BDC3-E48DB99709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1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066742-A740-4E01-A29A-6D011BB0D557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2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7B44B8-CAE7-4220-9452-45444955CF42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Here’s a summary on what we’ve just been through: 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05" name="Google Shape;205;p1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/>
          <p:nvPr/>
        </p:nvSpPr>
        <p:spPr>
          <a:xfrm>
            <a:off x="3647728" y="3715154"/>
            <a:ext cx="1152128" cy="1152128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09" name="Google Shape;209;p19"/>
          <p:cNvSpPr/>
          <p:nvPr/>
        </p:nvSpPr>
        <p:spPr>
          <a:xfrm>
            <a:off x="3638248" y="4217681"/>
            <a:ext cx="728348" cy="651479"/>
          </a:xfrm>
          <a:custGeom>
            <a:avLst/>
            <a:gdLst/>
            <a:ahLst/>
            <a:cxnLst/>
            <a:rect l="l" t="t" r="r" b="b"/>
            <a:pathLst>
              <a:path w="728348" h="651479" extrusionOk="0">
                <a:moveTo>
                  <a:pt x="25918" y="22567"/>
                </a:moveTo>
                <a:cubicBezTo>
                  <a:pt x="57424" y="-3810"/>
                  <a:pt x="144614" y="-147"/>
                  <a:pt x="192972" y="586"/>
                </a:cubicBezTo>
                <a:cubicBezTo>
                  <a:pt x="241330" y="1319"/>
                  <a:pt x="316064" y="26963"/>
                  <a:pt x="316064" y="26963"/>
                </a:cubicBezTo>
                <a:lnTo>
                  <a:pt x="316064" y="26963"/>
                </a:lnTo>
                <a:cubicBezTo>
                  <a:pt x="352414" y="63198"/>
                  <a:pt x="481413" y="173303"/>
                  <a:pt x="534167" y="244374"/>
                </a:cubicBezTo>
                <a:cubicBezTo>
                  <a:pt x="586921" y="315445"/>
                  <a:pt x="641827" y="405365"/>
                  <a:pt x="672152" y="470974"/>
                </a:cubicBezTo>
                <a:cubicBezTo>
                  <a:pt x="702477" y="536583"/>
                  <a:pt x="751283" y="611652"/>
                  <a:pt x="716114" y="638029"/>
                </a:cubicBezTo>
                <a:cubicBezTo>
                  <a:pt x="680945" y="664406"/>
                  <a:pt x="543199" y="646821"/>
                  <a:pt x="461137" y="629236"/>
                </a:cubicBezTo>
                <a:cubicBezTo>
                  <a:pt x="379075" y="611651"/>
                  <a:pt x="280895" y="566958"/>
                  <a:pt x="223745" y="532521"/>
                </a:cubicBezTo>
                <a:cubicBezTo>
                  <a:pt x="166595" y="498084"/>
                  <a:pt x="149010" y="462915"/>
                  <a:pt x="118237" y="422617"/>
                </a:cubicBezTo>
                <a:cubicBezTo>
                  <a:pt x="87464" y="382319"/>
                  <a:pt x="58157" y="334693"/>
                  <a:pt x="39107" y="290732"/>
                </a:cubicBezTo>
                <a:cubicBezTo>
                  <a:pt x="20057" y="246771"/>
                  <a:pt x="9799" y="198413"/>
                  <a:pt x="3937" y="158848"/>
                </a:cubicBezTo>
                <a:cubicBezTo>
                  <a:pt x="-1925" y="119283"/>
                  <a:pt x="-5588" y="48944"/>
                  <a:pt x="25918" y="2256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4">
            <a:alphaModFix/>
          </a:blip>
          <a:srcRect l="28606" t="20600" r="19999" b="11753"/>
          <a:stretch/>
        </p:blipFill>
        <p:spPr>
          <a:xfrm rot="5400000">
            <a:off x="896341" y="3178123"/>
            <a:ext cx="2070000" cy="207911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5128997" y="3005661"/>
            <a:ext cx="626469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Partly blocked</a:t>
            </a:r>
            <a:endParaRPr sz="2400" b="1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Plaques reduce the diameter of the vessel, so less blood can flow through. </a:t>
            </a:r>
            <a:endParaRPr dirty="0">
              <a:latin typeface="TUOS Blake" panose="020B05030400000200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This can lead to </a:t>
            </a:r>
            <a:r>
              <a:rPr lang="en-GB" sz="2400" b="1" dirty="0">
                <a:solidFill>
                  <a:schemeClr val="lt2"/>
                </a:solidFill>
                <a:latin typeface="TUOS Blake" panose="020B0503040000020004" pitchFamily="34" charset="77"/>
                <a:sym typeface="Arial"/>
              </a:rPr>
              <a:t>angina</a:t>
            </a: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 – chest pain which comes on with exercise caused by partial blockage of the coronary arteries</a:t>
            </a: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</a:rPr>
              <a:t>.</a:t>
            </a:r>
            <a:endParaRPr dirty="0">
              <a:latin typeface="TUOS Blake" panose="020B0503040000020004" pitchFamily="34" charset="77"/>
            </a:endParaRPr>
          </a:p>
        </p:txBody>
      </p:sp>
      <p:sp>
        <p:nvSpPr>
          <p:cNvPr id="13" name="Google Shape;128;p10">
            <a:extLst>
              <a:ext uri="{FF2B5EF4-FFF2-40B4-BE49-F238E27FC236}">
                <a16:creationId xmlns:a16="http://schemas.microsoft.com/office/drawing/2014/main" id="{496A7E3B-4F82-4649-9641-57303EC50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4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BAA6E8-3DE3-4ADC-B36B-E2C531254670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5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58C75B-E404-439A-AC91-FD40ABA1892D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TUOS Blake" panose="020B0503040000020004" pitchFamily="34" charset="77"/>
              </a:rPr>
              <a:t>Here’s a summary on what we’ve just been through: </a:t>
            </a:r>
            <a:endParaRPr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18" name="Google Shape;218;p2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3585880" y="3937962"/>
            <a:ext cx="1068202" cy="1147222"/>
          </a:xfrm>
          <a:custGeom>
            <a:avLst/>
            <a:gdLst/>
            <a:ahLst/>
            <a:cxnLst/>
            <a:rect l="l" t="t" r="r" b="b"/>
            <a:pathLst>
              <a:path w="1068202" h="1147222" extrusionOk="0">
                <a:moveTo>
                  <a:pt x="12139" y="483418"/>
                </a:moveTo>
                <a:cubicBezTo>
                  <a:pt x="31474" y="415766"/>
                  <a:pt x="87973" y="299308"/>
                  <a:pt x="122043" y="242362"/>
                </a:cubicBezTo>
                <a:cubicBezTo>
                  <a:pt x="156113" y="185416"/>
                  <a:pt x="174631" y="176168"/>
                  <a:pt x="216560" y="141739"/>
                </a:cubicBezTo>
                <a:cubicBezTo>
                  <a:pt x="258489" y="107310"/>
                  <a:pt x="308814" y="54507"/>
                  <a:pt x="373619" y="35790"/>
                </a:cubicBezTo>
                <a:cubicBezTo>
                  <a:pt x="438424" y="17073"/>
                  <a:pt x="533674" y="-4623"/>
                  <a:pt x="605393" y="864"/>
                </a:cubicBezTo>
                <a:cubicBezTo>
                  <a:pt x="677112" y="6351"/>
                  <a:pt x="769010" y="13151"/>
                  <a:pt x="835685" y="56014"/>
                </a:cubicBezTo>
                <a:cubicBezTo>
                  <a:pt x="902360" y="98877"/>
                  <a:pt x="1050056" y="147192"/>
                  <a:pt x="1005444" y="258040"/>
                </a:cubicBezTo>
                <a:cubicBezTo>
                  <a:pt x="960832" y="368888"/>
                  <a:pt x="795721" y="573348"/>
                  <a:pt x="780738" y="698875"/>
                </a:cubicBezTo>
                <a:cubicBezTo>
                  <a:pt x="765755" y="824402"/>
                  <a:pt x="1078369" y="803245"/>
                  <a:pt x="1067948" y="874675"/>
                </a:cubicBezTo>
                <a:cubicBezTo>
                  <a:pt x="1057527" y="946105"/>
                  <a:pt x="818996" y="1086791"/>
                  <a:pt x="718210" y="1127455"/>
                </a:cubicBezTo>
                <a:cubicBezTo>
                  <a:pt x="617424" y="1168119"/>
                  <a:pt x="545295" y="1136247"/>
                  <a:pt x="463233" y="1118662"/>
                </a:cubicBezTo>
                <a:cubicBezTo>
                  <a:pt x="381171" y="1101077"/>
                  <a:pt x="282991" y="1056384"/>
                  <a:pt x="225841" y="1021947"/>
                </a:cubicBezTo>
                <a:cubicBezTo>
                  <a:pt x="168691" y="987510"/>
                  <a:pt x="151106" y="952341"/>
                  <a:pt x="120333" y="912043"/>
                </a:cubicBezTo>
                <a:cubicBezTo>
                  <a:pt x="89560" y="871745"/>
                  <a:pt x="60253" y="824119"/>
                  <a:pt x="41203" y="780158"/>
                </a:cubicBezTo>
                <a:cubicBezTo>
                  <a:pt x="22153" y="736197"/>
                  <a:pt x="10877" y="697731"/>
                  <a:pt x="6033" y="648274"/>
                </a:cubicBezTo>
                <a:cubicBezTo>
                  <a:pt x="1189" y="598817"/>
                  <a:pt x="-7196" y="551070"/>
                  <a:pt x="12139" y="483418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4375423" y="4157901"/>
            <a:ext cx="352425" cy="628650"/>
          </a:xfrm>
          <a:custGeom>
            <a:avLst/>
            <a:gdLst/>
            <a:ahLst/>
            <a:cxnLst/>
            <a:rect l="l" t="t" r="r" b="b"/>
            <a:pathLst>
              <a:path w="352425" h="628650" extrusionOk="0">
                <a:moveTo>
                  <a:pt x="234950" y="0"/>
                </a:moveTo>
                <a:lnTo>
                  <a:pt x="234950" y="0"/>
                </a:lnTo>
                <a:cubicBezTo>
                  <a:pt x="233892" y="9525"/>
                  <a:pt x="234099" y="19278"/>
                  <a:pt x="231775" y="28575"/>
                </a:cubicBezTo>
                <a:cubicBezTo>
                  <a:pt x="230850" y="32277"/>
                  <a:pt x="227132" y="34687"/>
                  <a:pt x="225425" y="38100"/>
                </a:cubicBezTo>
                <a:cubicBezTo>
                  <a:pt x="212871" y="63209"/>
                  <a:pt x="235295" y="30066"/>
                  <a:pt x="212725" y="57150"/>
                </a:cubicBezTo>
                <a:cubicBezTo>
                  <a:pt x="210282" y="60081"/>
                  <a:pt x="208910" y="63823"/>
                  <a:pt x="206375" y="66675"/>
                </a:cubicBezTo>
                <a:cubicBezTo>
                  <a:pt x="200409" y="73387"/>
                  <a:pt x="187325" y="85725"/>
                  <a:pt x="187325" y="85725"/>
                </a:cubicBezTo>
                <a:cubicBezTo>
                  <a:pt x="186267" y="88900"/>
                  <a:pt x="185775" y="92324"/>
                  <a:pt x="184150" y="95250"/>
                </a:cubicBezTo>
                <a:cubicBezTo>
                  <a:pt x="180444" y="101921"/>
                  <a:pt x="173863" y="107060"/>
                  <a:pt x="171450" y="114300"/>
                </a:cubicBezTo>
                <a:cubicBezTo>
                  <a:pt x="163470" y="138241"/>
                  <a:pt x="174235" y="108731"/>
                  <a:pt x="161925" y="133350"/>
                </a:cubicBezTo>
                <a:cubicBezTo>
                  <a:pt x="160428" y="136343"/>
                  <a:pt x="160247" y="139882"/>
                  <a:pt x="158750" y="142875"/>
                </a:cubicBezTo>
                <a:cubicBezTo>
                  <a:pt x="153547" y="153281"/>
                  <a:pt x="148103" y="152400"/>
                  <a:pt x="155575" y="152400"/>
                </a:cubicBezTo>
                <a:lnTo>
                  <a:pt x="117475" y="219075"/>
                </a:lnTo>
                <a:lnTo>
                  <a:pt x="53975" y="323850"/>
                </a:lnTo>
                <a:lnTo>
                  <a:pt x="19050" y="400050"/>
                </a:lnTo>
                <a:lnTo>
                  <a:pt x="0" y="454025"/>
                </a:lnTo>
                <a:lnTo>
                  <a:pt x="0" y="495300"/>
                </a:lnTo>
                <a:lnTo>
                  <a:pt x="28575" y="546100"/>
                </a:lnTo>
                <a:lnTo>
                  <a:pt x="101600" y="571500"/>
                </a:lnTo>
                <a:lnTo>
                  <a:pt x="219075" y="606425"/>
                </a:lnTo>
                <a:lnTo>
                  <a:pt x="266700" y="628650"/>
                </a:lnTo>
                <a:lnTo>
                  <a:pt x="304800" y="603250"/>
                </a:lnTo>
                <a:lnTo>
                  <a:pt x="327025" y="536575"/>
                </a:lnTo>
                <a:lnTo>
                  <a:pt x="346075" y="447675"/>
                </a:lnTo>
                <a:lnTo>
                  <a:pt x="352425" y="336550"/>
                </a:lnTo>
                <a:lnTo>
                  <a:pt x="342900" y="250825"/>
                </a:lnTo>
                <a:lnTo>
                  <a:pt x="314325" y="139700"/>
                </a:lnTo>
                <a:lnTo>
                  <a:pt x="285750" y="79375"/>
                </a:lnTo>
                <a:lnTo>
                  <a:pt x="2349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pic>
        <p:nvPicPr>
          <p:cNvPr id="224" name="Google Shape;224;p20"/>
          <p:cNvPicPr preferRelativeResize="0"/>
          <p:nvPr/>
        </p:nvPicPr>
        <p:blipFill rotWithShape="1">
          <a:blip r:embed="rId4">
            <a:alphaModFix/>
          </a:blip>
          <a:srcRect l="30878" t="25030" r="30272" b="23960"/>
          <a:stretch/>
        </p:blipFill>
        <p:spPr>
          <a:xfrm rot="5400000">
            <a:off x="790742" y="3467156"/>
            <a:ext cx="2070000" cy="2079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0"/>
          <p:cNvSpPr txBox="1"/>
          <p:nvPr/>
        </p:nvSpPr>
        <p:spPr>
          <a:xfrm>
            <a:off x="5114504" y="2702511"/>
            <a:ext cx="626469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Fully blocked!</a:t>
            </a:r>
            <a:endParaRPr sz="2400" b="1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The top of the plaque (grey) comes off, and blood cells clump together and clot on top of it. This completely blocks the vessel, so no blood can flow through. </a:t>
            </a:r>
            <a:endParaRPr dirty="0">
              <a:latin typeface="TUOS Blake" panose="020B05030400000200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This is what happens in a heart attack, or </a:t>
            </a:r>
            <a:r>
              <a:rPr lang="en-GB" sz="2400" b="1" dirty="0">
                <a:solidFill>
                  <a:schemeClr val="lt2"/>
                </a:solidFill>
                <a:latin typeface="TUOS Blake" panose="020B0503040000020004" pitchFamily="34" charset="77"/>
                <a:sym typeface="Arial"/>
              </a:rPr>
              <a:t>myocardial infarction</a:t>
            </a: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.</a:t>
            </a:r>
            <a:endParaRPr dirty="0">
              <a:latin typeface="TUOS Blake" panose="020B0503040000020004" pitchFamily="34" charset="77"/>
            </a:endParaRPr>
          </a:p>
        </p:txBody>
      </p:sp>
      <p:sp>
        <p:nvSpPr>
          <p:cNvPr id="14" name="Google Shape;128;p10">
            <a:extLst>
              <a:ext uri="{FF2B5EF4-FFF2-40B4-BE49-F238E27FC236}">
                <a16:creationId xmlns:a16="http://schemas.microsoft.com/office/drawing/2014/main" id="{919ACADF-9FD9-2B44-8858-10E243FBE7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219" name="Google Shape;219;p20"/>
          <p:cNvSpPr/>
          <p:nvPr/>
        </p:nvSpPr>
        <p:spPr>
          <a:xfrm>
            <a:off x="3585880" y="3930650"/>
            <a:ext cx="1152128" cy="1152128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15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DCCAC1-57F6-4EBB-AB3B-FBE6857CE58E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6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91A2D5D-A463-4960-B3C6-B7C87FC13CB4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body" idx="1"/>
          </p:nvPr>
        </p:nvSpPr>
        <p:spPr>
          <a:xfrm>
            <a:off x="812800" y="1988840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</a:rPr>
              <a:t>Here’s a summary on what we’ve just been through: </a:t>
            </a:r>
            <a:endParaRPr sz="24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32" name="Google Shape;232;p2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/>
          <p:nvPr/>
        </p:nvSpPr>
        <p:spPr>
          <a:xfrm>
            <a:off x="2163357" y="2552836"/>
            <a:ext cx="1152128" cy="1152128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5259701" y="2552836"/>
            <a:ext cx="1152128" cy="1152128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35" name="Google Shape;235;p21"/>
          <p:cNvSpPr/>
          <p:nvPr/>
        </p:nvSpPr>
        <p:spPr>
          <a:xfrm>
            <a:off x="5257210" y="3055363"/>
            <a:ext cx="728348" cy="651479"/>
          </a:xfrm>
          <a:custGeom>
            <a:avLst/>
            <a:gdLst/>
            <a:ahLst/>
            <a:cxnLst/>
            <a:rect l="l" t="t" r="r" b="b"/>
            <a:pathLst>
              <a:path w="728348" h="651479" extrusionOk="0">
                <a:moveTo>
                  <a:pt x="25918" y="22567"/>
                </a:moveTo>
                <a:cubicBezTo>
                  <a:pt x="57424" y="-3810"/>
                  <a:pt x="144614" y="-147"/>
                  <a:pt x="192972" y="586"/>
                </a:cubicBezTo>
                <a:cubicBezTo>
                  <a:pt x="241330" y="1319"/>
                  <a:pt x="316064" y="26963"/>
                  <a:pt x="316064" y="26963"/>
                </a:cubicBezTo>
                <a:lnTo>
                  <a:pt x="316064" y="26963"/>
                </a:lnTo>
                <a:cubicBezTo>
                  <a:pt x="352414" y="63198"/>
                  <a:pt x="481413" y="173303"/>
                  <a:pt x="534167" y="244374"/>
                </a:cubicBezTo>
                <a:cubicBezTo>
                  <a:pt x="586921" y="315445"/>
                  <a:pt x="641827" y="405365"/>
                  <a:pt x="672152" y="470974"/>
                </a:cubicBezTo>
                <a:cubicBezTo>
                  <a:pt x="702477" y="536583"/>
                  <a:pt x="751283" y="611652"/>
                  <a:pt x="716114" y="638029"/>
                </a:cubicBezTo>
                <a:cubicBezTo>
                  <a:pt x="680945" y="664406"/>
                  <a:pt x="543199" y="646821"/>
                  <a:pt x="461137" y="629236"/>
                </a:cubicBezTo>
                <a:cubicBezTo>
                  <a:pt x="379075" y="611651"/>
                  <a:pt x="280895" y="566958"/>
                  <a:pt x="223745" y="532521"/>
                </a:cubicBezTo>
                <a:cubicBezTo>
                  <a:pt x="166595" y="498084"/>
                  <a:pt x="149010" y="462915"/>
                  <a:pt x="118237" y="422617"/>
                </a:cubicBezTo>
                <a:cubicBezTo>
                  <a:pt x="87464" y="382319"/>
                  <a:pt x="58157" y="334693"/>
                  <a:pt x="39107" y="290732"/>
                </a:cubicBezTo>
                <a:cubicBezTo>
                  <a:pt x="20057" y="246771"/>
                  <a:pt x="9799" y="198413"/>
                  <a:pt x="3937" y="158848"/>
                </a:cubicBezTo>
                <a:cubicBezTo>
                  <a:pt x="-1925" y="119283"/>
                  <a:pt x="-5588" y="48944"/>
                  <a:pt x="25918" y="2256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8318612" y="2545341"/>
            <a:ext cx="1152128" cy="1152128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8315824" y="2557742"/>
            <a:ext cx="1068202" cy="1147222"/>
          </a:xfrm>
          <a:custGeom>
            <a:avLst/>
            <a:gdLst/>
            <a:ahLst/>
            <a:cxnLst/>
            <a:rect l="l" t="t" r="r" b="b"/>
            <a:pathLst>
              <a:path w="1068202" h="1147222" extrusionOk="0">
                <a:moveTo>
                  <a:pt x="12139" y="483418"/>
                </a:moveTo>
                <a:cubicBezTo>
                  <a:pt x="31474" y="415766"/>
                  <a:pt x="87973" y="299308"/>
                  <a:pt x="122043" y="242362"/>
                </a:cubicBezTo>
                <a:cubicBezTo>
                  <a:pt x="156113" y="185416"/>
                  <a:pt x="174631" y="176168"/>
                  <a:pt x="216560" y="141739"/>
                </a:cubicBezTo>
                <a:cubicBezTo>
                  <a:pt x="258489" y="107310"/>
                  <a:pt x="308814" y="54507"/>
                  <a:pt x="373619" y="35790"/>
                </a:cubicBezTo>
                <a:cubicBezTo>
                  <a:pt x="438424" y="17073"/>
                  <a:pt x="533674" y="-4623"/>
                  <a:pt x="605393" y="864"/>
                </a:cubicBezTo>
                <a:cubicBezTo>
                  <a:pt x="677112" y="6351"/>
                  <a:pt x="769010" y="13151"/>
                  <a:pt x="835685" y="56014"/>
                </a:cubicBezTo>
                <a:cubicBezTo>
                  <a:pt x="902360" y="98877"/>
                  <a:pt x="1050056" y="147192"/>
                  <a:pt x="1005444" y="258040"/>
                </a:cubicBezTo>
                <a:cubicBezTo>
                  <a:pt x="960832" y="368888"/>
                  <a:pt x="795721" y="573348"/>
                  <a:pt x="780738" y="698875"/>
                </a:cubicBezTo>
                <a:cubicBezTo>
                  <a:pt x="765755" y="824402"/>
                  <a:pt x="1078369" y="803245"/>
                  <a:pt x="1067948" y="874675"/>
                </a:cubicBezTo>
                <a:cubicBezTo>
                  <a:pt x="1057527" y="946105"/>
                  <a:pt x="818996" y="1086791"/>
                  <a:pt x="718210" y="1127455"/>
                </a:cubicBezTo>
                <a:cubicBezTo>
                  <a:pt x="617424" y="1168119"/>
                  <a:pt x="545295" y="1136247"/>
                  <a:pt x="463233" y="1118662"/>
                </a:cubicBezTo>
                <a:cubicBezTo>
                  <a:pt x="381171" y="1101077"/>
                  <a:pt x="282991" y="1056384"/>
                  <a:pt x="225841" y="1021947"/>
                </a:cubicBezTo>
                <a:cubicBezTo>
                  <a:pt x="168691" y="987510"/>
                  <a:pt x="151106" y="952341"/>
                  <a:pt x="120333" y="912043"/>
                </a:cubicBezTo>
                <a:cubicBezTo>
                  <a:pt x="89560" y="871745"/>
                  <a:pt x="60253" y="824119"/>
                  <a:pt x="41203" y="780158"/>
                </a:cubicBezTo>
                <a:cubicBezTo>
                  <a:pt x="22153" y="736197"/>
                  <a:pt x="10877" y="697731"/>
                  <a:pt x="6033" y="648274"/>
                </a:cubicBezTo>
                <a:cubicBezTo>
                  <a:pt x="1189" y="598817"/>
                  <a:pt x="-7196" y="551070"/>
                  <a:pt x="12139" y="483418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sp>
        <p:nvSpPr>
          <p:cNvPr id="238" name="Google Shape;238;p21"/>
          <p:cNvSpPr/>
          <p:nvPr/>
        </p:nvSpPr>
        <p:spPr>
          <a:xfrm>
            <a:off x="9120336" y="2785876"/>
            <a:ext cx="352425" cy="628650"/>
          </a:xfrm>
          <a:custGeom>
            <a:avLst/>
            <a:gdLst/>
            <a:ahLst/>
            <a:cxnLst/>
            <a:rect l="l" t="t" r="r" b="b"/>
            <a:pathLst>
              <a:path w="352425" h="628650" extrusionOk="0">
                <a:moveTo>
                  <a:pt x="234950" y="0"/>
                </a:moveTo>
                <a:lnTo>
                  <a:pt x="234950" y="0"/>
                </a:lnTo>
                <a:cubicBezTo>
                  <a:pt x="233892" y="9525"/>
                  <a:pt x="234099" y="19278"/>
                  <a:pt x="231775" y="28575"/>
                </a:cubicBezTo>
                <a:cubicBezTo>
                  <a:pt x="230850" y="32277"/>
                  <a:pt x="227132" y="34687"/>
                  <a:pt x="225425" y="38100"/>
                </a:cubicBezTo>
                <a:cubicBezTo>
                  <a:pt x="212871" y="63209"/>
                  <a:pt x="235295" y="30066"/>
                  <a:pt x="212725" y="57150"/>
                </a:cubicBezTo>
                <a:cubicBezTo>
                  <a:pt x="210282" y="60081"/>
                  <a:pt x="208910" y="63823"/>
                  <a:pt x="206375" y="66675"/>
                </a:cubicBezTo>
                <a:cubicBezTo>
                  <a:pt x="200409" y="73387"/>
                  <a:pt x="187325" y="85725"/>
                  <a:pt x="187325" y="85725"/>
                </a:cubicBezTo>
                <a:cubicBezTo>
                  <a:pt x="186267" y="88900"/>
                  <a:pt x="185775" y="92324"/>
                  <a:pt x="184150" y="95250"/>
                </a:cubicBezTo>
                <a:cubicBezTo>
                  <a:pt x="180444" y="101921"/>
                  <a:pt x="173863" y="107060"/>
                  <a:pt x="171450" y="114300"/>
                </a:cubicBezTo>
                <a:cubicBezTo>
                  <a:pt x="163470" y="138241"/>
                  <a:pt x="174235" y="108731"/>
                  <a:pt x="161925" y="133350"/>
                </a:cubicBezTo>
                <a:cubicBezTo>
                  <a:pt x="160428" y="136343"/>
                  <a:pt x="160247" y="139882"/>
                  <a:pt x="158750" y="142875"/>
                </a:cubicBezTo>
                <a:cubicBezTo>
                  <a:pt x="153547" y="153281"/>
                  <a:pt x="148103" y="152400"/>
                  <a:pt x="155575" y="152400"/>
                </a:cubicBezTo>
                <a:lnTo>
                  <a:pt x="117475" y="219075"/>
                </a:lnTo>
                <a:lnTo>
                  <a:pt x="53975" y="323850"/>
                </a:lnTo>
                <a:lnTo>
                  <a:pt x="19050" y="400050"/>
                </a:lnTo>
                <a:lnTo>
                  <a:pt x="0" y="454025"/>
                </a:lnTo>
                <a:lnTo>
                  <a:pt x="0" y="495300"/>
                </a:lnTo>
                <a:lnTo>
                  <a:pt x="28575" y="546100"/>
                </a:lnTo>
                <a:lnTo>
                  <a:pt x="101600" y="571500"/>
                </a:lnTo>
                <a:lnTo>
                  <a:pt x="219075" y="606425"/>
                </a:lnTo>
                <a:lnTo>
                  <a:pt x="266700" y="628650"/>
                </a:lnTo>
                <a:lnTo>
                  <a:pt x="304800" y="603250"/>
                </a:lnTo>
                <a:lnTo>
                  <a:pt x="327025" y="536575"/>
                </a:lnTo>
                <a:lnTo>
                  <a:pt x="346075" y="447675"/>
                </a:lnTo>
                <a:lnTo>
                  <a:pt x="352425" y="336550"/>
                </a:lnTo>
                <a:lnTo>
                  <a:pt x="342900" y="250825"/>
                </a:lnTo>
                <a:lnTo>
                  <a:pt x="314325" y="139700"/>
                </a:lnTo>
                <a:lnTo>
                  <a:pt x="285750" y="79375"/>
                </a:lnTo>
                <a:lnTo>
                  <a:pt x="2349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UOS Blake" panose="020B0503040000020004" pitchFamily="34" charset="77"/>
              <a:sym typeface="Arial"/>
            </a:endParaRPr>
          </a:p>
        </p:txBody>
      </p:sp>
      <p:pic>
        <p:nvPicPr>
          <p:cNvPr id="239" name="Google Shape;239;p21"/>
          <p:cNvPicPr preferRelativeResize="0"/>
          <p:nvPr/>
        </p:nvPicPr>
        <p:blipFill rotWithShape="1">
          <a:blip r:embed="rId4">
            <a:alphaModFix/>
          </a:blip>
          <a:srcRect l="28606" t="20600" r="19999" b="11753"/>
          <a:stretch/>
        </p:blipFill>
        <p:spPr>
          <a:xfrm rot="5400000">
            <a:off x="4798638" y="3977431"/>
            <a:ext cx="2070000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5">
            <a:alphaModFix/>
          </a:blip>
          <a:srcRect l="31110" t="31684" r="40549" b="30400"/>
          <a:stretch/>
        </p:blipFill>
        <p:spPr>
          <a:xfrm rot="5400000">
            <a:off x="1704421" y="3977431"/>
            <a:ext cx="2070000" cy="20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 rotWithShape="1">
          <a:blip r:embed="rId6">
            <a:alphaModFix/>
          </a:blip>
          <a:srcRect l="30878" t="25030" r="30272" b="23960"/>
          <a:stretch/>
        </p:blipFill>
        <p:spPr>
          <a:xfrm rot="5400000">
            <a:off x="7850560" y="3977431"/>
            <a:ext cx="2070000" cy="20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 txBox="1"/>
          <p:nvPr/>
        </p:nvSpPr>
        <p:spPr>
          <a:xfrm>
            <a:off x="1704421" y="5577172"/>
            <a:ext cx="2070000" cy="47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Normal</a:t>
            </a:r>
            <a:endParaRPr>
              <a:latin typeface="TUOS Blake" panose="020B0503040000020004" pitchFamily="34" charset="77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4798638" y="5184025"/>
            <a:ext cx="2070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Partly Blocked</a:t>
            </a:r>
            <a:endParaRPr dirty="0">
              <a:latin typeface="TUOS Blake" panose="020B0503040000020004" pitchFamily="34" charset="77"/>
            </a:endParaRPr>
          </a:p>
        </p:txBody>
      </p:sp>
      <p:sp>
        <p:nvSpPr>
          <p:cNvPr id="244" name="Google Shape;244;p21"/>
          <p:cNvSpPr txBox="1"/>
          <p:nvPr/>
        </p:nvSpPr>
        <p:spPr>
          <a:xfrm>
            <a:off x="7355114" y="5336561"/>
            <a:ext cx="2052499" cy="47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TUOS Blake" panose="020B0503040000020004" pitchFamily="34" charset="77"/>
                <a:sym typeface="Arial"/>
              </a:rPr>
              <a:t>Fully Blocked</a:t>
            </a:r>
            <a:endParaRPr dirty="0">
              <a:latin typeface="TUOS Blake" panose="020B0503040000020004" pitchFamily="34" charset="77"/>
            </a:endParaRPr>
          </a:p>
        </p:txBody>
      </p:sp>
      <p:sp>
        <p:nvSpPr>
          <p:cNvPr id="19" name="Google Shape;128;p10">
            <a:extLst>
              <a:ext uri="{FF2B5EF4-FFF2-40B4-BE49-F238E27FC236}">
                <a16:creationId xmlns:a16="http://schemas.microsoft.com/office/drawing/2014/main" id="{D8BD998B-63DC-E54F-9790-907E8BD9E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sp>
        <p:nvSpPr>
          <p:cNvPr id="1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5B575F-4FB3-4374-B0BA-BFA781376ED5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2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758AA9-CC85-4671-A7C0-01CE4580E5EF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 txBox="1">
            <a:spLocks noGrp="1"/>
          </p:cNvSpPr>
          <p:nvPr>
            <p:ph type="body" idx="1"/>
          </p:nvPr>
        </p:nvSpPr>
        <p:spPr>
          <a:xfrm>
            <a:off x="790511" y="2104768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TUOS Blake" panose="020B0503040000020004" pitchFamily="34" charset="77"/>
              </a:rPr>
              <a:t>And here’s a useful video which also explains some key signs to look out for and treatments.</a:t>
            </a:r>
            <a:endParaRPr sz="24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51" name="Google Shape;251;p22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8;p10">
            <a:extLst>
              <a:ext uri="{FF2B5EF4-FFF2-40B4-BE49-F238E27FC236}">
                <a16:creationId xmlns:a16="http://schemas.microsoft.com/office/drawing/2014/main" id="{5271254B-AB88-8440-B68A-D20900CFAF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 achy, breaky heart </a:t>
            </a:r>
          </a:p>
        </p:txBody>
      </p:sp>
      <p:pic>
        <p:nvPicPr>
          <p:cNvPr id="2" name="Online Media 1" title="What happens during a heart attack? - Krishna Sudhir">
            <a:hlinkClick r:id="" action="ppaction://media"/>
            <a:extLst>
              <a:ext uri="{FF2B5EF4-FFF2-40B4-BE49-F238E27FC236}">
                <a16:creationId xmlns:a16="http://schemas.microsoft.com/office/drawing/2014/main" id="{87D8301D-567E-457A-803B-ECCE2A6E56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35980" y="2592287"/>
            <a:ext cx="6096000" cy="3429000"/>
          </a:xfrm>
          <a:prstGeom prst="rect">
            <a:avLst/>
          </a:prstGeom>
        </p:spPr>
      </p:pic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5A0B41-69EA-493D-8911-A47B6054C223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2D20DA8-7042-4616-AD1E-435AB8ED3EDA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"/>
          <p:cNvSpPr txBox="1">
            <a:spLocks noGrp="1"/>
          </p:cNvSpPr>
          <p:nvPr>
            <p:ph type="body" idx="1"/>
          </p:nvPr>
        </p:nvSpPr>
        <p:spPr>
          <a:xfrm>
            <a:off x="773455" y="13047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u="sng" dirty="0">
                <a:solidFill>
                  <a:schemeClr val="lt1"/>
                </a:solidFill>
                <a:latin typeface="TUOS Blake" panose="020B0503040000020004" pitchFamily="34" charset="77"/>
              </a:rPr>
              <a:t>Activity Summary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What we’ve just been through is a small example of some of the things we learn in the first two years of medicine.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59" name="Google Shape;259;p2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48E63-C31A-D04F-97AA-31DE0CD95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96" y="3060029"/>
            <a:ext cx="4321321" cy="2881774"/>
          </a:xfrm>
          <a:prstGeom prst="rect">
            <a:avLst/>
          </a:prstGeom>
        </p:spPr>
      </p:pic>
      <p:sp>
        <p:nvSpPr>
          <p:cNvPr id="9" name="Google Shape;258;p23">
            <a:extLst>
              <a:ext uri="{FF2B5EF4-FFF2-40B4-BE49-F238E27FC236}">
                <a16:creationId xmlns:a16="http://schemas.microsoft.com/office/drawing/2014/main" id="{B52A1B13-7275-6241-B7F4-944822F27ECF}"/>
              </a:ext>
            </a:extLst>
          </p:cNvPr>
          <p:cNvSpPr txBox="1">
            <a:spLocks/>
          </p:cNvSpPr>
          <p:nvPr/>
        </p:nvSpPr>
        <p:spPr>
          <a:xfrm>
            <a:off x="878761" y="2851482"/>
            <a:ext cx="6562035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4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4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4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4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4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960"/>
              </a:spcBef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In the following years you will learn how to do investigations and clinical skills, including ECGs, and meet patients who’ve suffered from these conditions in a hospital setting during placements. </a:t>
            </a:r>
            <a:endParaRPr lang="en-GB" dirty="0">
              <a:latin typeface="TUOS Blake" panose="020B0503040000020004" pitchFamily="34" charset="77"/>
            </a:endParaRPr>
          </a:p>
        </p:txBody>
      </p:sp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9AEC7C-789D-4F1E-AB54-8C7B09F6525C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DB4BA7C-18A6-4B2D-8071-B31485A5FBD1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2855899" y="433483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Work Experience</a:t>
            </a:r>
            <a:endParaRPr dirty="0"/>
          </a:p>
        </p:txBody>
      </p:sp>
      <p:sp>
        <p:nvSpPr>
          <p:cNvPr id="265" name="Google Shape;265;p24"/>
          <p:cNvSpPr txBox="1">
            <a:spLocks noGrp="1"/>
          </p:cNvSpPr>
          <p:nvPr>
            <p:ph type="body" idx="1"/>
          </p:nvPr>
        </p:nvSpPr>
        <p:spPr>
          <a:xfrm>
            <a:off x="826108" y="1463901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Hopefully you enjoyed that activity and learned something new. Now perhaps you are eager to find out more information or get some work experience? 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We know it may be more difficult for you to secure work experience due to Covid19 – Medical Schools are aware of this. The Medical Schools Council have released a </a:t>
            </a:r>
            <a:r>
              <a:rPr lang="en-GB" sz="2400" b="1" dirty="0">
                <a:hlinkClick r:id="rId3"/>
              </a:rPr>
              <a:t>guidance document</a:t>
            </a:r>
            <a:r>
              <a:rPr lang="en-GB" sz="2400" b="1" dirty="0"/>
              <a:t> </a:t>
            </a:r>
            <a:r>
              <a:rPr lang="en-GB" sz="2400" dirty="0"/>
              <a:t>to help.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 </a:t>
            </a:r>
            <a:endParaRPr dirty="0">
              <a:latin typeface="TUOS Blake" panose="020B0503040000020004" pitchFamily="34" charset="77"/>
            </a:endParaRPr>
          </a:p>
        </p:txBody>
      </p:sp>
      <p:pic>
        <p:nvPicPr>
          <p:cNvPr id="266" name="Google Shape;266;p24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9C970D-84D8-4055-9857-192A624CF12C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B8C9B2-1DC8-441D-A048-55E90FDDB60B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59287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2855899" y="433483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Work Experience</a:t>
            </a:r>
            <a:endParaRPr dirty="0"/>
          </a:p>
        </p:txBody>
      </p:sp>
      <p:sp>
        <p:nvSpPr>
          <p:cNvPr id="265" name="Google Shape;265;p24"/>
          <p:cNvSpPr txBox="1">
            <a:spLocks noGrp="1"/>
          </p:cNvSpPr>
          <p:nvPr>
            <p:ph type="body" idx="1"/>
          </p:nvPr>
        </p:nvSpPr>
        <p:spPr>
          <a:xfrm>
            <a:off x="826108" y="1463901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/>
              <a:t>For </a:t>
            </a:r>
            <a:r>
              <a:rPr lang="en-GB" sz="2400" dirty="0"/>
              <a:t>work experience you could also consider: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>
              <a:spcBef>
                <a:spcPts val="0"/>
              </a:spcBef>
            </a:pPr>
            <a:r>
              <a:rPr lang="en-GB" sz="2400" dirty="0"/>
              <a:t>Different types of work experience can demonstrate the skills needed for Medicine, especially ‘people-facing’ experience. 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Speak to doctors or others in Medicine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Consider volunteering - </a:t>
            </a:r>
            <a:r>
              <a:rPr lang="en-GB" sz="2400" dirty="0">
                <a:hlinkClick r:id="rId3"/>
              </a:rPr>
              <a:t>National Citizen’s Service</a:t>
            </a:r>
            <a:r>
              <a:rPr lang="en-GB" sz="2400" dirty="0"/>
              <a:t> are running a ‘One Million Hours’ campaign where you can volunteer your time to help your community, or use a website like Do-it to find opportunities near you that can be done at home or socially distanced.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 </a:t>
            </a:r>
            <a:endParaRPr dirty="0">
              <a:latin typeface="TUOS Blake" panose="020B0503040000020004" pitchFamily="34" charset="77"/>
            </a:endParaRPr>
          </a:p>
        </p:txBody>
      </p:sp>
      <p:pic>
        <p:nvPicPr>
          <p:cNvPr id="266" name="Google Shape;266;p24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B90EE7-8B0F-4A62-AD91-B806BECC65B5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1FBA62-87D9-4709-827F-8A917FF25D83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2528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19F9-0825-4A9F-9BEF-13CFE1B1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HeppSY</a:t>
            </a:r>
            <a:b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83BD5-2C91-4AA5-A9D8-D10A1BECD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362200"/>
            <a:ext cx="9342201" cy="3733800"/>
          </a:xfrm>
        </p:spPr>
        <p:txBody>
          <a:bodyPr/>
          <a:lstStyle/>
          <a:p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The Higher Education Progression Partnership South Yorkshire (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) is part of a national programme to help school and college aged students aged 13-19 in South Yorkshire, who are most at risk of missing out on higher education. 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 is working in partnerships with Sheffield Hallam University, the University of Sheffield, and South Yorkshire colleges and schools. Visit: 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www.heppsy.org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. Follow: @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HeppSYplus</a:t>
            </a:r>
            <a:endParaRPr lang="en-GB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" name="Picture 3" descr="A close up of a football ball&#10;&#10;Description automatically generated">
            <a:extLst>
              <a:ext uri="{FF2B5EF4-FFF2-40B4-BE49-F238E27FC236}">
                <a16:creationId xmlns:a16="http://schemas.microsoft.com/office/drawing/2014/main" id="{1EB5F6BF-8AC8-41D5-B0E2-60BDA218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9" t="37338" b="10221"/>
          <a:stretch/>
        </p:blipFill>
        <p:spPr>
          <a:xfrm rot="16200000">
            <a:off x="8462958" y="1692043"/>
            <a:ext cx="5421085" cy="2036999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CAC821B-8AF7-404B-AD98-7EC6449A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4" y="5817181"/>
            <a:ext cx="2177012" cy="823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79921-FA7E-4DBF-A58A-A05ED1EA10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70" y="5817181"/>
            <a:ext cx="2036999" cy="74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9FEA05-36C9-439F-89FF-0CC8A3A7122E}"/>
              </a:ext>
            </a:extLst>
          </p:cNvPr>
          <p:cNvSpPr/>
          <p:nvPr/>
        </p:nvSpPr>
        <p:spPr>
          <a:xfrm>
            <a:off x="7663348" y="6021287"/>
            <a:ext cx="1656184" cy="724449"/>
          </a:xfrm>
          <a:prstGeom prst="rightArrow">
            <a:avLst/>
          </a:prstGeom>
          <a:solidFill>
            <a:srgbClr val="005BAA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Next slide</a:t>
            </a:r>
          </a:p>
        </p:txBody>
      </p:sp>
      <p:sp>
        <p:nvSpPr>
          <p:cNvPr id="13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868724-02D8-4CB8-AD67-00159EA9349B}"/>
              </a:ext>
            </a:extLst>
          </p:cNvPr>
          <p:cNvSpPr/>
          <p:nvPr/>
        </p:nvSpPr>
        <p:spPr>
          <a:xfrm flipH="1">
            <a:off x="2568304" y="6021287"/>
            <a:ext cx="1656184" cy="724449"/>
          </a:xfrm>
          <a:prstGeom prst="rightArrow">
            <a:avLst/>
          </a:prstGeom>
          <a:solidFill>
            <a:srgbClr val="005BAA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421155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Summary Overall</a:t>
            </a:r>
            <a:endParaRPr dirty="0"/>
          </a:p>
        </p:txBody>
      </p:sp>
      <p:sp>
        <p:nvSpPr>
          <p:cNvPr id="265" name="Google Shape;265;p24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Studying medicine is an exciting process, allowing you to merge your interests in science, practical work and social engagement, ultimately leading to a career where you can make a real difference in your community. </a:t>
            </a:r>
            <a:endParaRPr sz="28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We hope you’ve enjoyed working through this presentation, and are excited about the prospect of studying medicine! 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266" name="Google Shape;266;p24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C73FCE-7EFB-4291-A3E4-F708D4A26293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A699AF-AF31-4194-A709-635DF6865F81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Next steps…</a:t>
            </a:r>
            <a:endParaRPr dirty="0"/>
          </a:p>
        </p:txBody>
      </p:sp>
      <p:sp>
        <p:nvSpPr>
          <p:cNvPr id="272" name="Google Shape;272;p25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539784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To find out more about the course at Sheffield, </a:t>
            </a:r>
            <a:r>
              <a:rPr lang="en-GB" u="sng" dirty="0">
                <a:solidFill>
                  <a:schemeClr val="lt1"/>
                </a:solidFill>
                <a:latin typeface="TUOS Blake" panose="020B0503040000020004" pitchFamily="34" charset="77"/>
                <a:hlinkClick r:id="rId3"/>
              </a:rPr>
              <a:t>visit this website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.</a:t>
            </a:r>
            <a:endParaRPr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For tips and advice on applying to medicine, follow our student led group SWAMS </a:t>
            </a:r>
            <a:r>
              <a:rPr lang="en-GB" u="sng" dirty="0">
                <a:solidFill>
                  <a:schemeClr val="lt1"/>
                </a:solidFill>
                <a:latin typeface="TUOS Blake" panose="020B0503040000020004" pitchFamily="34" charset="77"/>
                <a:hlinkClick r:id="rId4"/>
              </a:rPr>
              <a:t>here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.  </a:t>
            </a: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273" name="Google Shape;273;p25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9E74B79-8F82-420A-90CC-B2E7F10A10C0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  <p:sp>
        <p:nvSpPr>
          <p:cNvPr id="6" name="Google Shape;707;p3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D7C6672-75DB-419D-B7E4-AEA45E6D1A03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End of Session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Hello and Welcome…</a:t>
            </a: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9728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Welcome to our interactive presentation and quiz about Medicine at The University of Sheffield.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6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This presentation has been produced by students fro</a:t>
            </a:r>
            <a:r>
              <a:rPr lang="en-GB" sz="2800" dirty="0">
                <a:solidFill>
                  <a:schemeClr val="tx1"/>
                </a:solidFill>
                <a:latin typeface="TUOS Blake" panose="020B0503040000020004" pitchFamily="34" charset="77"/>
              </a:rPr>
              <a:t>m </a:t>
            </a:r>
            <a:r>
              <a:rPr lang="en-GB" sz="2800" dirty="0">
                <a:solidFill>
                  <a:schemeClr val="tx1"/>
                </a:solidFill>
                <a:latin typeface="TUOS Blake" panose="020B05030400000200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Sheffield Widening Access to Medical School (SWAMS)</a:t>
            </a: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 and will give you a flavour of what it’s like to study medicine. </a:t>
            </a:r>
            <a:endParaRPr sz="2800" dirty="0"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GB" sz="16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2800" dirty="0">
                <a:solidFill>
                  <a:schemeClr val="lt1"/>
                </a:solidFill>
                <a:latin typeface="TUOS Blake" panose="020B0503040000020004" pitchFamily="34" charset="77"/>
              </a:rPr>
              <a:t>We hope you enjoy looking through it! </a:t>
            </a:r>
            <a:endParaRPr sz="2800" dirty="0">
              <a:latin typeface="TUOS Blake" panose="020B0503040000020004" pitchFamily="34" charset="77"/>
            </a:endParaRPr>
          </a:p>
        </p:txBody>
      </p:sp>
      <p:pic>
        <p:nvPicPr>
          <p:cNvPr id="76" name="Google Shape;76;p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7752"/>
          <a:stretch/>
        </p:blipFill>
        <p:spPr>
          <a:xfrm>
            <a:off x="9290980" y="112263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447380-F715-4620-904F-FE337C648B61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3203B3-2397-474E-9BE8-2912DDCA076F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does a doctor look like?</a:t>
            </a:r>
            <a:endParaRPr dirty="0"/>
          </a:p>
        </p:txBody>
      </p:sp>
      <p:grpSp>
        <p:nvGrpSpPr>
          <p:cNvPr id="89" name="Google Shape;89;p5"/>
          <p:cNvGrpSpPr/>
          <p:nvPr/>
        </p:nvGrpSpPr>
        <p:grpSpPr>
          <a:xfrm>
            <a:off x="1936812" y="2600908"/>
            <a:ext cx="8318376" cy="1188132"/>
            <a:chOff x="1936812" y="2600908"/>
            <a:chExt cx="8318376" cy="1188132"/>
          </a:xfrm>
        </p:grpSpPr>
        <p:sp>
          <p:nvSpPr>
            <p:cNvPr id="90" name="Google Shape;90;p5"/>
            <p:cNvSpPr/>
            <p:nvPr/>
          </p:nvSpPr>
          <p:spPr>
            <a:xfrm>
              <a:off x="1936812" y="2600908"/>
              <a:ext cx="8318376" cy="118813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 txBox="1"/>
            <p:nvPr/>
          </p:nvSpPr>
          <p:spPr>
            <a:xfrm>
              <a:off x="2063552" y="2736502"/>
              <a:ext cx="8064896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0" i="0" u="none" strike="noStrike" cap="none" dirty="0">
                  <a:solidFill>
                    <a:schemeClr val="dk2"/>
                  </a:solidFill>
                  <a:latin typeface="TUOS Blake" panose="020B0503040000020004" pitchFamily="34" charset="77"/>
                  <a:sym typeface="Arial"/>
                </a:rPr>
                <a:t>Task: Spend 30 seconds imagining what a doctor looks like. Click ‘next slide’ when you are done!</a:t>
              </a:r>
              <a:endParaRPr dirty="0">
                <a:latin typeface="TUOS Blake" panose="020B0503040000020004" pitchFamily="34" charset="77"/>
              </a:endParaRPr>
            </a:p>
          </p:txBody>
        </p:sp>
      </p:grpSp>
      <p:pic>
        <p:nvPicPr>
          <p:cNvPr id="92" name="Google Shape;92;p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 descr="Stethosco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056" y="4005064"/>
            <a:ext cx="259228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6F2004-5538-432C-BCDC-9E752157F240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1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7FC5E82-811D-46A3-A8EE-7A9ADF65402E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495600" y="362744"/>
            <a:ext cx="643862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What does a doctor look like?</a:t>
            </a:r>
            <a:endParaRPr sz="3600" dirty="0"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335360" y="1628800"/>
            <a:ext cx="4635128" cy="328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Anyone! There is no ‘one image’ of what a doctor looks like!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These are all faces of real NHS Doctors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pic>
        <p:nvPicPr>
          <p:cNvPr id="100" name="Google Shape;100;p6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he many faces of the NHS: student's experience of discrimination ...">
            <a:extLst>
              <a:ext uri="{FF2B5EF4-FFF2-40B4-BE49-F238E27FC236}">
                <a16:creationId xmlns:a16="http://schemas.microsoft.com/office/drawing/2014/main" id="{79C7BDC6-78C2-D843-92CD-36950443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5" y="1628800"/>
            <a:ext cx="546990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BC3E01-AB34-4E73-A3D9-FB091FF783A9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83076F-4653-4383-99F8-7CA50B0B9F1D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0;p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092302-E055-B44F-AB77-A89826C837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8;p6">
            <a:extLst>
              <a:ext uri="{FF2B5EF4-FFF2-40B4-BE49-F238E27FC236}">
                <a16:creationId xmlns:a16="http://schemas.microsoft.com/office/drawing/2014/main" id="{654678BA-79D9-6948-BC20-75B7A804F3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does a medical student look like?</a:t>
            </a:r>
            <a:endParaRPr dirty="0"/>
          </a:p>
        </p:txBody>
      </p:sp>
      <p:sp>
        <p:nvSpPr>
          <p:cNvPr id="7" name="Google Shape;82;p4">
            <a:extLst>
              <a:ext uri="{FF2B5EF4-FFF2-40B4-BE49-F238E27FC236}">
                <a16:creationId xmlns:a16="http://schemas.microsoft.com/office/drawing/2014/main" id="{3FA78806-2288-2840-AD89-1B6A3C9C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2800" y="2050983"/>
            <a:ext cx="10972800" cy="397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Medical students come from a whole variety of backgrounds and have different motivations to study medicine and unique aspirations within health care </a:t>
            </a: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3200"/>
              <a:buNone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For most, a mix of social and scientific interests lead them to medicine – is this something you relate to?</a:t>
            </a: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But after the 5 years studying medicine, what happens…?</a:t>
            </a: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 indent="-1397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632901-F2BB-4AA3-A98D-7EB08F8A1281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08F563B-D53C-4205-8113-348F0EC13966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9893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0;p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26B033-EDD1-B841-BB1D-D30588C56D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8;p6">
            <a:extLst>
              <a:ext uri="{FF2B5EF4-FFF2-40B4-BE49-F238E27FC236}">
                <a16:creationId xmlns:a16="http://schemas.microsoft.com/office/drawing/2014/main" id="{D29E2746-8616-B44B-9EB4-40E523FAE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You become a doctor!</a:t>
            </a:r>
            <a:endParaRPr dirty="0"/>
          </a:p>
        </p:txBody>
      </p:sp>
      <p:sp>
        <p:nvSpPr>
          <p:cNvPr id="6" name="Google Shape;82;p4">
            <a:extLst>
              <a:ext uri="{FF2B5EF4-FFF2-40B4-BE49-F238E27FC236}">
                <a16:creationId xmlns:a16="http://schemas.microsoft.com/office/drawing/2014/main" id="{C089A2B0-373E-C94F-9C8B-AF25D82B8B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2800" y="2204863"/>
            <a:ext cx="10972800" cy="397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…but this is a very broad term as there are many different types of doctor </a:t>
            </a: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sz="16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Take a </a:t>
            </a:r>
            <a:r>
              <a:rPr lang="en-GB" dirty="0">
                <a:solidFill>
                  <a:schemeClr val="tx1"/>
                </a:solidFill>
                <a:latin typeface="TUOS Blake" panose="020B0503040000020004" pitchFamily="34" charset="77"/>
              </a:rPr>
              <a:t>minute to </a:t>
            </a:r>
            <a:r>
              <a:rPr lang="en-GB" dirty="0">
                <a:solidFill>
                  <a:schemeClr val="tx1"/>
                </a:solidFill>
                <a:latin typeface="TUOS Blake" panose="020B05030400000200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 at the NHS careers website </a:t>
            </a: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at everything you could become</a:t>
            </a: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sz="1600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Doctors are scientists, professionals, practitioners and scholars</a:t>
            </a: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>
              <a:spcBef>
                <a:spcPts val="0"/>
              </a:spcBef>
              <a:buClr>
                <a:schemeClr val="lt1"/>
              </a:buClr>
              <a:buSzPts val="3200"/>
            </a:pPr>
            <a:endParaRPr lang="en-GB" dirty="0">
              <a:solidFill>
                <a:schemeClr val="lt1"/>
              </a:solidFill>
              <a:latin typeface="TUOS Blake" panose="020B0503040000020004" pitchFamily="34" charset="77"/>
            </a:endParaRPr>
          </a:p>
          <a:p>
            <a:pPr marL="342900" lvl="0" indent="-1397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>
              <a:solidFill>
                <a:schemeClr val="lt1"/>
              </a:solidFill>
              <a:latin typeface="TUOS Blake" panose="020B0503040000020004" pitchFamily="34" charset="77"/>
            </a:endParaRPr>
          </a:p>
        </p:txBody>
      </p:sp>
      <p:sp>
        <p:nvSpPr>
          <p:cNvPr id="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2B866F-0AFA-4AE5-98DF-D0F3B67EDEC4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10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5C9B00-3DEA-49DA-81AE-3AECC9B7BBA5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63349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it like to study medicine?</a:t>
            </a:r>
            <a:endParaRPr dirty="0"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812800" y="2204864"/>
            <a:ext cx="10467776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TUOS Blake" panose="020B0503040000020004" pitchFamily="34" charset="77"/>
              </a:rPr>
              <a:t>To get started, take a look at the short video on the next slide which shows a day in the life of a medical student at the University of Sheffield.</a:t>
            </a:r>
            <a:endParaRPr dirty="0">
              <a:latin typeface="TUOS Blake" panose="020B0503040000020004" pitchFamily="34" charset="77"/>
            </a:endParaRPr>
          </a:p>
        </p:txBody>
      </p:sp>
      <p:pic>
        <p:nvPicPr>
          <p:cNvPr id="109" name="Google Shape;109;p7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7752"/>
          <a:stretch/>
        </p:blipFill>
        <p:spPr>
          <a:xfrm>
            <a:off x="9264352" y="165065"/>
            <a:ext cx="2762920" cy="95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796BD8-6552-41CB-8415-294CC49E54DA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8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908077A-A40C-45E4-8B4C-E9377049E478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uos_ppt_template_colour">
  <a:themeElements>
    <a:clrScheme name="">
      <a:dk1>
        <a:srgbClr val="FCFBE3"/>
      </a:dk1>
      <a:lt1>
        <a:srgbClr val="FFFFFF"/>
      </a:lt1>
      <a:dk2>
        <a:srgbClr val="336699"/>
      </a:dk2>
      <a:lt2>
        <a:srgbClr val="FFFF33"/>
      </a:lt2>
      <a:accent1>
        <a:srgbClr val="FFFF00"/>
      </a:accent1>
      <a:accent2>
        <a:srgbClr val="B5B5B5"/>
      </a:accent2>
      <a:accent3>
        <a:srgbClr val="ADB8CA"/>
      </a:accent3>
      <a:accent4>
        <a:srgbClr val="DA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Office Theme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Office Theme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1724</Words>
  <Application>Microsoft Office PowerPoint</Application>
  <PresentationFormat>Widescreen</PresentationFormat>
  <Paragraphs>201</Paragraphs>
  <Slides>31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TUOS Stephenson</vt:lpstr>
      <vt:lpstr>Calibri</vt:lpstr>
      <vt:lpstr>Calibri Light</vt:lpstr>
      <vt:lpstr>TUOS Blake</vt:lpstr>
      <vt:lpstr>tuos_ppt_template_colour</vt:lpstr>
      <vt:lpstr>1_Office Theme</vt:lpstr>
      <vt:lpstr>Medicine at The University of Sheffield</vt:lpstr>
      <vt:lpstr>Instructions</vt:lpstr>
      <vt:lpstr>HeppSY </vt:lpstr>
      <vt:lpstr>Hello and Welcome…</vt:lpstr>
      <vt:lpstr>What does a doctor look like?</vt:lpstr>
      <vt:lpstr>What does a doctor look like?</vt:lpstr>
      <vt:lpstr>What does a medical student look like?</vt:lpstr>
      <vt:lpstr>You become a doctor!</vt:lpstr>
      <vt:lpstr>What is it like to study medicine?</vt:lpstr>
      <vt:lpstr>A day in the life of a medical student</vt:lpstr>
      <vt:lpstr>What is it like to study medicine?</vt:lpstr>
      <vt:lpstr>Activity Time!</vt:lpstr>
      <vt:lpstr>What is it like to study medicine?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An achy, breaky heart </vt:lpstr>
      <vt:lpstr>PowerPoint Presentation</vt:lpstr>
      <vt:lpstr>Work Experience</vt:lpstr>
      <vt:lpstr>Work Experience</vt:lpstr>
      <vt:lpstr>Summary Overall</vt:lpstr>
      <vt:lpstr>Next steps…</vt:lpstr>
    </vt:vector>
  </TitlesOfParts>
  <Manager>Design team</Manager>
  <Company>Univeristy of Sheffield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colour, dmc</cp:keywords>
  <dc:description>Please use this template for all your screen presentation requirements - adapting as necessary to the audience and facility in which it might be seen._x000d_
_x000d_
© 2005  The Univeristy of Sheffield</dc:description>
  <cp:lastModifiedBy>gemma roe</cp:lastModifiedBy>
  <cp:revision>75</cp:revision>
  <cp:lastPrinted>2005-02-24T11:31:10Z</cp:lastPrinted>
  <dcterms:created xsi:type="dcterms:W3CDTF">2011-12-13T16:49:42Z</dcterms:created>
  <dcterms:modified xsi:type="dcterms:W3CDTF">2020-08-06T09:57:41Z</dcterms:modified>
  <cp:category>templates, identity</cp:category>
</cp:coreProperties>
</file>