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4" r:id="rId6"/>
    <p:sldId id="265" r:id="rId7"/>
    <p:sldId id="266" r:id="rId8"/>
    <p:sldId id="259" r:id="rId9"/>
    <p:sldId id="260" r:id="rId10"/>
    <p:sldId id="267" r:id="rId11"/>
    <p:sldId id="26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8" autoAdjust="0"/>
    <p:restoredTop sz="94660"/>
  </p:normalViewPr>
  <p:slideViewPr>
    <p:cSldViewPr snapToGrid="0">
      <p:cViewPr varScale="1">
        <p:scale>
          <a:sx n="77" d="100"/>
          <a:sy n="77" d="100"/>
        </p:scale>
        <p:origin x="64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B717066-94E9-4DC1-8E2D-63CDC0AE81F1}" type="datetimeFigureOut">
              <a:rPr lang="en-GB" smtClean="0"/>
              <a:t>11/04/2019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ADC87F-9ED2-485F-AD1B-9FDAA5F8C13A}" type="slidenum">
              <a:rPr lang="en-GB" smtClean="0"/>
              <a:t>‹#›</a:t>
            </a:fld>
            <a:endParaRPr lang="en-GB"/>
          </a:p>
        </p:txBody>
      </p:sp>
    </p:spTree>
    <p:extLst>
      <p:ext uri="{BB962C8B-B14F-4D97-AF65-F5344CB8AC3E}">
        <p14:creationId xmlns:p14="http://schemas.microsoft.com/office/powerpoint/2010/main" val="3519738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717066-94E9-4DC1-8E2D-63CDC0AE81F1}" type="datetimeFigureOut">
              <a:rPr lang="en-GB" smtClean="0"/>
              <a:t>11/04/2019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ADC87F-9ED2-485F-AD1B-9FDAA5F8C13A}" type="slidenum">
              <a:rPr lang="en-GB" smtClean="0"/>
              <a:t>‹#›</a:t>
            </a:fld>
            <a:endParaRPr lang="en-GB"/>
          </a:p>
        </p:txBody>
      </p:sp>
    </p:spTree>
    <p:extLst>
      <p:ext uri="{BB962C8B-B14F-4D97-AF65-F5344CB8AC3E}">
        <p14:creationId xmlns:p14="http://schemas.microsoft.com/office/powerpoint/2010/main" val="1221696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717066-94E9-4DC1-8E2D-63CDC0AE81F1}" type="datetimeFigureOut">
              <a:rPr lang="en-GB" smtClean="0"/>
              <a:t>11/04/2019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ADC87F-9ED2-485F-AD1B-9FDAA5F8C13A}" type="slidenum">
              <a:rPr lang="en-GB" smtClean="0"/>
              <a:t>‹#›</a:t>
            </a:fld>
            <a:endParaRPr lang="en-GB"/>
          </a:p>
        </p:txBody>
      </p:sp>
    </p:spTree>
    <p:extLst>
      <p:ext uri="{BB962C8B-B14F-4D97-AF65-F5344CB8AC3E}">
        <p14:creationId xmlns:p14="http://schemas.microsoft.com/office/powerpoint/2010/main" val="2367059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717066-94E9-4DC1-8E2D-63CDC0AE81F1}" type="datetimeFigureOut">
              <a:rPr lang="en-GB" smtClean="0"/>
              <a:t>11/04/2019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ADC87F-9ED2-485F-AD1B-9FDAA5F8C13A}" type="slidenum">
              <a:rPr lang="en-GB" smtClean="0"/>
              <a:t>‹#›</a:t>
            </a:fld>
            <a:endParaRPr lang="en-GB"/>
          </a:p>
        </p:txBody>
      </p:sp>
    </p:spTree>
    <p:extLst>
      <p:ext uri="{BB962C8B-B14F-4D97-AF65-F5344CB8AC3E}">
        <p14:creationId xmlns:p14="http://schemas.microsoft.com/office/powerpoint/2010/main" val="465229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717066-94E9-4DC1-8E2D-63CDC0AE81F1}" type="datetimeFigureOut">
              <a:rPr lang="en-GB" smtClean="0"/>
              <a:t>11/04/2019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ADC87F-9ED2-485F-AD1B-9FDAA5F8C13A}" type="slidenum">
              <a:rPr lang="en-GB" smtClean="0"/>
              <a:t>‹#›</a:t>
            </a:fld>
            <a:endParaRPr lang="en-GB"/>
          </a:p>
        </p:txBody>
      </p:sp>
    </p:spTree>
    <p:extLst>
      <p:ext uri="{BB962C8B-B14F-4D97-AF65-F5344CB8AC3E}">
        <p14:creationId xmlns:p14="http://schemas.microsoft.com/office/powerpoint/2010/main" val="4182581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B717066-94E9-4DC1-8E2D-63CDC0AE81F1}" type="datetimeFigureOut">
              <a:rPr lang="en-GB" smtClean="0"/>
              <a:t>11/04/2019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ADC87F-9ED2-485F-AD1B-9FDAA5F8C13A}" type="slidenum">
              <a:rPr lang="en-GB" smtClean="0"/>
              <a:t>‹#›</a:t>
            </a:fld>
            <a:endParaRPr lang="en-GB"/>
          </a:p>
        </p:txBody>
      </p:sp>
    </p:spTree>
    <p:extLst>
      <p:ext uri="{BB962C8B-B14F-4D97-AF65-F5344CB8AC3E}">
        <p14:creationId xmlns:p14="http://schemas.microsoft.com/office/powerpoint/2010/main" val="1345489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B717066-94E9-4DC1-8E2D-63CDC0AE81F1}" type="datetimeFigureOut">
              <a:rPr lang="en-GB" smtClean="0"/>
              <a:t>11/04/2019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1ADC87F-9ED2-485F-AD1B-9FDAA5F8C13A}" type="slidenum">
              <a:rPr lang="en-GB" smtClean="0"/>
              <a:t>‹#›</a:t>
            </a:fld>
            <a:endParaRPr lang="en-GB"/>
          </a:p>
        </p:txBody>
      </p:sp>
    </p:spTree>
    <p:extLst>
      <p:ext uri="{BB962C8B-B14F-4D97-AF65-F5344CB8AC3E}">
        <p14:creationId xmlns:p14="http://schemas.microsoft.com/office/powerpoint/2010/main" val="1521592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B717066-94E9-4DC1-8E2D-63CDC0AE81F1}" type="datetimeFigureOut">
              <a:rPr lang="en-GB" smtClean="0"/>
              <a:t>11/04/2019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1ADC87F-9ED2-485F-AD1B-9FDAA5F8C13A}" type="slidenum">
              <a:rPr lang="en-GB" smtClean="0"/>
              <a:t>‹#›</a:t>
            </a:fld>
            <a:endParaRPr lang="en-GB"/>
          </a:p>
        </p:txBody>
      </p:sp>
    </p:spTree>
    <p:extLst>
      <p:ext uri="{BB962C8B-B14F-4D97-AF65-F5344CB8AC3E}">
        <p14:creationId xmlns:p14="http://schemas.microsoft.com/office/powerpoint/2010/main" val="4228772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717066-94E9-4DC1-8E2D-63CDC0AE81F1}" type="datetimeFigureOut">
              <a:rPr lang="en-GB" smtClean="0"/>
              <a:t>11/04/2019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1ADC87F-9ED2-485F-AD1B-9FDAA5F8C13A}" type="slidenum">
              <a:rPr lang="en-GB" smtClean="0"/>
              <a:t>‹#›</a:t>
            </a:fld>
            <a:endParaRPr lang="en-GB"/>
          </a:p>
        </p:txBody>
      </p:sp>
    </p:spTree>
    <p:extLst>
      <p:ext uri="{BB962C8B-B14F-4D97-AF65-F5344CB8AC3E}">
        <p14:creationId xmlns:p14="http://schemas.microsoft.com/office/powerpoint/2010/main" val="3452990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B717066-94E9-4DC1-8E2D-63CDC0AE81F1}" type="datetimeFigureOut">
              <a:rPr lang="en-GB" smtClean="0"/>
              <a:t>11/04/2019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ADC87F-9ED2-485F-AD1B-9FDAA5F8C13A}" type="slidenum">
              <a:rPr lang="en-GB" smtClean="0"/>
              <a:t>‹#›</a:t>
            </a:fld>
            <a:endParaRPr lang="en-GB"/>
          </a:p>
        </p:txBody>
      </p:sp>
    </p:spTree>
    <p:extLst>
      <p:ext uri="{BB962C8B-B14F-4D97-AF65-F5344CB8AC3E}">
        <p14:creationId xmlns:p14="http://schemas.microsoft.com/office/powerpoint/2010/main" val="1509155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B717066-94E9-4DC1-8E2D-63CDC0AE81F1}" type="datetimeFigureOut">
              <a:rPr lang="en-GB" smtClean="0"/>
              <a:t>11/04/2019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ADC87F-9ED2-485F-AD1B-9FDAA5F8C13A}" type="slidenum">
              <a:rPr lang="en-GB" smtClean="0"/>
              <a:t>‹#›</a:t>
            </a:fld>
            <a:endParaRPr lang="en-GB"/>
          </a:p>
        </p:txBody>
      </p:sp>
    </p:spTree>
    <p:extLst>
      <p:ext uri="{BB962C8B-B14F-4D97-AF65-F5344CB8AC3E}">
        <p14:creationId xmlns:p14="http://schemas.microsoft.com/office/powerpoint/2010/main" val="1896273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717066-94E9-4DC1-8E2D-63CDC0AE81F1}" type="datetimeFigureOut">
              <a:rPr lang="en-GB" smtClean="0"/>
              <a:t>11/04/2019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ADC87F-9ED2-485F-AD1B-9FDAA5F8C13A}" type="slidenum">
              <a:rPr lang="en-GB" smtClean="0"/>
              <a:t>‹#›</a:t>
            </a:fld>
            <a:endParaRPr lang="en-GB"/>
          </a:p>
        </p:txBody>
      </p:sp>
    </p:spTree>
    <p:extLst>
      <p:ext uri="{BB962C8B-B14F-4D97-AF65-F5344CB8AC3E}">
        <p14:creationId xmlns:p14="http://schemas.microsoft.com/office/powerpoint/2010/main" val="1037047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hra.nhs.uk/planning-and-improving-research/policies-standards-legislation/data-protection-and-information-governanc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sites.google.com/a/sheffield.ac.uk/gdpr/home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dataprotection@Sheffield.ac.u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scharr-rec@Sheffield.ac.uk"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85359" y="558692"/>
            <a:ext cx="6350696" cy="994535"/>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fontScale="90000"/>
          </a:bodyPr>
          <a:lstStyle/>
          <a:p>
            <a:r>
              <a:rPr lang="en-GB" dirty="0" err="1">
                <a:solidFill>
                  <a:srgbClr val="0070C0"/>
                </a:solidFill>
                <a:latin typeface="TUOS Stephenson" panose="02070503080000020004" pitchFamily="18" charset="0"/>
              </a:rPr>
              <a:t>ScHARR</a:t>
            </a:r>
            <a:r>
              <a:rPr lang="en-GB" dirty="0">
                <a:solidFill>
                  <a:srgbClr val="0070C0"/>
                </a:solidFill>
                <a:latin typeface="TUOS Stephenson" panose="02070503080000020004" pitchFamily="18" charset="0"/>
              </a:rPr>
              <a:t> Bite Size</a:t>
            </a:r>
          </a:p>
        </p:txBody>
      </p:sp>
      <p:sp>
        <p:nvSpPr>
          <p:cNvPr id="3" name="Subtitle 2"/>
          <p:cNvSpPr>
            <a:spLocks noGrp="1"/>
          </p:cNvSpPr>
          <p:nvPr>
            <p:ph type="subTitle" idx="1"/>
          </p:nvPr>
        </p:nvSpPr>
        <p:spPr>
          <a:xfrm>
            <a:off x="1524000" y="2737742"/>
            <a:ext cx="9144000" cy="1655762"/>
          </a:xfrm>
        </p:spPr>
        <p:txBody>
          <a:bodyPr>
            <a:noAutofit/>
          </a:bodyPr>
          <a:lstStyle/>
          <a:p>
            <a:r>
              <a:rPr lang="en-GB" sz="4800" b="1" dirty="0">
                <a:latin typeface="TUOS Blake" panose="020B0503040000020004" pitchFamily="34" charset="0"/>
              </a:rPr>
              <a:t>Research Ethics and GDPR: </a:t>
            </a:r>
            <a:r>
              <a:rPr lang="en-GB" sz="4800" dirty="0">
                <a:latin typeface="TUOS Blake" panose="020B0503040000020004" pitchFamily="34" charset="0"/>
              </a:rPr>
              <a:t>legal requirements for research - what you need to know</a:t>
            </a:r>
          </a:p>
        </p:txBody>
      </p:sp>
      <p:pic>
        <p:nvPicPr>
          <p:cNvPr id="4" name="Picture 3" descr="tuoslogo_key_cmyk letthead"/>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8749" y="467303"/>
            <a:ext cx="4050030" cy="1313815"/>
          </a:xfrm>
          <a:prstGeom prst="rect">
            <a:avLst/>
          </a:prstGeom>
          <a:noFill/>
        </p:spPr>
      </p:pic>
    </p:spTree>
    <p:extLst>
      <p:ext uri="{BB962C8B-B14F-4D97-AF65-F5344CB8AC3E}">
        <p14:creationId xmlns:p14="http://schemas.microsoft.com/office/powerpoint/2010/main" val="4260957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GB" dirty="0">
                <a:solidFill>
                  <a:srgbClr val="0070C0"/>
                </a:solidFill>
                <a:latin typeface="TUOS Stephenson" panose="02070503080000020004" pitchFamily="18" charset="0"/>
              </a:rPr>
              <a:t>NHS</a:t>
            </a:r>
          </a:p>
        </p:txBody>
      </p:sp>
      <p:sp>
        <p:nvSpPr>
          <p:cNvPr id="3" name="Content Placeholder 2"/>
          <p:cNvSpPr>
            <a:spLocks noGrp="1"/>
          </p:cNvSpPr>
          <p:nvPr>
            <p:ph idx="1"/>
          </p:nvPr>
        </p:nvSpPr>
        <p:spPr/>
        <p:txBody>
          <a:bodyPr/>
          <a:lstStyle/>
          <a:p>
            <a:r>
              <a:rPr lang="en-GB" dirty="0"/>
              <a:t>The Data Controller is likely to be the Healthcare Research Governance Sponsor.</a:t>
            </a:r>
          </a:p>
          <a:p>
            <a:endParaRPr lang="en-GB" dirty="0"/>
          </a:p>
          <a:p>
            <a:r>
              <a:rPr lang="en-GB" dirty="0"/>
              <a:t> Consult the HRA webpages for guidance </a:t>
            </a:r>
            <a:r>
              <a:rPr lang="en-GB" dirty="0">
                <a:hlinkClick r:id="rId2"/>
              </a:rPr>
              <a:t>https://www.hra.nhs.uk/planning-and-improving-research/policies-standards-legislation/data-protection-and-information-governance/</a:t>
            </a:r>
            <a:r>
              <a:rPr lang="en-GB" dirty="0"/>
              <a:t> </a:t>
            </a:r>
          </a:p>
        </p:txBody>
      </p:sp>
    </p:spTree>
    <p:extLst>
      <p:ext uri="{BB962C8B-B14F-4D97-AF65-F5344CB8AC3E}">
        <p14:creationId xmlns:p14="http://schemas.microsoft.com/office/powerpoint/2010/main" val="45105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GB" dirty="0">
                <a:solidFill>
                  <a:srgbClr val="0070C0"/>
                </a:solidFill>
                <a:latin typeface="TUOS Stephenson" panose="02070503080000020004" pitchFamily="18" charset="0"/>
              </a:rPr>
              <a:t>Key Messages</a:t>
            </a:r>
          </a:p>
        </p:txBody>
      </p:sp>
      <p:sp>
        <p:nvSpPr>
          <p:cNvPr id="3" name="Content Placeholder 2"/>
          <p:cNvSpPr>
            <a:spLocks noGrp="1"/>
          </p:cNvSpPr>
          <p:nvPr>
            <p:ph idx="1"/>
          </p:nvPr>
        </p:nvSpPr>
        <p:spPr/>
        <p:txBody>
          <a:bodyPr>
            <a:normAutofit lnSpcReduction="10000"/>
          </a:bodyPr>
          <a:lstStyle/>
          <a:p>
            <a:r>
              <a:rPr lang="en-GB" dirty="0"/>
              <a:t>Use the </a:t>
            </a:r>
            <a:r>
              <a:rPr lang="en-GB" b="1" dirty="0"/>
              <a:t>information sheet and consent form templates </a:t>
            </a:r>
            <a:r>
              <a:rPr lang="en-GB" dirty="0"/>
              <a:t>on the </a:t>
            </a:r>
            <a:r>
              <a:rPr lang="en-GB" dirty="0" err="1"/>
              <a:t>ScHARR</a:t>
            </a:r>
            <a:r>
              <a:rPr lang="en-GB" dirty="0"/>
              <a:t> ethics webpages.</a:t>
            </a:r>
          </a:p>
          <a:p>
            <a:r>
              <a:rPr lang="en-GB" b="1" dirty="0"/>
              <a:t>Consider the future uses of data </a:t>
            </a:r>
            <a:r>
              <a:rPr lang="en-GB" dirty="0"/>
              <a:t>from the outset, consent must be given to contact the participant in the future, publish, use data in future research and be shared with others.</a:t>
            </a:r>
          </a:p>
          <a:p>
            <a:r>
              <a:rPr lang="en-GB" b="1" dirty="0"/>
              <a:t>Anonymise or </a:t>
            </a:r>
            <a:r>
              <a:rPr lang="en-GB" b="1" dirty="0" err="1" smtClean="0"/>
              <a:t>pseudonymise</a:t>
            </a:r>
            <a:r>
              <a:rPr lang="en-GB" b="1" dirty="0" smtClean="0"/>
              <a:t> </a:t>
            </a:r>
            <a:r>
              <a:rPr lang="en-GB" dirty="0"/>
              <a:t>the data as quickly as possible</a:t>
            </a:r>
          </a:p>
          <a:p>
            <a:r>
              <a:rPr lang="en-GB" dirty="0"/>
              <a:t>As Supervisors, ensure your </a:t>
            </a:r>
            <a:r>
              <a:rPr lang="en-GB" b="1" dirty="0"/>
              <a:t>students ethics applications </a:t>
            </a:r>
            <a:r>
              <a:rPr lang="en-GB" dirty="0"/>
              <a:t>adhere to GDPR regulations!</a:t>
            </a:r>
          </a:p>
          <a:p>
            <a:r>
              <a:rPr lang="en-GB" dirty="0"/>
              <a:t>Check the Research Services webpages for further guidance and updates </a:t>
            </a:r>
            <a:r>
              <a:rPr lang="en-GB" dirty="0">
                <a:hlinkClick r:id="rId2"/>
              </a:rPr>
              <a:t>https://sites.google.com/a/sheffield.ac.uk/gdpr/homec</a:t>
            </a:r>
            <a:r>
              <a:rPr lang="en-GB" dirty="0"/>
              <a:t> </a:t>
            </a:r>
          </a:p>
          <a:p>
            <a:endParaRPr lang="en-GB" dirty="0"/>
          </a:p>
        </p:txBody>
      </p:sp>
    </p:spTree>
    <p:extLst>
      <p:ext uri="{BB962C8B-B14F-4D97-AF65-F5344CB8AC3E}">
        <p14:creationId xmlns:p14="http://schemas.microsoft.com/office/powerpoint/2010/main" val="2137016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GB" dirty="0">
                <a:solidFill>
                  <a:srgbClr val="0070C0"/>
                </a:solidFill>
                <a:latin typeface="TUOS Stephenson" panose="02070503080000020004" pitchFamily="18" charset="0"/>
              </a:rPr>
              <a:t>GDPR – General Data Protection Regulation</a:t>
            </a:r>
          </a:p>
        </p:txBody>
      </p:sp>
      <p:sp>
        <p:nvSpPr>
          <p:cNvPr id="3" name="Content Placeholder 2"/>
          <p:cNvSpPr>
            <a:spLocks noGrp="1"/>
          </p:cNvSpPr>
          <p:nvPr>
            <p:ph idx="1"/>
          </p:nvPr>
        </p:nvSpPr>
        <p:spPr/>
        <p:txBody>
          <a:bodyPr>
            <a:normAutofit/>
          </a:bodyPr>
          <a:lstStyle/>
          <a:p>
            <a:pPr marL="0" indent="0">
              <a:buNone/>
            </a:pPr>
            <a:endParaRPr lang="en-GB" dirty="0">
              <a:latin typeface="TUOS Blake" panose="020B0503040000020004" pitchFamily="34" charset="0"/>
            </a:endParaRPr>
          </a:p>
          <a:p>
            <a:r>
              <a:rPr lang="en-GB" dirty="0">
                <a:latin typeface="TUOS Blake" panose="020B0503040000020004" pitchFamily="34" charset="0"/>
              </a:rPr>
              <a:t>There is a 4% turnover fine for non-compliance which would be a huge financial loss for the University.</a:t>
            </a:r>
          </a:p>
          <a:p>
            <a:endParaRPr lang="en-GB" dirty="0">
              <a:latin typeface="TUOS Blake" panose="020B0503040000020004" pitchFamily="34" charset="0"/>
            </a:endParaRPr>
          </a:p>
          <a:p>
            <a:r>
              <a:rPr lang="en-GB" dirty="0">
                <a:latin typeface="TUOS Blake" panose="020B0503040000020004" pitchFamily="34" charset="0"/>
              </a:rPr>
              <a:t>In research, the GDPR requirements are applicable to ‘Personal Data’ – structured information about or relating to a </a:t>
            </a:r>
            <a:r>
              <a:rPr lang="en-GB" b="1" dirty="0">
                <a:latin typeface="TUOS Blake" panose="020B0503040000020004" pitchFamily="34" charset="0"/>
              </a:rPr>
              <a:t>living person </a:t>
            </a:r>
            <a:r>
              <a:rPr lang="en-GB" dirty="0">
                <a:latin typeface="TUOS Blake" panose="020B0503040000020004" pitchFamily="34" charset="0"/>
              </a:rPr>
              <a:t>which is </a:t>
            </a:r>
            <a:r>
              <a:rPr lang="en-GB" b="1" dirty="0" smtClean="0">
                <a:latin typeface="TUOS Blake" panose="020B0503040000020004" pitchFamily="34" charset="0"/>
              </a:rPr>
              <a:t>identifiable.</a:t>
            </a:r>
            <a:endParaRPr lang="en-GB" dirty="0"/>
          </a:p>
          <a:p>
            <a:pPr marL="0" indent="0">
              <a:buNone/>
            </a:pPr>
            <a:endParaRPr lang="en-GB" dirty="0"/>
          </a:p>
        </p:txBody>
      </p:sp>
    </p:spTree>
    <p:extLst>
      <p:ext uri="{BB962C8B-B14F-4D97-AF65-F5344CB8AC3E}">
        <p14:creationId xmlns:p14="http://schemas.microsoft.com/office/powerpoint/2010/main" val="2002728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GB" dirty="0">
                <a:solidFill>
                  <a:srgbClr val="0070C0"/>
                </a:solidFill>
                <a:latin typeface="TUOS Stephenson" panose="02070503080000020004" pitchFamily="18" charset="0"/>
              </a:rPr>
              <a:t>Transparency</a:t>
            </a:r>
          </a:p>
        </p:txBody>
      </p:sp>
      <p:sp>
        <p:nvSpPr>
          <p:cNvPr id="3" name="Content Placeholder 2"/>
          <p:cNvSpPr>
            <a:spLocks noGrp="1"/>
          </p:cNvSpPr>
          <p:nvPr>
            <p:ph idx="1"/>
          </p:nvPr>
        </p:nvSpPr>
        <p:spPr>
          <a:xfrm>
            <a:off x="838200" y="1515649"/>
            <a:ext cx="10515600" cy="4661314"/>
          </a:xfrm>
        </p:spPr>
        <p:txBody>
          <a:bodyPr>
            <a:normAutofit fontScale="32500" lnSpcReduction="20000"/>
          </a:bodyPr>
          <a:lstStyle/>
          <a:p>
            <a:pPr marL="0" indent="0">
              <a:buNone/>
            </a:pPr>
            <a:r>
              <a:rPr lang="en-GB" sz="6200" dirty="0">
                <a:latin typeface="TUOS Blake" panose="020B0503040000020004" pitchFamily="34" charset="0"/>
              </a:rPr>
              <a:t>You </a:t>
            </a:r>
            <a:r>
              <a:rPr lang="en-GB" sz="6200" u="sng" dirty="0">
                <a:latin typeface="TUOS Blake" panose="020B0503040000020004" pitchFamily="34" charset="0"/>
              </a:rPr>
              <a:t>must</a:t>
            </a:r>
            <a:r>
              <a:rPr lang="en-GB" sz="6200" dirty="0">
                <a:latin typeface="TUOS Blake" panose="020B0503040000020004" pitchFamily="34" charset="0"/>
              </a:rPr>
              <a:t> inform your participants of the following…</a:t>
            </a:r>
          </a:p>
          <a:p>
            <a:pPr marL="0" indent="0">
              <a:buNone/>
            </a:pPr>
            <a:endParaRPr lang="en-GB" dirty="0"/>
          </a:p>
          <a:p>
            <a:r>
              <a:rPr lang="en-GB" dirty="0">
                <a:latin typeface="TUOS Blake" panose="020B0503040000020004" pitchFamily="34" charset="0"/>
              </a:rPr>
              <a:t> </a:t>
            </a:r>
            <a:r>
              <a:rPr lang="en-GB" sz="4500" dirty="0">
                <a:latin typeface="TUOS Blake" panose="020B0503040000020004" pitchFamily="34" charset="0"/>
              </a:rPr>
              <a:t>The </a:t>
            </a:r>
            <a:r>
              <a:rPr lang="en-GB" sz="4500" b="1" dirty="0">
                <a:latin typeface="TUOS Blake" panose="020B0503040000020004" pitchFamily="34" charset="0"/>
              </a:rPr>
              <a:t>legal basis </a:t>
            </a:r>
            <a:r>
              <a:rPr lang="en-GB" sz="4500" dirty="0">
                <a:latin typeface="TUOS Blake" panose="020B0503040000020004" pitchFamily="34" charset="0"/>
              </a:rPr>
              <a:t>for processing their data.</a:t>
            </a:r>
          </a:p>
          <a:p>
            <a:pPr marL="0" indent="0">
              <a:buNone/>
            </a:pPr>
            <a:endParaRPr lang="en-GB" sz="4500" dirty="0">
              <a:latin typeface="TUOS Blake" panose="020B0503040000020004" pitchFamily="34" charset="0"/>
            </a:endParaRPr>
          </a:p>
          <a:p>
            <a:r>
              <a:rPr lang="en-GB" sz="4500" dirty="0">
                <a:latin typeface="TUOS Blake" panose="020B0503040000020004" pitchFamily="34" charset="0"/>
              </a:rPr>
              <a:t> Who the </a:t>
            </a:r>
            <a:r>
              <a:rPr lang="en-GB" sz="4500" b="1" dirty="0">
                <a:latin typeface="TUOS Blake" panose="020B0503040000020004" pitchFamily="34" charset="0"/>
              </a:rPr>
              <a:t>Data Controller </a:t>
            </a:r>
            <a:r>
              <a:rPr lang="en-GB" sz="4500" dirty="0">
                <a:latin typeface="TUOS Blake" panose="020B0503040000020004" pitchFamily="34" charset="0"/>
              </a:rPr>
              <a:t>is.</a:t>
            </a:r>
          </a:p>
          <a:p>
            <a:pPr marL="0" indent="0">
              <a:buNone/>
            </a:pPr>
            <a:endParaRPr lang="en-GB" sz="4500" dirty="0">
              <a:latin typeface="TUOS Blake" panose="020B0503040000020004" pitchFamily="34" charset="0"/>
            </a:endParaRPr>
          </a:p>
          <a:p>
            <a:r>
              <a:rPr lang="en-GB" sz="4500" dirty="0">
                <a:latin typeface="TUOS Blake" panose="020B0503040000020004" pitchFamily="34" charset="0"/>
              </a:rPr>
              <a:t> Their right to contact the Data Protection Officer and ICO to </a:t>
            </a:r>
            <a:r>
              <a:rPr lang="en-GB" sz="4500" b="1" dirty="0">
                <a:latin typeface="TUOS Blake" panose="020B0503040000020004" pitchFamily="34" charset="0"/>
              </a:rPr>
              <a:t>complain</a:t>
            </a:r>
            <a:r>
              <a:rPr lang="en-GB" sz="4500" dirty="0">
                <a:latin typeface="TUOS Blake" panose="020B0503040000020004" pitchFamily="34" charset="0"/>
              </a:rPr>
              <a:t> regarding the use of their data.</a:t>
            </a:r>
          </a:p>
          <a:p>
            <a:pPr marL="0" indent="0">
              <a:buNone/>
            </a:pPr>
            <a:endParaRPr lang="en-GB" sz="4500" dirty="0">
              <a:latin typeface="TUOS Blake" panose="020B0503040000020004" pitchFamily="34" charset="0"/>
            </a:endParaRPr>
          </a:p>
          <a:p>
            <a:r>
              <a:rPr lang="en-GB" sz="4500" dirty="0">
                <a:latin typeface="TUOS Blake" panose="020B0503040000020004" pitchFamily="34" charset="0"/>
              </a:rPr>
              <a:t> Detailed information on how their data will be used including:</a:t>
            </a:r>
          </a:p>
          <a:p>
            <a:pPr marL="0" indent="0">
              <a:buNone/>
            </a:pPr>
            <a:r>
              <a:rPr lang="en-GB" sz="4500" dirty="0">
                <a:latin typeface="TUOS Blake" panose="020B0503040000020004" pitchFamily="34" charset="0"/>
              </a:rPr>
              <a:t>		- who will have </a:t>
            </a:r>
            <a:r>
              <a:rPr lang="en-GB" sz="4500" b="1" dirty="0">
                <a:latin typeface="TUOS Blake" panose="020B0503040000020004" pitchFamily="34" charset="0"/>
              </a:rPr>
              <a:t>access</a:t>
            </a:r>
            <a:r>
              <a:rPr lang="en-GB" sz="4500" dirty="0">
                <a:latin typeface="TUOS Blake" panose="020B0503040000020004" pitchFamily="34" charset="0"/>
              </a:rPr>
              <a:t> to the data</a:t>
            </a:r>
          </a:p>
          <a:p>
            <a:pPr marL="0" indent="0">
              <a:buNone/>
            </a:pPr>
            <a:r>
              <a:rPr lang="en-GB" sz="4500" dirty="0">
                <a:latin typeface="TUOS Blake" panose="020B0503040000020004" pitchFamily="34" charset="0"/>
              </a:rPr>
              <a:t>		- where will it be </a:t>
            </a:r>
            <a:r>
              <a:rPr lang="en-GB" sz="4500" b="1" dirty="0">
                <a:latin typeface="TUOS Blake" panose="020B0503040000020004" pitchFamily="34" charset="0"/>
              </a:rPr>
              <a:t>stored</a:t>
            </a:r>
          </a:p>
          <a:p>
            <a:pPr marL="0" indent="0">
              <a:buNone/>
            </a:pPr>
            <a:r>
              <a:rPr lang="en-GB" sz="4500" dirty="0">
                <a:latin typeface="TUOS Blake" panose="020B0503040000020004" pitchFamily="34" charset="0"/>
              </a:rPr>
              <a:t>		- when will it be </a:t>
            </a:r>
            <a:r>
              <a:rPr lang="en-GB" sz="4500" b="1" dirty="0">
                <a:latin typeface="TUOS Blake" panose="020B0503040000020004" pitchFamily="34" charset="0"/>
              </a:rPr>
              <a:t>destroyed</a:t>
            </a:r>
            <a:r>
              <a:rPr lang="en-GB" sz="4500" dirty="0">
                <a:latin typeface="TUOS Blake" panose="020B0503040000020004" pitchFamily="34" charset="0"/>
              </a:rPr>
              <a:t>.</a:t>
            </a:r>
          </a:p>
          <a:p>
            <a:pPr marL="0" indent="0">
              <a:buNone/>
            </a:pPr>
            <a:endParaRPr lang="en-GB" dirty="0">
              <a:latin typeface="TUOS Blake" panose="020B0503040000020004" pitchFamily="34" charset="0"/>
            </a:endParaRPr>
          </a:p>
          <a:p>
            <a:pPr marL="0" indent="0">
              <a:buNone/>
            </a:pPr>
            <a:r>
              <a:rPr lang="en-GB" sz="6200" i="1" dirty="0">
                <a:latin typeface="TUOS Blake" panose="020B0503040000020004" pitchFamily="34" charset="0"/>
              </a:rPr>
              <a:t>The above information should be included in the online </a:t>
            </a:r>
            <a:r>
              <a:rPr lang="en-GB" sz="6200" b="1" i="1" dirty="0">
                <a:latin typeface="TUOS Blake" panose="020B0503040000020004" pitchFamily="34" charset="0"/>
              </a:rPr>
              <a:t>ethics application form </a:t>
            </a:r>
            <a:r>
              <a:rPr lang="en-GB" sz="6200" i="1" dirty="0">
                <a:latin typeface="TUOS Blake" panose="020B0503040000020004" pitchFamily="34" charset="0"/>
              </a:rPr>
              <a:t>and the </a:t>
            </a:r>
            <a:r>
              <a:rPr lang="en-GB" sz="6200" b="1" i="1" dirty="0">
                <a:latin typeface="TUOS Blake" panose="020B0503040000020004" pitchFamily="34" charset="0"/>
              </a:rPr>
              <a:t>participant information sheet</a:t>
            </a:r>
            <a:r>
              <a:rPr lang="en-GB" sz="6200" i="1" dirty="0">
                <a:latin typeface="TUOS Blake" panose="020B0503040000020004" pitchFamily="34" charset="0"/>
              </a:rPr>
              <a:t>.</a:t>
            </a:r>
          </a:p>
          <a:p>
            <a:pPr marL="0" indent="0">
              <a:buNone/>
            </a:pPr>
            <a:endParaRPr lang="en-GB" dirty="0">
              <a:latin typeface="TUOS Blake" panose="020B0503040000020004" pitchFamily="34" charset="0"/>
            </a:endParaRPr>
          </a:p>
        </p:txBody>
      </p:sp>
    </p:spTree>
    <p:extLst>
      <p:ext uri="{BB962C8B-B14F-4D97-AF65-F5344CB8AC3E}">
        <p14:creationId xmlns:p14="http://schemas.microsoft.com/office/powerpoint/2010/main" val="1295450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GB" dirty="0">
                <a:solidFill>
                  <a:srgbClr val="0070C0"/>
                </a:solidFill>
                <a:latin typeface="TUOS Stephenson" panose="02070503080000020004" pitchFamily="18" charset="0"/>
              </a:rPr>
              <a:t>Legal Basis for processing data</a:t>
            </a:r>
          </a:p>
        </p:txBody>
      </p:sp>
      <p:sp>
        <p:nvSpPr>
          <p:cNvPr id="3" name="Content Placeholder 2"/>
          <p:cNvSpPr>
            <a:spLocks noGrp="1"/>
          </p:cNvSpPr>
          <p:nvPr>
            <p:ph idx="1"/>
          </p:nvPr>
        </p:nvSpPr>
        <p:spPr/>
        <p:txBody>
          <a:bodyPr>
            <a:normAutofit/>
          </a:bodyPr>
          <a:lstStyle/>
          <a:p>
            <a:r>
              <a:rPr lang="en-GB" dirty="0">
                <a:latin typeface="TUOS Blake" panose="020B0503040000020004" pitchFamily="34" charset="0"/>
              </a:rPr>
              <a:t>The legal basis for research is usually </a:t>
            </a:r>
            <a:r>
              <a:rPr lang="en-GB" b="1" dirty="0">
                <a:latin typeface="TUOS Blake" panose="020B0503040000020004" pitchFamily="34" charset="0"/>
              </a:rPr>
              <a:t>‘a task in the public interest’.</a:t>
            </a:r>
          </a:p>
          <a:p>
            <a:r>
              <a:rPr lang="en-GB" dirty="0">
                <a:latin typeface="TUOS Blake" panose="020B0503040000020004" pitchFamily="34" charset="0"/>
              </a:rPr>
              <a:t>However, if </a:t>
            </a:r>
            <a:r>
              <a:rPr lang="en-GB" b="1" dirty="0">
                <a:latin typeface="TUOS Blake" panose="020B0503040000020004" pitchFamily="34" charset="0"/>
              </a:rPr>
              <a:t>Special Category </a:t>
            </a:r>
            <a:r>
              <a:rPr lang="en-GB" dirty="0">
                <a:latin typeface="TUOS Blake" panose="020B0503040000020004" pitchFamily="34" charset="0"/>
              </a:rPr>
              <a:t>data is being used, you must additionally state that the legal basis is also ‘necessary for archiving, research or statistics’</a:t>
            </a:r>
          </a:p>
          <a:p>
            <a:r>
              <a:rPr lang="en-GB" dirty="0">
                <a:latin typeface="TUOS Blake" panose="020B0503040000020004" pitchFamily="34" charset="0"/>
              </a:rPr>
              <a:t>Special Category Data is potentially sensitive information such as:</a:t>
            </a:r>
          </a:p>
          <a:p>
            <a:pPr marL="0" indent="0">
              <a:buNone/>
            </a:pPr>
            <a:r>
              <a:rPr lang="en-GB" sz="2000" dirty="0">
                <a:latin typeface="TUOS Blake" panose="020B0503040000020004" pitchFamily="34" charset="0"/>
              </a:rPr>
              <a:t>Race/ethnicity, political opinion, religious/other beliefs, trade union membership, sexuality/sexual activity, criminal records/allegations, genetic data, biometric data and (especially relevant to </a:t>
            </a:r>
            <a:r>
              <a:rPr lang="en-GB" sz="2000" dirty="0" err="1">
                <a:latin typeface="TUOS Blake" panose="020B0503040000020004" pitchFamily="34" charset="0"/>
              </a:rPr>
              <a:t>ScHARR</a:t>
            </a:r>
            <a:r>
              <a:rPr lang="en-GB" sz="2000" dirty="0">
                <a:latin typeface="TUOS Blake" panose="020B0503040000020004" pitchFamily="34" charset="0"/>
              </a:rPr>
              <a:t>)…</a:t>
            </a:r>
            <a:r>
              <a:rPr lang="en-GB" sz="2000" u="sng" dirty="0">
                <a:latin typeface="TUOS Blake" panose="020B0503040000020004" pitchFamily="34" charset="0"/>
              </a:rPr>
              <a:t>HEALTH!</a:t>
            </a:r>
          </a:p>
          <a:p>
            <a:endParaRPr lang="en-GB" dirty="0"/>
          </a:p>
        </p:txBody>
      </p:sp>
    </p:spTree>
    <p:extLst>
      <p:ext uri="{BB962C8B-B14F-4D97-AF65-F5344CB8AC3E}">
        <p14:creationId xmlns:p14="http://schemas.microsoft.com/office/powerpoint/2010/main" val="3305769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GB" dirty="0">
                <a:solidFill>
                  <a:srgbClr val="0070C0"/>
                </a:solidFill>
                <a:latin typeface="TUOS Stephenson" panose="02070503080000020004" pitchFamily="18" charset="0"/>
              </a:rPr>
              <a:t>Data Controller</a:t>
            </a:r>
          </a:p>
        </p:txBody>
      </p:sp>
      <p:sp>
        <p:nvSpPr>
          <p:cNvPr id="3" name="Content Placeholder 2"/>
          <p:cNvSpPr>
            <a:spLocks noGrp="1"/>
          </p:cNvSpPr>
          <p:nvPr>
            <p:ph idx="1"/>
          </p:nvPr>
        </p:nvSpPr>
        <p:spPr/>
        <p:txBody>
          <a:bodyPr/>
          <a:lstStyle/>
          <a:p>
            <a:r>
              <a:rPr lang="en-GB" dirty="0">
                <a:latin typeface="TUOS Blake" panose="020B0503040000020004" pitchFamily="34" charset="0"/>
              </a:rPr>
              <a:t>The Data Controller is the organisation which determines the purposes and means of processing personal data.</a:t>
            </a:r>
          </a:p>
          <a:p>
            <a:endParaRPr lang="en-GB" dirty="0">
              <a:latin typeface="TUOS Blake" panose="020B0503040000020004" pitchFamily="34" charset="0"/>
            </a:endParaRPr>
          </a:p>
          <a:p>
            <a:r>
              <a:rPr lang="en-GB" dirty="0">
                <a:latin typeface="TUOS Blake" panose="020B0503040000020004" pitchFamily="34" charset="0"/>
              </a:rPr>
              <a:t>This would usually be </a:t>
            </a:r>
            <a:r>
              <a:rPr lang="en-GB" b="1" dirty="0">
                <a:latin typeface="TUOS Blake" panose="020B0503040000020004" pitchFamily="34" charset="0"/>
              </a:rPr>
              <a:t>The University of Sheffield</a:t>
            </a:r>
          </a:p>
          <a:p>
            <a:endParaRPr lang="en-GB" dirty="0">
              <a:latin typeface="TUOS Blake" panose="020B0503040000020004" pitchFamily="34" charset="0"/>
            </a:endParaRPr>
          </a:p>
          <a:p>
            <a:r>
              <a:rPr lang="en-GB" dirty="0">
                <a:latin typeface="TUOS Blake" panose="020B0503040000020004" pitchFamily="34" charset="0"/>
              </a:rPr>
              <a:t>If you are collaborating on a project with another institution you would need to agree who will be named as the Data Controller and document this in the </a:t>
            </a:r>
            <a:r>
              <a:rPr lang="en-GB" b="1" dirty="0">
                <a:latin typeface="TUOS Blake" panose="020B0503040000020004" pitchFamily="34" charset="0"/>
              </a:rPr>
              <a:t>collaboration agreement.</a:t>
            </a:r>
          </a:p>
        </p:txBody>
      </p:sp>
    </p:spTree>
    <p:extLst>
      <p:ext uri="{BB962C8B-B14F-4D97-AF65-F5344CB8AC3E}">
        <p14:creationId xmlns:p14="http://schemas.microsoft.com/office/powerpoint/2010/main" val="555896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GB" dirty="0">
                <a:solidFill>
                  <a:srgbClr val="0070C0"/>
                </a:solidFill>
                <a:latin typeface="TUOS Stephenson" panose="02070503080000020004" pitchFamily="18" charset="0"/>
              </a:rPr>
              <a:t>Right to complain about the use of data</a:t>
            </a:r>
          </a:p>
        </p:txBody>
      </p:sp>
      <p:sp>
        <p:nvSpPr>
          <p:cNvPr id="3" name="Content Placeholder 2"/>
          <p:cNvSpPr>
            <a:spLocks noGrp="1"/>
          </p:cNvSpPr>
          <p:nvPr>
            <p:ph idx="1"/>
          </p:nvPr>
        </p:nvSpPr>
        <p:spPr/>
        <p:txBody>
          <a:bodyPr/>
          <a:lstStyle/>
          <a:p>
            <a:r>
              <a:rPr lang="en-GB" b="1" dirty="0">
                <a:latin typeface="TUOS Blake" panose="020B0503040000020004" pitchFamily="34" charset="0"/>
              </a:rPr>
              <a:t>Anne Cutler </a:t>
            </a:r>
            <a:r>
              <a:rPr lang="en-GB" dirty="0">
                <a:latin typeface="TUOS Blake" panose="020B0503040000020004" pitchFamily="34" charset="0"/>
              </a:rPr>
              <a:t>is The University of Sheffield Data Protection Officer (DPO). Complaints about the handling of personal data should be directed to Anne in the first instance at:</a:t>
            </a:r>
          </a:p>
          <a:p>
            <a:pPr marL="0" indent="0">
              <a:buNone/>
            </a:pPr>
            <a:r>
              <a:rPr lang="en-GB" dirty="0">
                <a:latin typeface="TUOS Blake" panose="020B0503040000020004" pitchFamily="34" charset="0"/>
              </a:rPr>
              <a:t> 	</a:t>
            </a:r>
            <a:r>
              <a:rPr lang="en-GB" dirty="0">
                <a:latin typeface="TUOS Blake" panose="020B0503040000020004" pitchFamily="34" charset="0"/>
                <a:hlinkClick r:id="rId2"/>
              </a:rPr>
              <a:t>dataprotection@Sheffield.ac.uk</a:t>
            </a:r>
            <a:endParaRPr lang="en-GB" dirty="0">
              <a:latin typeface="TUOS Blake" panose="020B0503040000020004" pitchFamily="34" charset="0"/>
            </a:endParaRPr>
          </a:p>
          <a:p>
            <a:pPr marL="0" indent="0">
              <a:buNone/>
            </a:pPr>
            <a:r>
              <a:rPr lang="en-GB" dirty="0">
                <a:latin typeface="TUOS Blake" panose="020B0503040000020004" pitchFamily="34" charset="0"/>
              </a:rPr>
              <a:t>	</a:t>
            </a:r>
          </a:p>
          <a:p>
            <a:r>
              <a:rPr lang="en-GB" dirty="0">
                <a:latin typeface="TUOS Blake" panose="020B0503040000020004" pitchFamily="34" charset="0"/>
              </a:rPr>
              <a:t>If the participant is not satisfied with how their complaint has been handled, they may then escalate the matter to the </a:t>
            </a:r>
            <a:r>
              <a:rPr lang="en-GB" b="1" dirty="0">
                <a:latin typeface="TUOS Blake" panose="020B0503040000020004" pitchFamily="34" charset="0"/>
              </a:rPr>
              <a:t>ICO (Information Commission Office).</a:t>
            </a:r>
          </a:p>
          <a:p>
            <a:endParaRPr lang="en-GB" dirty="0"/>
          </a:p>
        </p:txBody>
      </p:sp>
    </p:spTree>
    <p:extLst>
      <p:ext uri="{BB962C8B-B14F-4D97-AF65-F5344CB8AC3E}">
        <p14:creationId xmlns:p14="http://schemas.microsoft.com/office/powerpoint/2010/main" val="4040238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GB" dirty="0">
                <a:solidFill>
                  <a:srgbClr val="0070C0"/>
                </a:solidFill>
                <a:latin typeface="TUOS Stephenson" panose="02070503080000020004" pitchFamily="18" charset="0"/>
              </a:rPr>
              <a:t>How data will be used</a:t>
            </a:r>
          </a:p>
        </p:txBody>
      </p:sp>
      <p:sp>
        <p:nvSpPr>
          <p:cNvPr id="3" name="Content Placeholder 2"/>
          <p:cNvSpPr>
            <a:spLocks noGrp="1"/>
          </p:cNvSpPr>
          <p:nvPr>
            <p:ph idx="1"/>
          </p:nvPr>
        </p:nvSpPr>
        <p:spPr/>
        <p:txBody>
          <a:bodyPr/>
          <a:lstStyle/>
          <a:p>
            <a:r>
              <a:rPr lang="en-GB" dirty="0"/>
              <a:t> Will the data be </a:t>
            </a:r>
            <a:r>
              <a:rPr lang="en-GB" b="1" dirty="0"/>
              <a:t>identifiable, anonymised or </a:t>
            </a:r>
            <a:r>
              <a:rPr lang="en-GB" b="1" dirty="0" err="1"/>
              <a:t>pseudonymised</a:t>
            </a:r>
            <a:r>
              <a:rPr lang="en-GB" b="1" dirty="0"/>
              <a:t> </a:t>
            </a:r>
            <a:r>
              <a:rPr lang="en-GB" dirty="0"/>
              <a:t>and at which points in the research process will it take these forms.</a:t>
            </a:r>
          </a:p>
          <a:p>
            <a:r>
              <a:rPr lang="en-GB" dirty="0"/>
              <a:t>Who will have </a:t>
            </a:r>
            <a:r>
              <a:rPr lang="en-GB" b="1" dirty="0"/>
              <a:t>access</a:t>
            </a:r>
            <a:r>
              <a:rPr lang="en-GB" dirty="0"/>
              <a:t> to the data – state that members of the research team will have access and explain any collaborators who may have access.</a:t>
            </a:r>
          </a:p>
          <a:p>
            <a:r>
              <a:rPr lang="en-GB" dirty="0"/>
              <a:t> Where will the data be </a:t>
            </a:r>
            <a:r>
              <a:rPr lang="en-GB" b="1" dirty="0"/>
              <a:t>stored</a:t>
            </a:r>
            <a:r>
              <a:rPr lang="en-GB" dirty="0"/>
              <a:t> – in an access restricted folder in the University’s Shared Networked </a:t>
            </a:r>
            <a:r>
              <a:rPr lang="en-GB" dirty="0" err="1"/>
              <a:t>Filestore</a:t>
            </a:r>
            <a:r>
              <a:rPr lang="en-GB" dirty="0"/>
              <a:t>.</a:t>
            </a:r>
          </a:p>
          <a:p>
            <a:r>
              <a:rPr lang="en-GB" dirty="0"/>
              <a:t> When will the data be </a:t>
            </a:r>
            <a:r>
              <a:rPr lang="en-GB" b="1" dirty="0"/>
              <a:t>destroyed</a:t>
            </a:r>
            <a:r>
              <a:rPr lang="en-GB" dirty="0"/>
              <a:t> – the data should be destroyed as soon as it is no longer required for the research. </a:t>
            </a:r>
          </a:p>
        </p:txBody>
      </p:sp>
    </p:spTree>
    <p:extLst>
      <p:ext uri="{BB962C8B-B14F-4D97-AF65-F5344CB8AC3E}">
        <p14:creationId xmlns:p14="http://schemas.microsoft.com/office/powerpoint/2010/main" val="3552506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GB" dirty="0">
                <a:solidFill>
                  <a:srgbClr val="0070C0"/>
                </a:solidFill>
                <a:latin typeface="TUOS Stephenson" panose="02070503080000020004" pitchFamily="18" charset="0"/>
              </a:rPr>
              <a:t>Ongoing Projects</a:t>
            </a:r>
          </a:p>
        </p:txBody>
      </p:sp>
      <p:sp>
        <p:nvSpPr>
          <p:cNvPr id="3" name="Content Placeholder 2"/>
          <p:cNvSpPr>
            <a:spLocks noGrp="1"/>
          </p:cNvSpPr>
          <p:nvPr>
            <p:ph idx="1"/>
          </p:nvPr>
        </p:nvSpPr>
        <p:spPr/>
        <p:txBody>
          <a:bodyPr>
            <a:normAutofit fontScale="92500" lnSpcReduction="20000"/>
          </a:bodyPr>
          <a:lstStyle/>
          <a:p>
            <a:r>
              <a:rPr lang="en-GB" dirty="0"/>
              <a:t>If your project is continuing data collection which started prior to the 25</a:t>
            </a:r>
            <a:r>
              <a:rPr lang="en-GB" baseline="30000" dirty="0"/>
              <a:t>th</a:t>
            </a:r>
            <a:r>
              <a:rPr lang="en-GB" dirty="0"/>
              <a:t> May, you must </a:t>
            </a:r>
            <a:r>
              <a:rPr lang="en-GB" b="1" dirty="0"/>
              <a:t>provide participants with the required information if you have not already done so.</a:t>
            </a:r>
          </a:p>
          <a:p>
            <a:r>
              <a:rPr lang="en-GB" dirty="0"/>
              <a:t>If the only data you need to provide is the </a:t>
            </a:r>
            <a:r>
              <a:rPr lang="en-GB" b="1" dirty="0"/>
              <a:t>Data Controller, How to complain and Legal Basis</a:t>
            </a:r>
            <a:r>
              <a:rPr lang="en-GB" dirty="0"/>
              <a:t>, you may send the information via email or a letter at the next opportunity, such as when contacting participants to collect data. Please send a copy of the communication you have sent to </a:t>
            </a:r>
            <a:r>
              <a:rPr lang="en-GB" dirty="0">
                <a:hlinkClick r:id="rId2"/>
              </a:rPr>
              <a:t>scharr-rec@Sheffield.ac.uk</a:t>
            </a:r>
            <a:r>
              <a:rPr lang="en-GB" dirty="0"/>
              <a:t> to file in our records. </a:t>
            </a:r>
          </a:p>
          <a:p>
            <a:r>
              <a:rPr lang="en-GB" dirty="0"/>
              <a:t>However, if </a:t>
            </a:r>
            <a:r>
              <a:rPr lang="en-GB" b="1" dirty="0"/>
              <a:t>more significant changes required </a:t>
            </a:r>
            <a:r>
              <a:rPr lang="en-GB" dirty="0"/>
              <a:t>to adhere to GDPR, for example, you had not already told participants who would have access to data, where it would be stored and when it will be destroyed, you will need to send a </a:t>
            </a:r>
            <a:r>
              <a:rPr lang="en-GB" b="1" dirty="0"/>
              <a:t>formal amendment request </a:t>
            </a:r>
            <a:r>
              <a:rPr lang="en-GB" dirty="0"/>
              <a:t>to </a:t>
            </a:r>
            <a:r>
              <a:rPr lang="en-GB" dirty="0">
                <a:hlinkClick r:id="rId2"/>
              </a:rPr>
              <a:t>scharr-rec@Sheffield.ac.uk</a:t>
            </a:r>
            <a:r>
              <a:rPr lang="en-GB" dirty="0"/>
              <a:t> to send out a more comprehensive communication to participants.</a:t>
            </a:r>
          </a:p>
          <a:p>
            <a:endParaRPr lang="en-GB" dirty="0"/>
          </a:p>
        </p:txBody>
      </p:sp>
    </p:spTree>
    <p:extLst>
      <p:ext uri="{BB962C8B-B14F-4D97-AF65-F5344CB8AC3E}">
        <p14:creationId xmlns:p14="http://schemas.microsoft.com/office/powerpoint/2010/main" val="2145493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GB" dirty="0">
                <a:solidFill>
                  <a:srgbClr val="0070C0"/>
                </a:solidFill>
                <a:latin typeface="TUOS Stephenson" panose="02070503080000020004" pitchFamily="18" charset="0"/>
              </a:rPr>
              <a:t>Using existing data</a:t>
            </a:r>
          </a:p>
        </p:txBody>
      </p:sp>
      <p:sp>
        <p:nvSpPr>
          <p:cNvPr id="3" name="Content Placeholder 2"/>
          <p:cNvSpPr>
            <a:spLocks noGrp="1"/>
          </p:cNvSpPr>
          <p:nvPr>
            <p:ph idx="1"/>
          </p:nvPr>
        </p:nvSpPr>
        <p:spPr/>
        <p:txBody>
          <a:bodyPr>
            <a:normAutofit fontScale="92500" lnSpcReduction="20000"/>
          </a:bodyPr>
          <a:lstStyle/>
          <a:p>
            <a:r>
              <a:rPr lang="en-GB" dirty="0"/>
              <a:t>GDPR requirements do not apply if:</a:t>
            </a:r>
          </a:p>
          <a:p>
            <a:pPr lvl="0"/>
            <a:r>
              <a:rPr lang="en-GB" dirty="0"/>
              <a:t>Data is obtained from a 3</a:t>
            </a:r>
            <a:r>
              <a:rPr lang="en-GB" baseline="30000" dirty="0"/>
              <a:t>rd</a:t>
            </a:r>
            <a:r>
              <a:rPr lang="en-GB" dirty="0"/>
              <a:t> party </a:t>
            </a:r>
            <a:r>
              <a:rPr lang="en-GB" b="1" dirty="0"/>
              <a:t>AND</a:t>
            </a:r>
          </a:p>
          <a:p>
            <a:pPr lvl="0"/>
            <a:r>
              <a:rPr lang="en-GB" dirty="0"/>
              <a:t>Data is </a:t>
            </a:r>
            <a:r>
              <a:rPr lang="en-GB" dirty="0" err="1" smtClean="0"/>
              <a:t>pseudonymised</a:t>
            </a:r>
            <a:r>
              <a:rPr lang="en-GB" dirty="0" smtClean="0"/>
              <a:t> </a:t>
            </a:r>
            <a:r>
              <a:rPr lang="en-GB" dirty="0"/>
              <a:t>and only non-identifiable data will be used for the research </a:t>
            </a:r>
            <a:r>
              <a:rPr lang="en-GB" b="1" dirty="0"/>
              <a:t>AND</a:t>
            </a:r>
          </a:p>
          <a:p>
            <a:pPr lvl="0"/>
            <a:r>
              <a:rPr lang="en-GB" dirty="0"/>
              <a:t>It is either impossible or a disproportionate effort to contact participants </a:t>
            </a:r>
            <a:r>
              <a:rPr lang="en-GB" b="1" dirty="0"/>
              <a:t>OR</a:t>
            </a:r>
            <a:r>
              <a:rPr lang="en-GB" dirty="0"/>
              <a:t> providing information would either impair the research or make it impossible.</a:t>
            </a:r>
          </a:p>
          <a:p>
            <a:r>
              <a:rPr lang="en-GB" dirty="0"/>
              <a:t>Existing data – if data was anonymised in the original project, this is not personal data. </a:t>
            </a:r>
          </a:p>
          <a:p>
            <a:r>
              <a:rPr lang="en-GB" dirty="0"/>
              <a:t>There must be either original consent for use in future research and to share with others or you will need to contact the participants again for consent unless the data is from a 3</a:t>
            </a:r>
            <a:r>
              <a:rPr lang="en-GB" baseline="30000" dirty="0"/>
              <a:t>rd</a:t>
            </a:r>
            <a:r>
              <a:rPr lang="en-GB" dirty="0"/>
              <a:t> party or non-identifiable.</a:t>
            </a:r>
          </a:p>
          <a:p>
            <a:endParaRPr lang="en-GB" dirty="0"/>
          </a:p>
        </p:txBody>
      </p:sp>
    </p:spTree>
    <p:extLst>
      <p:ext uri="{BB962C8B-B14F-4D97-AF65-F5344CB8AC3E}">
        <p14:creationId xmlns:p14="http://schemas.microsoft.com/office/powerpoint/2010/main" val="35697002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27301</TotalTime>
  <Words>798</Words>
  <Application>Microsoft Office PowerPoint</Application>
  <PresentationFormat>Widescreen</PresentationFormat>
  <Paragraphs>64</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TUOS Blake</vt:lpstr>
      <vt:lpstr>TUOS Stephenson</vt:lpstr>
      <vt:lpstr>Office Theme</vt:lpstr>
      <vt:lpstr>ScHARR Bite Size</vt:lpstr>
      <vt:lpstr>GDPR – General Data Protection Regulation</vt:lpstr>
      <vt:lpstr>Transparency</vt:lpstr>
      <vt:lpstr>Legal Basis for processing data</vt:lpstr>
      <vt:lpstr>Data Controller</vt:lpstr>
      <vt:lpstr>Right to complain about the use of data</vt:lpstr>
      <vt:lpstr>How data will be used</vt:lpstr>
      <vt:lpstr>Ongoing Projects</vt:lpstr>
      <vt:lpstr>Using existing data</vt:lpstr>
      <vt:lpstr>NHS</vt:lpstr>
      <vt:lpstr>Key Messages</vt:lpstr>
    </vt:vector>
  </TitlesOfParts>
  <Company>The University of Sheffield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ScHARR Bite Size</dc:title>
  <dc:creator>Charlotte Elizabeth Claxton</dc:creator>
  <cp:lastModifiedBy>Charlotte Elizabeth Claxton</cp:lastModifiedBy>
  <cp:revision>15</cp:revision>
  <dcterms:created xsi:type="dcterms:W3CDTF">2018-08-23T09:41:00Z</dcterms:created>
  <dcterms:modified xsi:type="dcterms:W3CDTF">2019-04-11T08:44:57Z</dcterms:modified>
</cp:coreProperties>
</file>