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9" r:id="rId3"/>
    <p:sldId id="282" r:id="rId4"/>
    <p:sldId id="270" r:id="rId5"/>
    <p:sldId id="271" r:id="rId6"/>
    <p:sldId id="283" r:id="rId7"/>
    <p:sldId id="272" r:id="rId8"/>
    <p:sldId id="285" r:id="rId9"/>
    <p:sldId id="284" r:id="rId10"/>
    <p:sldId id="273" r:id="rId11"/>
    <p:sldId id="274" r:id="rId12"/>
    <p:sldId id="275" r:id="rId13"/>
    <p:sldId id="286" r:id="rId14"/>
    <p:sldId id="276" r:id="rId15"/>
    <p:sldId id="287" r:id="rId16"/>
    <p:sldId id="277" r:id="rId17"/>
    <p:sldId id="278" r:id="rId18"/>
    <p:sldId id="279" r:id="rId19"/>
    <p:sldId id="280" r:id="rId20"/>
    <p:sldId id="281" r:id="rId21"/>
  </p:sldIdLst>
  <p:sldSz cx="14266863" cy="10699750"/>
  <p:notesSz cx="75565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a Anderson" initials="AA" lastIdx="1" clrIdx="0">
    <p:extLst>
      <p:ext uri="{19B8F6BF-5375-455C-9EA6-DF929625EA0E}">
        <p15:presenceInfo xmlns:p15="http://schemas.microsoft.com/office/powerpoint/2012/main" userId="4017e299f98559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F24C0-CD64-4F20-B682-17EBD54EA8FC}" v="2" dt="2021-09-02T19:07:40.44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4660"/>
  </p:normalViewPr>
  <p:slideViewPr>
    <p:cSldViewPr>
      <p:cViewPr varScale="1">
        <p:scale>
          <a:sx n="45" d="100"/>
          <a:sy n="45" d="100"/>
        </p:scale>
        <p:origin x="984" y="53"/>
      </p:cViewPr>
      <p:guideLst>
        <p:guide orient="horz" pos="2880"/>
        <p:guide pos="40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Anderson" userId="4017e299f98559fd" providerId="LiveId" clId="{7E0F24C0-CD64-4F20-B682-17EBD54EA8FC}"/>
    <pc:docChg chg="modSld">
      <pc:chgData name="Alexandra Anderson" userId="4017e299f98559fd" providerId="LiveId" clId="{7E0F24C0-CD64-4F20-B682-17EBD54EA8FC}" dt="2021-09-02T19:07:46.766" v="23" actId="1076"/>
      <pc:docMkLst>
        <pc:docMk/>
      </pc:docMkLst>
      <pc:sldChg chg="addSp modSp mod">
        <pc:chgData name="Alexandra Anderson" userId="4017e299f98559fd" providerId="LiveId" clId="{7E0F24C0-CD64-4F20-B682-17EBD54EA8FC}" dt="2021-09-02T19:07:34.982" v="21" actId="1037"/>
        <pc:sldMkLst>
          <pc:docMk/>
          <pc:sldMk cId="0" sldId="256"/>
        </pc:sldMkLst>
        <pc:spChg chg="mod">
          <ac:chgData name="Alexandra Anderson" userId="4017e299f98559fd" providerId="LiveId" clId="{7E0F24C0-CD64-4F20-B682-17EBD54EA8FC}" dt="2021-09-02T19:07:23.444" v="15" actId="1076"/>
          <ac:spMkLst>
            <pc:docMk/>
            <pc:sldMk cId="0" sldId="256"/>
            <ac:spMk id="7" creationId="{00000000-0000-0000-0000-000000000000}"/>
          </ac:spMkLst>
        </pc:spChg>
        <pc:spChg chg="mod">
          <ac:chgData name="Alexandra Anderson" userId="4017e299f98559fd" providerId="LiveId" clId="{7E0F24C0-CD64-4F20-B682-17EBD54EA8FC}" dt="2021-09-02T19:07:31.705" v="18" actId="1076"/>
          <ac:spMkLst>
            <pc:docMk/>
            <pc:sldMk cId="0" sldId="256"/>
            <ac:spMk id="13" creationId="{00000000-0000-0000-0000-000000000000}"/>
          </ac:spMkLst>
        </pc:spChg>
        <pc:spChg chg="add mod">
          <ac:chgData name="Alexandra Anderson" userId="4017e299f98559fd" providerId="LiveId" clId="{7E0F24C0-CD64-4F20-B682-17EBD54EA8FC}" dt="2021-09-02T19:07:12.848" v="13" actId="1076"/>
          <ac:spMkLst>
            <pc:docMk/>
            <pc:sldMk cId="0" sldId="256"/>
            <ac:spMk id="16" creationId="{F0A5612D-BA62-492A-B062-E5427854C321}"/>
          </ac:spMkLst>
        </pc:spChg>
        <pc:grpChg chg="mod">
          <ac:chgData name="Alexandra Anderson" userId="4017e299f98559fd" providerId="LiveId" clId="{7E0F24C0-CD64-4F20-B682-17EBD54EA8FC}" dt="2021-09-02T19:07:28.722" v="17" actId="1076"/>
          <ac:grpSpMkLst>
            <pc:docMk/>
            <pc:sldMk cId="0" sldId="256"/>
            <ac:grpSpMk id="10" creationId="{00000000-0000-0000-0000-000000000000}"/>
          </ac:grpSpMkLst>
        </pc:grpChg>
        <pc:picChg chg="add mod">
          <ac:chgData name="Alexandra Anderson" userId="4017e299f98559fd" providerId="LiveId" clId="{7E0F24C0-CD64-4F20-B682-17EBD54EA8FC}" dt="2021-09-02T19:07:34.982" v="21" actId="1037"/>
          <ac:picMkLst>
            <pc:docMk/>
            <pc:sldMk cId="0" sldId="256"/>
            <ac:picMk id="17" creationId="{6ECA1D87-80EC-4796-BCDA-C8BB04438909}"/>
          </ac:picMkLst>
        </pc:picChg>
      </pc:sldChg>
      <pc:sldChg chg="modSp mod">
        <pc:chgData name="Alexandra Anderson" userId="4017e299f98559fd" providerId="LiveId" clId="{7E0F24C0-CD64-4F20-B682-17EBD54EA8FC}" dt="2021-07-14T10:50:50.136" v="11" actId="6549"/>
        <pc:sldMkLst>
          <pc:docMk/>
          <pc:sldMk cId="1103988349" sldId="269"/>
        </pc:sldMkLst>
        <pc:spChg chg="mod">
          <ac:chgData name="Alexandra Anderson" userId="4017e299f98559fd" providerId="LiveId" clId="{7E0F24C0-CD64-4F20-B682-17EBD54EA8FC}" dt="2021-07-14T10:50:50.136" v="11" actId="6549"/>
          <ac:spMkLst>
            <pc:docMk/>
            <pc:sldMk cId="1103988349" sldId="269"/>
            <ac:spMk id="17" creationId="{F6C5392C-BDA8-4DAA-B7AA-1BD42EA4548C}"/>
          </ac:spMkLst>
        </pc:spChg>
      </pc:sldChg>
      <pc:sldChg chg="modSp mod">
        <pc:chgData name="Alexandra Anderson" userId="4017e299f98559fd" providerId="LiveId" clId="{7E0F24C0-CD64-4F20-B682-17EBD54EA8FC}" dt="2021-07-09T14:38:17.411" v="7" actId="20577"/>
        <pc:sldMkLst>
          <pc:docMk/>
          <pc:sldMk cId="3468550854" sldId="271"/>
        </pc:sldMkLst>
        <pc:spChg chg="mod">
          <ac:chgData name="Alexandra Anderson" userId="4017e299f98559fd" providerId="LiveId" clId="{7E0F24C0-CD64-4F20-B682-17EBD54EA8FC}" dt="2021-07-09T14:38:17.411" v="7" actId="20577"/>
          <ac:spMkLst>
            <pc:docMk/>
            <pc:sldMk cId="3468550854" sldId="271"/>
            <ac:spMk id="17" creationId="{F6C5392C-BDA8-4DAA-B7AA-1BD42EA4548C}"/>
          </ac:spMkLst>
        </pc:spChg>
      </pc:sldChg>
      <pc:sldChg chg="modSp mod">
        <pc:chgData name="Alexandra Anderson" userId="4017e299f98559fd" providerId="LiveId" clId="{7E0F24C0-CD64-4F20-B682-17EBD54EA8FC}" dt="2021-07-09T14:48:30.208" v="10" actId="20577"/>
        <pc:sldMkLst>
          <pc:docMk/>
          <pc:sldMk cId="2356450506" sldId="279"/>
        </pc:sldMkLst>
        <pc:spChg chg="mod">
          <ac:chgData name="Alexandra Anderson" userId="4017e299f98559fd" providerId="LiveId" clId="{7E0F24C0-CD64-4F20-B682-17EBD54EA8FC}" dt="2021-07-09T14:48:30.208" v="10" actId="20577"/>
          <ac:spMkLst>
            <pc:docMk/>
            <pc:sldMk cId="2356450506" sldId="279"/>
            <ac:spMk id="27" creationId="{53F5549D-D8BD-4363-A413-D3850A3B9A49}"/>
          </ac:spMkLst>
        </pc:spChg>
      </pc:sldChg>
      <pc:sldChg chg="addSp modSp mod">
        <pc:chgData name="Alexandra Anderson" userId="4017e299f98559fd" providerId="LiveId" clId="{7E0F24C0-CD64-4F20-B682-17EBD54EA8FC}" dt="2021-09-02T19:07:46.766" v="23" actId="1076"/>
        <pc:sldMkLst>
          <pc:docMk/>
          <pc:sldMk cId="1288680855" sldId="281"/>
        </pc:sldMkLst>
        <pc:spChg chg="add mod">
          <ac:chgData name="Alexandra Anderson" userId="4017e299f98559fd" providerId="LiveId" clId="{7E0F24C0-CD64-4F20-B682-17EBD54EA8FC}" dt="2021-09-02T19:07:46.766" v="23" actId="1076"/>
          <ac:spMkLst>
            <pc:docMk/>
            <pc:sldMk cId="1288680855" sldId="281"/>
            <ac:spMk id="27" creationId="{47ACBA70-36C4-4D42-8FB5-551106AEA36B}"/>
          </ac:spMkLst>
        </pc:spChg>
        <pc:picChg chg="add mod">
          <ac:chgData name="Alexandra Anderson" userId="4017e299f98559fd" providerId="LiveId" clId="{7E0F24C0-CD64-4F20-B682-17EBD54EA8FC}" dt="2021-09-02T19:07:46.766" v="23" actId="1076"/>
          <ac:picMkLst>
            <pc:docMk/>
            <pc:sldMk cId="1288680855" sldId="281"/>
            <ac:picMk id="28" creationId="{76861003-020A-4176-999A-3547C536A7DF}"/>
          </ac:picMkLst>
        </pc:picChg>
      </pc:sldChg>
    </pc:docChg>
  </pc:docChgLst>
  <pc:docChgLst>
    <pc:chgData name="Alexandra Anderson" userId="4017e299f98559fd" providerId="LiveId" clId="{9AA6DE9F-ACE5-4CE9-8124-132840D9768D}"/>
    <pc:docChg chg="custSel modSld">
      <pc:chgData name="Alexandra Anderson" userId="4017e299f98559fd" providerId="LiveId" clId="{9AA6DE9F-ACE5-4CE9-8124-132840D9768D}" dt="2021-03-05T11:40:06.598" v="102" actId="20577"/>
      <pc:docMkLst>
        <pc:docMk/>
      </pc:docMkLst>
      <pc:sldChg chg="modSp mod">
        <pc:chgData name="Alexandra Anderson" userId="4017e299f98559fd" providerId="LiveId" clId="{9AA6DE9F-ACE5-4CE9-8124-132840D9768D}" dt="2021-03-05T11:38:53.132" v="63" actId="20577"/>
        <pc:sldMkLst>
          <pc:docMk/>
          <pc:sldMk cId="0" sldId="256"/>
        </pc:sldMkLst>
        <pc:spChg chg="mod">
          <ac:chgData name="Alexandra Anderson" userId="4017e299f98559fd" providerId="LiveId" clId="{9AA6DE9F-ACE5-4CE9-8124-132840D9768D}" dt="2021-03-05T11:38:53.132" v="63" actId="20577"/>
          <ac:spMkLst>
            <pc:docMk/>
            <pc:sldMk cId="0" sldId="256"/>
            <ac:spMk id="3" creationId="{00000000-0000-0000-0000-000000000000}"/>
          </ac:spMkLst>
        </pc:spChg>
      </pc:sldChg>
      <pc:sldChg chg="modSp mod">
        <pc:chgData name="Alexandra Anderson" userId="4017e299f98559fd" providerId="LiveId" clId="{9AA6DE9F-ACE5-4CE9-8124-132840D9768D}" dt="2021-03-04T22:32:04.526" v="6" actId="14100"/>
        <pc:sldMkLst>
          <pc:docMk/>
          <pc:sldMk cId="1103988349" sldId="269"/>
        </pc:sldMkLst>
        <pc:spChg chg="mod">
          <ac:chgData name="Alexandra Anderson" userId="4017e299f98559fd" providerId="LiveId" clId="{9AA6DE9F-ACE5-4CE9-8124-132840D9768D}" dt="2021-03-04T22:31:57.722" v="4" actId="1076"/>
          <ac:spMkLst>
            <pc:docMk/>
            <pc:sldMk cId="1103988349" sldId="269"/>
            <ac:spMk id="16" creationId="{A924520F-D8F9-42D3-89CA-42F9ED75A161}"/>
          </ac:spMkLst>
        </pc:spChg>
        <pc:spChg chg="mod">
          <ac:chgData name="Alexandra Anderson" userId="4017e299f98559fd" providerId="LiveId" clId="{9AA6DE9F-ACE5-4CE9-8124-132840D9768D}" dt="2021-03-04T22:32:04.526" v="6" actId="14100"/>
          <ac:spMkLst>
            <pc:docMk/>
            <pc:sldMk cId="1103988349" sldId="269"/>
            <ac:spMk id="25" creationId="{FA3344EF-1EFB-42DB-9A89-81F94C94DE75}"/>
          </ac:spMkLst>
        </pc:spChg>
      </pc:sldChg>
      <pc:sldChg chg="modSp mod">
        <pc:chgData name="Alexandra Anderson" userId="4017e299f98559fd" providerId="LiveId" clId="{9AA6DE9F-ACE5-4CE9-8124-132840D9768D}" dt="2021-03-05T11:40:06.598" v="102" actId="20577"/>
        <pc:sldMkLst>
          <pc:docMk/>
          <pc:sldMk cId="1523817007" sldId="277"/>
        </pc:sldMkLst>
        <pc:spChg chg="mod">
          <ac:chgData name="Alexandra Anderson" userId="4017e299f98559fd" providerId="LiveId" clId="{9AA6DE9F-ACE5-4CE9-8124-132840D9768D}" dt="2021-03-05T11:40:06.598" v="102" actId="20577"/>
          <ac:spMkLst>
            <pc:docMk/>
            <pc:sldMk cId="1523817007" sldId="277"/>
            <ac:spMk id="13" creationId="{56B82C62-9B6C-48F0-94BF-5847447531FF}"/>
          </ac:spMkLst>
        </pc:spChg>
      </pc:sldChg>
      <pc:sldChg chg="delSp modSp mod">
        <pc:chgData name="Alexandra Anderson" userId="4017e299f98559fd" providerId="LiveId" clId="{9AA6DE9F-ACE5-4CE9-8124-132840D9768D}" dt="2021-03-04T22:32:36.613" v="14" actId="1076"/>
        <pc:sldMkLst>
          <pc:docMk/>
          <pc:sldMk cId="873558560" sldId="282"/>
        </pc:sldMkLst>
        <pc:spChg chg="del">
          <ac:chgData name="Alexandra Anderson" userId="4017e299f98559fd" providerId="LiveId" clId="{9AA6DE9F-ACE5-4CE9-8124-132840D9768D}" dt="2021-03-04T22:32:29.441" v="11" actId="478"/>
          <ac:spMkLst>
            <pc:docMk/>
            <pc:sldMk cId="873558560" sldId="282"/>
            <ac:spMk id="5" creationId="{00000000-0000-0000-0000-000000000000}"/>
          </ac:spMkLst>
        </pc:spChg>
        <pc:spChg chg="mod">
          <ac:chgData name="Alexandra Anderson" userId="4017e299f98559fd" providerId="LiveId" clId="{9AA6DE9F-ACE5-4CE9-8124-132840D9768D}" dt="2021-03-04T22:32:36.613" v="14" actId="1076"/>
          <ac:spMkLst>
            <pc:docMk/>
            <pc:sldMk cId="873558560" sldId="282"/>
            <ac:spMk id="18" creationId="{CC97801C-F349-40F6-AB6C-1A998E792861}"/>
          </ac:spMkLst>
        </pc:spChg>
        <pc:spChg chg="mod">
          <ac:chgData name="Alexandra Anderson" userId="4017e299f98559fd" providerId="LiveId" clId="{9AA6DE9F-ACE5-4CE9-8124-132840D9768D}" dt="2021-03-04T22:32:31.707" v="12" actId="1076"/>
          <ac:spMkLst>
            <pc:docMk/>
            <pc:sldMk cId="873558560" sldId="282"/>
            <ac:spMk id="23" creationId="{32686B56-24FA-486E-B6D3-D4B8CD51F694}"/>
          </ac:spMkLst>
        </pc:spChg>
      </pc:sldChg>
      <pc:sldChg chg="modSp mod">
        <pc:chgData name="Alexandra Anderson" userId="4017e299f98559fd" providerId="LiveId" clId="{9AA6DE9F-ACE5-4CE9-8124-132840D9768D}" dt="2021-03-05T11:18:31.283" v="21" actId="1038"/>
        <pc:sldMkLst>
          <pc:docMk/>
          <pc:sldMk cId="639846475" sldId="283"/>
        </pc:sldMkLst>
        <pc:spChg chg="mod">
          <ac:chgData name="Alexandra Anderson" userId="4017e299f98559fd" providerId="LiveId" clId="{9AA6DE9F-ACE5-4CE9-8124-132840D9768D}" dt="2021-03-05T11:18:31.283" v="21" actId="1038"/>
          <ac:spMkLst>
            <pc:docMk/>
            <pc:sldMk cId="639846475" sldId="283"/>
            <ac:spMk id="20" creationId="{968AA9B0-B699-45A2-A5BE-AA200DBD65CD}"/>
          </ac:spMkLst>
        </pc:spChg>
        <pc:picChg chg="mod">
          <ac:chgData name="Alexandra Anderson" userId="4017e299f98559fd" providerId="LiveId" clId="{9AA6DE9F-ACE5-4CE9-8124-132840D9768D}" dt="2021-03-05T11:18:24.395" v="18" actId="1038"/>
          <ac:picMkLst>
            <pc:docMk/>
            <pc:sldMk cId="639846475" sldId="283"/>
            <ac:picMk id="18" creationId="{052007A0-9106-4FA6-8FC3-6505FBB449C1}"/>
          </ac:picMkLst>
        </pc:picChg>
      </pc:sldChg>
      <pc:sldChg chg="modSp mod">
        <pc:chgData name="Alexandra Anderson" userId="4017e299f98559fd" providerId="LiveId" clId="{9AA6DE9F-ACE5-4CE9-8124-132840D9768D}" dt="2021-03-05T11:19:16.107" v="48" actId="1035"/>
        <pc:sldMkLst>
          <pc:docMk/>
          <pc:sldMk cId="1937629982" sldId="285"/>
        </pc:sldMkLst>
        <pc:spChg chg="mod">
          <ac:chgData name="Alexandra Anderson" userId="4017e299f98559fd" providerId="LiveId" clId="{9AA6DE9F-ACE5-4CE9-8124-132840D9768D}" dt="2021-03-05T11:19:16.107" v="48" actId="1035"/>
          <ac:spMkLst>
            <pc:docMk/>
            <pc:sldMk cId="1937629982" sldId="285"/>
            <ac:spMk id="18" creationId="{24815B4C-5E23-49D6-A6BD-DACB8AD81824}"/>
          </ac:spMkLst>
        </pc:spChg>
        <pc:picChg chg="mod">
          <ac:chgData name="Alexandra Anderson" userId="4017e299f98559fd" providerId="LiveId" clId="{9AA6DE9F-ACE5-4CE9-8124-132840D9768D}" dt="2021-03-05T11:18:18.631" v="15" actId="1076"/>
          <ac:picMkLst>
            <pc:docMk/>
            <pc:sldMk cId="1937629982" sldId="285"/>
            <ac:picMk id="21" creationId="{3A15D32F-7E10-4485-AC08-026C7EA6C0E4}"/>
          </ac:picMkLst>
        </pc:picChg>
      </pc:sldChg>
      <pc:sldChg chg="modSp mod">
        <pc:chgData name="Alexandra Anderson" userId="4017e299f98559fd" providerId="LiveId" clId="{9AA6DE9F-ACE5-4CE9-8124-132840D9768D}" dt="2021-03-05T11:39:26.351" v="70" actId="113"/>
        <pc:sldMkLst>
          <pc:docMk/>
          <pc:sldMk cId="975351560" sldId="286"/>
        </pc:sldMkLst>
        <pc:spChg chg="mod">
          <ac:chgData name="Alexandra Anderson" userId="4017e299f98559fd" providerId="LiveId" clId="{9AA6DE9F-ACE5-4CE9-8124-132840D9768D}" dt="2021-03-05T11:39:26.351" v="70" actId="113"/>
          <ac:spMkLst>
            <pc:docMk/>
            <pc:sldMk cId="975351560" sldId="286"/>
            <ac:spMk id="18" creationId="{76D55167-7B8C-4813-AC97-2BD15726CC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913" y="3316923"/>
            <a:ext cx="12137023"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1828" y="5991861"/>
            <a:ext cx="9995196"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sz="half" idx="2"/>
          </p:nvPr>
        </p:nvSpPr>
        <p:spPr>
          <a:xfrm>
            <a:off x="713943" y="2460943"/>
            <a:ext cx="6211299" cy="30008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53608" y="2460943"/>
            <a:ext cx="6211299" cy="30008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21212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20583" y="9709451"/>
            <a:ext cx="1871477"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sz="1800"/>
          </a:p>
        </p:txBody>
      </p:sp>
      <p:sp>
        <p:nvSpPr>
          <p:cNvPr id="17" name="bg object 17"/>
          <p:cNvSpPr/>
          <p:nvPr/>
        </p:nvSpPr>
        <p:spPr>
          <a:xfrm>
            <a:off x="12141826" y="1717918"/>
            <a:ext cx="106462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18" name="bg object 18"/>
          <p:cNvSpPr/>
          <p:nvPr/>
        </p:nvSpPr>
        <p:spPr>
          <a:xfrm>
            <a:off x="8719056" y="0"/>
            <a:ext cx="1871477"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sz="1800"/>
          </a:p>
        </p:txBody>
      </p:sp>
      <p:sp>
        <p:nvSpPr>
          <p:cNvPr id="19" name="bg object 19"/>
          <p:cNvSpPr/>
          <p:nvPr/>
        </p:nvSpPr>
        <p:spPr>
          <a:xfrm>
            <a:off x="13006527" y="9141202"/>
            <a:ext cx="106462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64406" y="1392512"/>
            <a:ext cx="11950037" cy="492443"/>
          </a:xfrm>
          <a:prstGeom prst="rect">
            <a:avLst/>
          </a:prstGeom>
        </p:spPr>
        <p:txBody>
          <a:bodyPr wrap="square" lIns="0" tIns="0" rIns="0" bIns="0">
            <a:spAutoFit/>
          </a:bodyPr>
          <a:lstStyle>
            <a:lvl1pPr>
              <a:defRPr sz="3200" b="1" i="0">
                <a:solidFill>
                  <a:srgbClr val="212121"/>
                </a:solidFill>
                <a:latin typeface="Arial"/>
                <a:cs typeface="Arial"/>
              </a:defRPr>
            </a:lvl1pPr>
          </a:lstStyle>
          <a:p>
            <a:endParaRPr/>
          </a:p>
        </p:txBody>
      </p:sp>
      <p:sp>
        <p:nvSpPr>
          <p:cNvPr id="3" name="Holder 3"/>
          <p:cNvSpPr>
            <a:spLocks noGrp="1"/>
          </p:cNvSpPr>
          <p:nvPr>
            <p:ph type="body" idx="1"/>
          </p:nvPr>
        </p:nvSpPr>
        <p:spPr>
          <a:xfrm>
            <a:off x="1365943" y="2601961"/>
            <a:ext cx="11546962" cy="300082"/>
          </a:xfrm>
          <a:prstGeom prst="rect">
            <a:avLst/>
          </a:prstGeom>
        </p:spPr>
        <p:txBody>
          <a:bodyPr wrap="square" lIns="0" tIns="0" rIns="0" bIns="0">
            <a:spAutoFit/>
          </a:bodyPr>
          <a:lstStyle>
            <a:lvl1pPr>
              <a:defRPr sz="1950" b="0" i="0">
                <a:solidFill>
                  <a:srgbClr val="212121"/>
                </a:solidFill>
                <a:latin typeface="Lucida Sans"/>
                <a:cs typeface="Lucida Sans"/>
              </a:defRPr>
            </a:lvl1pPr>
          </a:lstStyle>
          <a:p>
            <a:endParaRPr/>
          </a:p>
        </p:txBody>
      </p:sp>
      <p:sp>
        <p:nvSpPr>
          <p:cNvPr id="4" name="Holder 4"/>
          <p:cNvSpPr>
            <a:spLocks noGrp="1"/>
          </p:cNvSpPr>
          <p:nvPr>
            <p:ph type="ftr" sz="quarter" idx="5"/>
          </p:nvPr>
        </p:nvSpPr>
        <p:spPr>
          <a:xfrm>
            <a:off x="4854809" y="9950769"/>
            <a:ext cx="4569233"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943" y="9950769"/>
            <a:ext cx="3284135"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9/2/2021</a:t>
            </a:fld>
            <a:endParaRPr lang="en-US"/>
          </a:p>
        </p:txBody>
      </p:sp>
      <p:sp>
        <p:nvSpPr>
          <p:cNvPr id="6" name="Holder 6"/>
          <p:cNvSpPr>
            <a:spLocks noGrp="1"/>
          </p:cNvSpPr>
          <p:nvPr>
            <p:ph type="sldNum" sz="quarter" idx="7"/>
          </p:nvPr>
        </p:nvSpPr>
        <p:spPr>
          <a:xfrm>
            <a:off x="10280774" y="9950769"/>
            <a:ext cx="3284135"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7293" y="1413663"/>
            <a:ext cx="11125200" cy="1137876"/>
          </a:xfrm>
          <a:prstGeom prst="rect">
            <a:avLst/>
          </a:prstGeom>
        </p:spPr>
        <p:txBody>
          <a:bodyPr vert="horz" wrap="square" lIns="0" tIns="10160" rIns="0" bIns="0" rtlCol="0">
            <a:spAutoFit/>
          </a:bodyPr>
          <a:lstStyle/>
          <a:p>
            <a:pPr marL="12700" marR="5080">
              <a:lnSpc>
                <a:spcPct val="100699"/>
              </a:lnSpc>
              <a:spcBef>
                <a:spcPts val="80"/>
              </a:spcBef>
            </a:pPr>
            <a:r>
              <a:rPr sz="3650" dirty="0">
                <a:latin typeface="Raleway" panose="020B0503030101060003" pitchFamily="34" charset="0"/>
              </a:rPr>
              <a:t>1. Electoral Turnout:  How Many People  Decide to Vote?  </a:t>
            </a:r>
            <a:r>
              <a:rPr sz="3650" b="0" dirty="0">
                <a:latin typeface="Raleway" panose="020B0503030101060003" pitchFamily="34" charset="0"/>
                <a:cs typeface="Lucida Sans"/>
              </a:rPr>
              <a:t>(Descriptive Statistics)</a:t>
            </a:r>
            <a:endParaRPr sz="3650" dirty="0">
              <a:latin typeface="Raleway" panose="020B0503030101060003" pitchFamily="34" charset="0"/>
              <a:cs typeface="Lucida Sans"/>
            </a:endParaRPr>
          </a:p>
        </p:txBody>
      </p:sp>
      <p:sp>
        <p:nvSpPr>
          <p:cNvPr id="3" name="object 3"/>
          <p:cNvSpPr txBox="1"/>
          <p:nvPr/>
        </p:nvSpPr>
        <p:spPr>
          <a:xfrm>
            <a:off x="1745010" y="3489703"/>
            <a:ext cx="10668000" cy="2988639"/>
          </a:xfrm>
          <a:prstGeom prst="rect">
            <a:avLst/>
          </a:prstGeom>
        </p:spPr>
        <p:txBody>
          <a:bodyPr vert="horz" wrap="square" lIns="0" tIns="12700" rIns="0" bIns="0" rtlCol="0">
            <a:spAutoFit/>
          </a:bodyPr>
          <a:lstStyle/>
          <a:p>
            <a:pPr marL="12700" marR="520065">
              <a:lnSpc>
                <a:spcPct val="118600"/>
              </a:lnSpc>
              <a:spcBef>
                <a:spcPts val="100"/>
              </a:spcBef>
            </a:pP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lang="en-GB"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workshop</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going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 </a:t>
            </a:r>
            <a:r>
              <a:rPr sz="2400" b="1"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descriptive </a:t>
            </a:r>
            <a:r>
              <a:rPr sz="2400" b="1" spc="-7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statistics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38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analyse</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electoral</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3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8600"/>
              </a:lnSpc>
            </a:pP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Descriptive statistics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used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describe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basic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features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3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study.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They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provide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simple </a:t>
            </a:r>
            <a:r>
              <a:rPr sz="24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summaries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about the </a:t>
            </a:r>
            <a:r>
              <a:rPr sz="24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sample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measures.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Together </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with </a:t>
            </a:r>
            <a:r>
              <a:rPr sz="24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simple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graphics </a:t>
            </a:r>
            <a:r>
              <a:rPr sz="24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analysis,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they </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form</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basis</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virtually</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every</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quantitative</a:t>
            </a:r>
            <a:r>
              <a:rPr sz="24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analysis</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4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961557" y="8306150"/>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grpSp>
        <p:nvGrpSpPr>
          <p:cNvPr id="10" name="object 10"/>
          <p:cNvGrpSpPr/>
          <p:nvPr/>
        </p:nvGrpSpPr>
        <p:grpSpPr>
          <a:xfrm>
            <a:off x="4197266" y="6951763"/>
            <a:ext cx="2067560" cy="2383790"/>
            <a:chOff x="1712666" y="7561074"/>
            <a:chExt cx="2067560" cy="2383790"/>
          </a:xfrm>
        </p:grpSpPr>
        <p:sp>
          <p:nvSpPr>
            <p:cNvPr id="11" name="object 11"/>
            <p:cNvSpPr/>
            <p:nvPr/>
          </p:nvSpPr>
          <p:spPr>
            <a:xfrm>
              <a:off x="2086930" y="7589235"/>
              <a:ext cx="1318895" cy="1843405"/>
            </a:xfrm>
            <a:custGeom>
              <a:avLst/>
              <a:gdLst/>
              <a:ahLst/>
              <a:cxnLst/>
              <a:rect l="l" t="t" r="r" b="b"/>
              <a:pathLst>
                <a:path w="1318895" h="1843404">
                  <a:moveTo>
                    <a:pt x="950940" y="1556657"/>
                  </a:moveTo>
                  <a:lnTo>
                    <a:pt x="707051" y="1556657"/>
                  </a:lnTo>
                  <a:lnTo>
                    <a:pt x="696079" y="1554447"/>
                  </a:lnTo>
                  <a:lnTo>
                    <a:pt x="687121" y="1548417"/>
                  </a:lnTo>
                  <a:lnTo>
                    <a:pt x="681082" y="1539464"/>
                  </a:lnTo>
                  <a:lnTo>
                    <a:pt x="678867" y="1528487"/>
                  </a:lnTo>
                  <a:lnTo>
                    <a:pt x="681082" y="1517530"/>
                  </a:lnTo>
                  <a:lnTo>
                    <a:pt x="687121" y="1508575"/>
                  </a:lnTo>
                  <a:lnTo>
                    <a:pt x="696079" y="1502533"/>
                  </a:lnTo>
                  <a:lnTo>
                    <a:pt x="707051" y="1500317"/>
                  </a:lnTo>
                  <a:lnTo>
                    <a:pt x="950940" y="1500317"/>
                  </a:lnTo>
                  <a:lnTo>
                    <a:pt x="961883" y="1502533"/>
                  </a:lnTo>
                  <a:lnTo>
                    <a:pt x="970827" y="1508575"/>
                  </a:lnTo>
                  <a:lnTo>
                    <a:pt x="976862" y="1517530"/>
                  </a:lnTo>
                  <a:lnTo>
                    <a:pt x="979075" y="1528487"/>
                  </a:lnTo>
                  <a:lnTo>
                    <a:pt x="976862" y="1539464"/>
                  </a:lnTo>
                  <a:lnTo>
                    <a:pt x="970827" y="1548417"/>
                  </a:lnTo>
                  <a:lnTo>
                    <a:pt x="961883" y="1554447"/>
                  </a:lnTo>
                  <a:lnTo>
                    <a:pt x="950940" y="1556657"/>
                  </a:lnTo>
                  <a:close/>
                </a:path>
                <a:path w="1318895" h="1843404">
                  <a:moveTo>
                    <a:pt x="828971" y="1843123"/>
                  </a:moveTo>
                  <a:lnTo>
                    <a:pt x="818028" y="1840907"/>
                  </a:lnTo>
                  <a:lnTo>
                    <a:pt x="809084" y="1834865"/>
                  </a:lnTo>
                  <a:lnTo>
                    <a:pt x="803050" y="1825910"/>
                  </a:lnTo>
                  <a:lnTo>
                    <a:pt x="800836" y="1814953"/>
                  </a:lnTo>
                  <a:lnTo>
                    <a:pt x="800836" y="1556657"/>
                  </a:lnTo>
                  <a:lnTo>
                    <a:pt x="857107" y="1556657"/>
                  </a:lnTo>
                  <a:lnTo>
                    <a:pt x="857107" y="1814953"/>
                  </a:lnTo>
                  <a:lnTo>
                    <a:pt x="854893" y="1825910"/>
                  </a:lnTo>
                  <a:lnTo>
                    <a:pt x="848859" y="1834865"/>
                  </a:lnTo>
                  <a:lnTo>
                    <a:pt x="839915" y="1840907"/>
                  </a:lnTo>
                  <a:lnTo>
                    <a:pt x="828971" y="1843123"/>
                  </a:lnTo>
                  <a:close/>
                </a:path>
                <a:path w="1318895" h="1843404">
                  <a:moveTo>
                    <a:pt x="1290376" y="1843123"/>
                  </a:moveTo>
                  <a:lnTo>
                    <a:pt x="1046486" y="1843123"/>
                  </a:lnTo>
                  <a:lnTo>
                    <a:pt x="1035523" y="1840907"/>
                  </a:lnTo>
                  <a:lnTo>
                    <a:pt x="1026581" y="1834865"/>
                  </a:lnTo>
                  <a:lnTo>
                    <a:pt x="1020558" y="1825910"/>
                  </a:lnTo>
                  <a:lnTo>
                    <a:pt x="1018351" y="1814953"/>
                  </a:lnTo>
                  <a:lnTo>
                    <a:pt x="1018351" y="1528487"/>
                  </a:lnTo>
                  <a:lnTo>
                    <a:pt x="1020558" y="1517530"/>
                  </a:lnTo>
                  <a:lnTo>
                    <a:pt x="1026581" y="1508575"/>
                  </a:lnTo>
                  <a:lnTo>
                    <a:pt x="1035523" y="1502533"/>
                  </a:lnTo>
                  <a:lnTo>
                    <a:pt x="1046486" y="1500317"/>
                  </a:lnTo>
                  <a:lnTo>
                    <a:pt x="1290376" y="1500317"/>
                  </a:lnTo>
                  <a:lnTo>
                    <a:pt x="1301319" y="1502533"/>
                  </a:lnTo>
                  <a:lnTo>
                    <a:pt x="1310263" y="1508575"/>
                  </a:lnTo>
                  <a:lnTo>
                    <a:pt x="1316297" y="1517530"/>
                  </a:lnTo>
                  <a:lnTo>
                    <a:pt x="1318511" y="1528487"/>
                  </a:lnTo>
                  <a:lnTo>
                    <a:pt x="1316297" y="1539464"/>
                  </a:lnTo>
                  <a:lnTo>
                    <a:pt x="1310263" y="1548417"/>
                  </a:lnTo>
                  <a:lnTo>
                    <a:pt x="1301319" y="1554447"/>
                  </a:lnTo>
                  <a:lnTo>
                    <a:pt x="1290376" y="1556657"/>
                  </a:lnTo>
                  <a:lnTo>
                    <a:pt x="1074622" y="1556657"/>
                  </a:lnTo>
                  <a:lnTo>
                    <a:pt x="1074622" y="1643550"/>
                  </a:lnTo>
                  <a:lnTo>
                    <a:pt x="1230582" y="1643550"/>
                  </a:lnTo>
                  <a:lnTo>
                    <a:pt x="1241525" y="1645760"/>
                  </a:lnTo>
                  <a:lnTo>
                    <a:pt x="1250469" y="1651790"/>
                  </a:lnTo>
                  <a:lnTo>
                    <a:pt x="1256503" y="1660743"/>
                  </a:lnTo>
                  <a:lnTo>
                    <a:pt x="1258717" y="1671720"/>
                  </a:lnTo>
                  <a:lnTo>
                    <a:pt x="1256503" y="1682677"/>
                  </a:lnTo>
                  <a:lnTo>
                    <a:pt x="1250469" y="1691632"/>
                  </a:lnTo>
                  <a:lnTo>
                    <a:pt x="1241525" y="1697674"/>
                  </a:lnTo>
                  <a:lnTo>
                    <a:pt x="1230582" y="1699890"/>
                  </a:lnTo>
                  <a:lnTo>
                    <a:pt x="1074622" y="1699890"/>
                  </a:lnTo>
                  <a:lnTo>
                    <a:pt x="1074622" y="1786783"/>
                  </a:lnTo>
                  <a:lnTo>
                    <a:pt x="1290376" y="1786783"/>
                  </a:lnTo>
                  <a:lnTo>
                    <a:pt x="1301319" y="1788993"/>
                  </a:lnTo>
                  <a:lnTo>
                    <a:pt x="1310263" y="1795023"/>
                  </a:lnTo>
                  <a:lnTo>
                    <a:pt x="1316297" y="1803976"/>
                  </a:lnTo>
                  <a:lnTo>
                    <a:pt x="1318511" y="1814953"/>
                  </a:lnTo>
                  <a:lnTo>
                    <a:pt x="1316297" y="1825910"/>
                  </a:lnTo>
                  <a:lnTo>
                    <a:pt x="1310263" y="1834865"/>
                  </a:lnTo>
                  <a:lnTo>
                    <a:pt x="1301319" y="1840907"/>
                  </a:lnTo>
                  <a:lnTo>
                    <a:pt x="1290376" y="1843123"/>
                  </a:lnTo>
                  <a:close/>
                </a:path>
                <a:path w="1318895" h="1843404">
                  <a:moveTo>
                    <a:pt x="561660" y="1843123"/>
                  </a:moveTo>
                  <a:lnTo>
                    <a:pt x="417411" y="1843123"/>
                  </a:lnTo>
                  <a:lnTo>
                    <a:pt x="387091" y="1836977"/>
                  </a:lnTo>
                  <a:lnTo>
                    <a:pt x="362301" y="1820226"/>
                  </a:lnTo>
                  <a:lnTo>
                    <a:pt x="345570" y="1795405"/>
                  </a:lnTo>
                  <a:lnTo>
                    <a:pt x="339431" y="1765048"/>
                  </a:lnTo>
                  <a:lnTo>
                    <a:pt x="339431" y="1578392"/>
                  </a:lnTo>
                  <a:lnTo>
                    <a:pt x="345570" y="1548035"/>
                  </a:lnTo>
                  <a:lnTo>
                    <a:pt x="362301" y="1523214"/>
                  </a:lnTo>
                  <a:lnTo>
                    <a:pt x="387091" y="1506463"/>
                  </a:lnTo>
                  <a:lnTo>
                    <a:pt x="417411" y="1500317"/>
                  </a:lnTo>
                  <a:lnTo>
                    <a:pt x="561660" y="1500317"/>
                  </a:lnTo>
                  <a:lnTo>
                    <a:pt x="591972" y="1506463"/>
                  </a:lnTo>
                  <a:lnTo>
                    <a:pt x="616746" y="1523214"/>
                  </a:lnTo>
                  <a:lnTo>
                    <a:pt x="633460" y="1548035"/>
                  </a:lnTo>
                  <a:lnTo>
                    <a:pt x="635202" y="1556657"/>
                  </a:lnTo>
                  <a:lnTo>
                    <a:pt x="417411" y="1556657"/>
                  </a:lnTo>
                  <a:lnTo>
                    <a:pt x="408978" y="1558370"/>
                  </a:lnTo>
                  <a:lnTo>
                    <a:pt x="402076" y="1563038"/>
                  </a:lnTo>
                  <a:lnTo>
                    <a:pt x="397414" y="1569949"/>
                  </a:lnTo>
                  <a:lnTo>
                    <a:pt x="395703" y="1578392"/>
                  </a:lnTo>
                  <a:lnTo>
                    <a:pt x="395703" y="1765048"/>
                  </a:lnTo>
                  <a:lnTo>
                    <a:pt x="397414" y="1773491"/>
                  </a:lnTo>
                  <a:lnTo>
                    <a:pt x="402076" y="1780402"/>
                  </a:lnTo>
                  <a:lnTo>
                    <a:pt x="408978" y="1785070"/>
                  </a:lnTo>
                  <a:lnTo>
                    <a:pt x="417411" y="1786783"/>
                  </a:lnTo>
                  <a:lnTo>
                    <a:pt x="635202" y="1786783"/>
                  </a:lnTo>
                  <a:lnTo>
                    <a:pt x="633460" y="1795405"/>
                  </a:lnTo>
                  <a:lnTo>
                    <a:pt x="616746" y="1820226"/>
                  </a:lnTo>
                  <a:lnTo>
                    <a:pt x="591972" y="1836977"/>
                  </a:lnTo>
                  <a:lnTo>
                    <a:pt x="561660" y="1843123"/>
                  </a:lnTo>
                  <a:close/>
                </a:path>
                <a:path w="1318895" h="1843404">
                  <a:moveTo>
                    <a:pt x="635202" y="1786783"/>
                  </a:moveTo>
                  <a:lnTo>
                    <a:pt x="561660" y="1786783"/>
                  </a:lnTo>
                  <a:lnTo>
                    <a:pt x="570085" y="1785070"/>
                  </a:lnTo>
                  <a:lnTo>
                    <a:pt x="576971" y="1780402"/>
                  </a:lnTo>
                  <a:lnTo>
                    <a:pt x="581616" y="1773491"/>
                  </a:lnTo>
                  <a:lnTo>
                    <a:pt x="583321" y="1765048"/>
                  </a:lnTo>
                  <a:lnTo>
                    <a:pt x="583321" y="1578392"/>
                  </a:lnTo>
                  <a:lnTo>
                    <a:pt x="581616" y="1569949"/>
                  </a:lnTo>
                  <a:lnTo>
                    <a:pt x="576971" y="1563038"/>
                  </a:lnTo>
                  <a:lnTo>
                    <a:pt x="570085" y="1558370"/>
                  </a:lnTo>
                  <a:lnTo>
                    <a:pt x="561660" y="1556657"/>
                  </a:lnTo>
                  <a:lnTo>
                    <a:pt x="635202" y="1556657"/>
                  </a:lnTo>
                  <a:lnTo>
                    <a:pt x="639592" y="1578392"/>
                  </a:lnTo>
                  <a:lnTo>
                    <a:pt x="639592" y="1765048"/>
                  </a:lnTo>
                  <a:lnTo>
                    <a:pt x="635202" y="1786783"/>
                  </a:lnTo>
                  <a:close/>
                </a:path>
                <a:path w="1318895" h="1843404">
                  <a:moveTo>
                    <a:pt x="1029776" y="758969"/>
                  </a:moveTo>
                  <a:lnTo>
                    <a:pt x="288730" y="758969"/>
                  </a:lnTo>
                  <a:lnTo>
                    <a:pt x="288730" y="0"/>
                  </a:lnTo>
                  <a:lnTo>
                    <a:pt x="1029776" y="0"/>
                  </a:lnTo>
                  <a:lnTo>
                    <a:pt x="1029776" y="183138"/>
                  </a:lnTo>
                  <a:lnTo>
                    <a:pt x="659253" y="183138"/>
                  </a:lnTo>
                  <a:lnTo>
                    <a:pt x="614289" y="188323"/>
                  </a:lnTo>
                  <a:lnTo>
                    <a:pt x="573014" y="203093"/>
                  </a:lnTo>
                  <a:lnTo>
                    <a:pt x="536605" y="226270"/>
                  </a:lnTo>
                  <a:lnTo>
                    <a:pt x="506238" y="256674"/>
                  </a:lnTo>
                  <a:lnTo>
                    <a:pt x="483091" y="293129"/>
                  </a:lnTo>
                  <a:lnTo>
                    <a:pt x="468340" y="334455"/>
                  </a:lnTo>
                  <a:lnTo>
                    <a:pt x="463161" y="379475"/>
                  </a:lnTo>
                  <a:lnTo>
                    <a:pt x="468340" y="424491"/>
                  </a:lnTo>
                  <a:lnTo>
                    <a:pt x="483091" y="465820"/>
                  </a:lnTo>
                  <a:lnTo>
                    <a:pt x="506238" y="502280"/>
                  </a:lnTo>
                  <a:lnTo>
                    <a:pt x="536605" y="532693"/>
                  </a:lnTo>
                  <a:lnTo>
                    <a:pt x="573014" y="555877"/>
                  </a:lnTo>
                  <a:lnTo>
                    <a:pt x="614289" y="570653"/>
                  </a:lnTo>
                  <a:lnTo>
                    <a:pt x="659253" y="575840"/>
                  </a:lnTo>
                  <a:lnTo>
                    <a:pt x="1029776" y="575840"/>
                  </a:lnTo>
                  <a:lnTo>
                    <a:pt x="1029776" y="758969"/>
                  </a:lnTo>
                  <a:close/>
                </a:path>
                <a:path w="1318895" h="1843404">
                  <a:moveTo>
                    <a:pt x="1029776" y="575840"/>
                  </a:moveTo>
                  <a:lnTo>
                    <a:pt x="659253" y="575840"/>
                  </a:lnTo>
                  <a:lnTo>
                    <a:pt x="704218" y="570653"/>
                  </a:lnTo>
                  <a:lnTo>
                    <a:pt x="745493" y="555877"/>
                  </a:lnTo>
                  <a:lnTo>
                    <a:pt x="781902" y="532693"/>
                  </a:lnTo>
                  <a:lnTo>
                    <a:pt x="812268" y="502280"/>
                  </a:lnTo>
                  <a:lnTo>
                    <a:pt x="835416" y="465820"/>
                  </a:lnTo>
                  <a:lnTo>
                    <a:pt x="850167" y="424491"/>
                  </a:lnTo>
                  <a:lnTo>
                    <a:pt x="855345" y="379475"/>
                  </a:lnTo>
                  <a:lnTo>
                    <a:pt x="850167" y="334455"/>
                  </a:lnTo>
                  <a:lnTo>
                    <a:pt x="835416" y="293129"/>
                  </a:lnTo>
                  <a:lnTo>
                    <a:pt x="812268" y="256674"/>
                  </a:lnTo>
                  <a:lnTo>
                    <a:pt x="781902" y="226270"/>
                  </a:lnTo>
                  <a:lnTo>
                    <a:pt x="745493" y="203093"/>
                  </a:lnTo>
                  <a:lnTo>
                    <a:pt x="704218" y="188323"/>
                  </a:lnTo>
                  <a:lnTo>
                    <a:pt x="659253" y="183138"/>
                  </a:lnTo>
                  <a:lnTo>
                    <a:pt x="1029776" y="183138"/>
                  </a:lnTo>
                  <a:lnTo>
                    <a:pt x="1029776" y="575840"/>
                  </a:lnTo>
                  <a:close/>
                </a:path>
                <a:path w="1318895" h="1843404">
                  <a:moveTo>
                    <a:pt x="150100" y="1843109"/>
                  </a:moveTo>
                  <a:lnTo>
                    <a:pt x="2262" y="1539531"/>
                  </a:lnTo>
                  <a:lnTo>
                    <a:pt x="0" y="1528583"/>
                  </a:lnTo>
                  <a:lnTo>
                    <a:pt x="2041" y="1517980"/>
                  </a:lnTo>
                  <a:lnTo>
                    <a:pt x="7907" y="1508905"/>
                  </a:lnTo>
                  <a:lnTo>
                    <a:pt x="17120" y="1502543"/>
                  </a:lnTo>
                  <a:lnTo>
                    <a:pt x="28066" y="1500302"/>
                  </a:lnTo>
                  <a:lnTo>
                    <a:pt x="38660" y="1502352"/>
                  </a:lnTo>
                  <a:lnTo>
                    <a:pt x="47713" y="1508227"/>
                  </a:lnTo>
                  <a:lnTo>
                    <a:pt x="54034" y="1517462"/>
                  </a:lnTo>
                  <a:lnTo>
                    <a:pt x="150100" y="1743060"/>
                  </a:lnTo>
                  <a:lnTo>
                    <a:pt x="211262" y="1743060"/>
                  </a:lnTo>
                  <a:lnTo>
                    <a:pt x="175950" y="1825997"/>
                  </a:lnTo>
                  <a:lnTo>
                    <a:pt x="171650" y="1833055"/>
                  </a:lnTo>
                  <a:lnTo>
                    <a:pt x="165614" y="1838450"/>
                  </a:lnTo>
                  <a:lnTo>
                    <a:pt x="158283" y="1841897"/>
                  </a:lnTo>
                  <a:lnTo>
                    <a:pt x="150100" y="1843109"/>
                  </a:lnTo>
                  <a:close/>
                </a:path>
                <a:path w="1318895" h="1843404">
                  <a:moveTo>
                    <a:pt x="211262" y="1743060"/>
                  </a:moveTo>
                  <a:lnTo>
                    <a:pt x="150100" y="1743060"/>
                  </a:lnTo>
                  <a:lnTo>
                    <a:pt x="246170" y="1517462"/>
                  </a:lnTo>
                  <a:lnTo>
                    <a:pt x="252477" y="1508227"/>
                  </a:lnTo>
                  <a:lnTo>
                    <a:pt x="261529" y="1502352"/>
                  </a:lnTo>
                  <a:lnTo>
                    <a:pt x="272125" y="1500302"/>
                  </a:lnTo>
                  <a:lnTo>
                    <a:pt x="283065" y="1502543"/>
                  </a:lnTo>
                  <a:lnTo>
                    <a:pt x="292268" y="1508905"/>
                  </a:lnTo>
                  <a:lnTo>
                    <a:pt x="298133" y="1517980"/>
                  </a:lnTo>
                  <a:lnTo>
                    <a:pt x="300177" y="1528583"/>
                  </a:lnTo>
                  <a:lnTo>
                    <a:pt x="297918" y="1539531"/>
                  </a:lnTo>
                  <a:lnTo>
                    <a:pt x="211262" y="1743060"/>
                  </a:lnTo>
                  <a:close/>
                </a:path>
              </a:pathLst>
            </a:custGeom>
            <a:solidFill>
              <a:srgbClr val="F0BC5D"/>
            </a:solidFill>
          </p:spPr>
          <p:txBody>
            <a:bodyPr wrap="square" lIns="0" tIns="0" rIns="0" bIns="0" rtlCol="0"/>
            <a:lstStyle/>
            <a:p>
              <a:endParaRPr/>
            </a:p>
          </p:txBody>
        </p:sp>
        <p:sp>
          <p:nvSpPr>
            <p:cNvPr id="12" name="object 12"/>
            <p:cNvSpPr/>
            <p:nvPr/>
          </p:nvSpPr>
          <p:spPr>
            <a:xfrm>
              <a:off x="1712666" y="7561074"/>
              <a:ext cx="2067560" cy="2383790"/>
            </a:xfrm>
            <a:custGeom>
              <a:avLst/>
              <a:gdLst/>
              <a:ahLst/>
              <a:cxnLst/>
              <a:rect l="l" t="t" r="r" b="b"/>
              <a:pathLst>
                <a:path w="2067560" h="2383790">
                  <a:moveTo>
                    <a:pt x="2038853" y="2383250"/>
                  </a:moveTo>
                  <a:lnTo>
                    <a:pt x="28136" y="2383250"/>
                  </a:lnTo>
                  <a:lnTo>
                    <a:pt x="17189" y="2381033"/>
                  </a:lnTo>
                  <a:lnTo>
                    <a:pt x="8245" y="2374992"/>
                  </a:lnTo>
                  <a:lnTo>
                    <a:pt x="2212" y="2366037"/>
                  </a:lnTo>
                  <a:lnTo>
                    <a:pt x="0" y="2355080"/>
                  </a:lnTo>
                  <a:lnTo>
                    <a:pt x="55" y="984091"/>
                  </a:lnTo>
                  <a:lnTo>
                    <a:pt x="223" y="982470"/>
                  </a:lnTo>
                  <a:lnTo>
                    <a:pt x="613" y="980373"/>
                  </a:lnTo>
                  <a:lnTo>
                    <a:pt x="744" y="979944"/>
                  </a:lnTo>
                  <a:lnTo>
                    <a:pt x="1134" y="978323"/>
                  </a:lnTo>
                  <a:lnTo>
                    <a:pt x="4630" y="970746"/>
                  </a:lnTo>
                  <a:lnTo>
                    <a:pt x="4742" y="970506"/>
                  </a:lnTo>
                  <a:lnTo>
                    <a:pt x="342918" y="608967"/>
                  </a:lnTo>
                  <a:lnTo>
                    <a:pt x="634835" y="605775"/>
                  </a:lnTo>
                  <a:lnTo>
                    <a:pt x="634835" y="28170"/>
                  </a:lnTo>
                  <a:lnTo>
                    <a:pt x="662971" y="0"/>
                  </a:lnTo>
                  <a:lnTo>
                    <a:pt x="1404017" y="0"/>
                  </a:lnTo>
                  <a:lnTo>
                    <a:pt x="1414960" y="2212"/>
                  </a:lnTo>
                  <a:lnTo>
                    <a:pt x="1423904" y="8248"/>
                  </a:lnTo>
                  <a:lnTo>
                    <a:pt x="1429939" y="17202"/>
                  </a:lnTo>
                  <a:lnTo>
                    <a:pt x="1432152" y="28170"/>
                  </a:lnTo>
                  <a:lnTo>
                    <a:pt x="1432152" y="56340"/>
                  </a:lnTo>
                  <a:lnTo>
                    <a:pt x="691154" y="56340"/>
                  </a:lnTo>
                  <a:lnTo>
                    <a:pt x="691154" y="662114"/>
                  </a:lnTo>
                  <a:lnTo>
                    <a:pt x="370308" y="662114"/>
                  </a:lnTo>
                  <a:lnTo>
                    <a:pt x="93118" y="957923"/>
                  </a:lnTo>
                  <a:lnTo>
                    <a:pt x="2051020" y="957923"/>
                  </a:lnTo>
                  <a:lnTo>
                    <a:pt x="2059371" y="966837"/>
                  </a:lnTo>
                  <a:lnTo>
                    <a:pt x="2060371" y="967933"/>
                  </a:lnTo>
                  <a:lnTo>
                    <a:pt x="2061276" y="969030"/>
                  </a:lnTo>
                  <a:lnTo>
                    <a:pt x="2062085" y="970221"/>
                  </a:lnTo>
                  <a:lnTo>
                    <a:pt x="2062228" y="970507"/>
                  </a:lnTo>
                  <a:lnTo>
                    <a:pt x="2063227" y="972128"/>
                  </a:lnTo>
                  <a:lnTo>
                    <a:pt x="2063894" y="973319"/>
                  </a:lnTo>
                  <a:lnTo>
                    <a:pt x="2064417" y="974510"/>
                  </a:lnTo>
                  <a:lnTo>
                    <a:pt x="2064655" y="974988"/>
                  </a:lnTo>
                  <a:lnTo>
                    <a:pt x="2065036" y="976035"/>
                  </a:lnTo>
                  <a:lnTo>
                    <a:pt x="2065512" y="977180"/>
                  </a:lnTo>
                  <a:lnTo>
                    <a:pt x="2065845" y="978324"/>
                  </a:lnTo>
                  <a:lnTo>
                    <a:pt x="2066226" y="979945"/>
                  </a:lnTo>
                  <a:lnTo>
                    <a:pt x="2066369" y="980374"/>
                  </a:lnTo>
                  <a:lnTo>
                    <a:pt x="2066797" y="982471"/>
                  </a:lnTo>
                  <a:lnTo>
                    <a:pt x="2066940" y="984091"/>
                  </a:lnTo>
                  <a:lnTo>
                    <a:pt x="2066988" y="1014310"/>
                  </a:lnTo>
                  <a:lnTo>
                    <a:pt x="56294" y="1014310"/>
                  </a:lnTo>
                  <a:lnTo>
                    <a:pt x="56294" y="2326909"/>
                  </a:lnTo>
                  <a:lnTo>
                    <a:pt x="2066989" y="2326909"/>
                  </a:lnTo>
                  <a:lnTo>
                    <a:pt x="2066989" y="2355080"/>
                  </a:lnTo>
                  <a:lnTo>
                    <a:pt x="2064782" y="2366037"/>
                  </a:lnTo>
                  <a:lnTo>
                    <a:pt x="2058759" y="2374992"/>
                  </a:lnTo>
                  <a:lnTo>
                    <a:pt x="2049817" y="2381033"/>
                  </a:lnTo>
                  <a:lnTo>
                    <a:pt x="2038853" y="2383250"/>
                  </a:lnTo>
                  <a:close/>
                </a:path>
                <a:path w="2067560" h="2383790">
                  <a:moveTo>
                    <a:pt x="1432152" y="758969"/>
                  </a:moveTo>
                  <a:lnTo>
                    <a:pt x="1375881" y="758969"/>
                  </a:lnTo>
                  <a:lnTo>
                    <a:pt x="1375881" y="56340"/>
                  </a:lnTo>
                  <a:lnTo>
                    <a:pt x="1432152" y="56340"/>
                  </a:lnTo>
                  <a:lnTo>
                    <a:pt x="1432152" y="605774"/>
                  </a:lnTo>
                  <a:lnTo>
                    <a:pt x="1716652" y="605775"/>
                  </a:lnTo>
                  <a:lnTo>
                    <a:pt x="1724077" y="608968"/>
                  </a:lnTo>
                  <a:lnTo>
                    <a:pt x="1773886" y="662114"/>
                  </a:lnTo>
                  <a:lnTo>
                    <a:pt x="1432152" y="662114"/>
                  </a:lnTo>
                  <a:lnTo>
                    <a:pt x="1432152" y="758969"/>
                  </a:lnTo>
                  <a:close/>
                </a:path>
                <a:path w="2067560" h="2383790">
                  <a:moveTo>
                    <a:pt x="1075295" y="463789"/>
                  </a:moveTo>
                  <a:lnTo>
                    <a:pt x="995718" y="463789"/>
                  </a:lnTo>
                  <a:lnTo>
                    <a:pt x="1114735" y="344589"/>
                  </a:lnTo>
                  <a:lnTo>
                    <a:pt x="1124046" y="338398"/>
                  </a:lnTo>
                  <a:lnTo>
                    <a:pt x="1134634" y="336334"/>
                  </a:lnTo>
                  <a:lnTo>
                    <a:pt x="1145222" y="338398"/>
                  </a:lnTo>
                  <a:lnTo>
                    <a:pt x="1154534" y="344589"/>
                  </a:lnTo>
                  <a:lnTo>
                    <a:pt x="1160720" y="353910"/>
                  </a:lnTo>
                  <a:lnTo>
                    <a:pt x="1162782" y="364512"/>
                  </a:lnTo>
                  <a:lnTo>
                    <a:pt x="1160720" y="375113"/>
                  </a:lnTo>
                  <a:lnTo>
                    <a:pt x="1154534" y="384432"/>
                  </a:lnTo>
                  <a:lnTo>
                    <a:pt x="1075295" y="463789"/>
                  </a:lnTo>
                  <a:close/>
                </a:path>
                <a:path w="2067560" h="2383790">
                  <a:moveTo>
                    <a:pt x="1002906" y="531802"/>
                  </a:moveTo>
                  <a:lnTo>
                    <a:pt x="988529" y="531802"/>
                  </a:lnTo>
                  <a:lnTo>
                    <a:pt x="981293" y="529038"/>
                  </a:lnTo>
                  <a:lnTo>
                    <a:pt x="912501" y="460157"/>
                  </a:lnTo>
                  <a:lnTo>
                    <a:pt x="906315" y="450836"/>
                  </a:lnTo>
                  <a:lnTo>
                    <a:pt x="904253" y="440234"/>
                  </a:lnTo>
                  <a:lnTo>
                    <a:pt x="906315" y="429633"/>
                  </a:lnTo>
                  <a:lnTo>
                    <a:pt x="912501" y="420314"/>
                  </a:lnTo>
                  <a:lnTo>
                    <a:pt x="921813" y="414123"/>
                  </a:lnTo>
                  <a:lnTo>
                    <a:pt x="932401" y="412060"/>
                  </a:lnTo>
                  <a:lnTo>
                    <a:pt x="942989" y="414123"/>
                  </a:lnTo>
                  <a:lnTo>
                    <a:pt x="952300" y="420314"/>
                  </a:lnTo>
                  <a:lnTo>
                    <a:pt x="995718" y="463789"/>
                  </a:lnTo>
                  <a:lnTo>
                    <a:pt x="1075295" y="463789"/>
                  </a:lnTo>
                  <a:lnTo>
                    <a:pt x="1010095" y="529038"/>
                  </a:lnTo>
                  <a:lnTo>
                    <a:pt x="1002906" y="531802"/>
                  </a:lnTo>
                  <a:close/>
                </a:path>
                <a:path w="2067560" h="2383790">
                  <a:moveTo>
                    <a:pt x="691154" y="758969"/>
                  </a:moveTo>
                  <a:lnTo>
                    <a:pt x="634835" y="758969"/>
                  </a:lnTo>
                  <a:lnTo>
                    <a:pt x="634835" y="662114"/>
                  </a:lnTo>
                  <a:lnTo>
                    <a:pt x="691154" y="662114"/>
                  </a:lnTo>
                  <a:lnTo>
                    <a:pt x="691154" y="758969"/>
                  </a:lnTo>
                  <a:close/>
                </a:path>
                <a:path w="2067560" h="2383790">
                  <a:moveTo>
                    <a:pt x="2051020" y="957923"/>
                  </a:moveTo>
                  <a:lnTo>
                    <a:pt x="1973869" y="957923"/>
                  </a:lnTo>
                  <a:lnTo>
                    <a:pt x="1696655" y="662114"/>
                  </a:lnTo>
                  <a:lnTo>
                    <a:pt x="1773886" y="662114"/>
                  </a:lnTo>
                  <a:lnTo>
                    <a:pt x="2051020" y="957923"/>
                  </a:lnTo>
                  <a:close/>
                </a:path>
                <a:path w="2067560" h="2383790">
                  <a:moveTo>
                    <a:pt x="1575210" y="815309"/>
                  </a:moveTo>
                  <a:lnTo>
                    <a:pt x="491777" y="815309"/>
                  </a:lnTo>
                  <a:lnTo>
                    <a:pt x="480837" y="813093"/>
                  </a:lnTo>
                  <a:lnTo>
                    <a:pt x="471901" y="807051"/>
                  </a:lnTo>
                  <a:lnTo>
                    <a:pt x="465875" y="798096"/>
                  </a:lnTo>
                  <a:lnTo>
                    <a:pt x="463665" y="787139"/>
                  </a:lnTo>
                  <a:lnTo>
                    <a:pt x="465875" y="776182"/>
                  </a:lnTo>
                  <a:lnTo>
                    <a:pt x="471901" y="767227"/>
                  </a:lnTo>
                  <a:lnTo>
                    <a:pt x="480837" y="761186"/>
                  </a:lnTo>
                  <a:lnTo>
                    <a:pt x="491777" y="758969"/>
                  </a:lnTo>
                  <a:lnTo>
                    <a:pt x="1575210" y="758969"/>
                  </a:lnTo>
                  <a:lnTo>
                    <a:pt x="1586154" y="761186"/>
                  </a:lnTo>
                  <a:lnTo>
                    <a:pt x="1595098" y="767227"/>
                  </a:lnTo>
                  <a:lnTo>
                    <a:pt x="1601132" y="776182"/>
                  </a:lnTo>
                  <a:lnTo>
                    <a:pt x="1603346" y="787139"/>
                  </a:lnTo>
                  <a:lnTo>
                    <a:pt x="1601132" y="798096"/>
                  </a:lnTo>
                  <a:lnTo>
                    <a:pt x="1595098" y="807051"/>
                  </a:lnTo>
                  <a:lnTo>
                    <a:pt x="1586154" y="813093"/>
                  </a:lnTo>
                  <a:lnTo>
                    <a:pt x="1575210" y="815309"/>
                  </a:lnTo>
                  <a:close/>
                </a:path>
                <a:path w="2067560" h="2383790">
                  <a:moveTo>
                    <a:pt x="2066989" y="2326909"/>
                  </a:moveTo>
                  <a:lnTo>
                    <a:pt x="2010740" y="2326909"/>
                  </a:lnTo>
                  <a:lnTo>
                    <a:pt x="2010740" y="1014310"/>
                  </a:lnTo>
                  <a:lnTo>
                    <a:pt x="2066988" y="1014310"/>
                  </a:lnTo>
                  <a:lnTo>
                    <a:pt x="2066989" y="2326909"/>
                  </a:lnTo>
                  <a:close/>
                </a:path>
              </a:pathLst>
            </a:custGeom>
            <a:solidFill>
              <a:srgbClr val="283444"/>
            </a:solidFill>
          </p:spPr>
          <p:txBody>
            <a:bodyPr wrap="square" lIns="0" tIns="0" rIns="0" bIns="0" rtlCol="0"/>
            <a:lstStyle/>
            <a:p>
              <a:endParaRPr/>
            </a:p>
          </p:txBody>
        </p:sp>
      </p:grpSp>
      <p:sp>
        <p:nvSpPr>
          <p:cNvPr id="13" name="object 13"/>
          <p:cNvSpPr/>
          <p:nvPr/>
        </p:nvSpPr>
        <p:spPr>
          <a:xfrm>
            <a:off x="6624246" y="6324950"/>
            <a:ext cx="1992630" cy="1981200"/>
          </a:xfrm>
          <a:custGeom>
            <a:avLst/>
            <a:gdLst/>
            <a:ahLst/>
            <a:cxnLst/>
            <a:rect l="l" t="t" r="r" b="b"/>
            <a:pathLst>
              <a:path w="1992629" h="1981200">
                <a:moveTo>
                  <a:pt x="482159" y="1066800"/>
                </a:moveTo>
                <a:lnTo>
                  <a:pt x="389264" y="1066800"/>
                </a:lnTo>
                <a:lnTo>
                  <a:pt x="377144" y="1054100"/>
                </a:lnTo>
                <a:lnTo>
                  <a:pt x="359693" y="1003300"/>
                </a:lnTo>
                <a:lnTo>
                  <a:pt x="355217" y="952500"/>
                </a:lnTo>
                <a:lnTo>
                  <a:pt x="363613" y="901700"/>
                </a:lnTo>
                <a:lnTo>
                  <a:pt x="384781" y="850900"/>
                </a:lnTo>
                <a:lnTo>
                  <a:pt x="557123" y="558800"/>
                </a:lnTo>
                <a:lnTo>
                  <a:pt x="602305" y="508000"/>
                </a:lnTo>
                <a:lnTo>
                  <a:pt x="630788" y="495300"/>
                </a:lnTo>
                <a:lnTo>
                  <a:pt x="662305" y="469900"/>
                </a:lnTo>
                <a:lnTo>
                  <a:pt x="1183815" y="279400"/>
                </a:lnTo>
                <a:lnTo>
                  <a:pt x="1176582" y="279400"/>
                </a:lnTo>
                <a:lnTo>
                  <a:pt x="1170595" y="266700"/>
                </a:lnTo>
                <a:lnTo>
                  <a:pt x="1166070" y="254000"/>
                </a:lnTo>
                <a:lnTo>
                  <a:pt x="1163227" y="254000"/>
                </a:lnTo>
                <a:lnTo>
                  <a:pt x="1162233" y="241300"/>
                </a:lnTo>
                <a:lnTo>
                  <a:pt x="1163310" y="228600"/>
                </a:lnTo>
                <a:lnTo>
                  <a:pt x="1166379" y="228600"/>
                </a:lnTo>
                <a:lnTo>
                  <a:pt x="1171363" y="215900"/>
                </a:lnTo>
                <a:lnTo>
                  <a:pt x="1337396" y="12700"/>
                </a:lnTo>
                <a:lnTo>
                  <a:pt x="1347555" y="0"/>
                </a:lnTo>
                <a:lnTo>
                  <a:pt x="1386126" y="0"/>
                </a:lnTo>
                <a:lnTo>
                  <a:pt x="1600222" y="88900"/>
                </a:lnTo>
                <a:lnTo>
                  <a:pt x="1382474" y="88900"/>
                </a:lnTo>
                <a:lnTo>
                  <a:pt x="1268243" y="228600"/>
                </a:lnTo>
                <a:lnTo>
                  <a:pt x="1470370" y="330200"/>
                </a:lnTo>
                <a:lnTo>
                  <a:pt x="1284431" y="330200"/>
                </a:lnTo>
                <a:lnTo>
                  <a:pt x="691527" y="546100"/>
                </a:lnTo>
                <a:lnTo>
                  <a:pt x="672633" y="558800"/>
                </a:lnTo>
                <a:lnTo>
                  <a:pt x="655560" y="571500"/>
                </a:lnTo>
                <a:lnTo>
                  <a:pt x="640698" y="584200"/>
                </a:lnTo>
                <a:lnTo>
                  <a:pt x="628435" y="609600"/>
                </a:lnTo>
                <a:lnTo>
                  <a:pt x="456092" y="889000"/>
                </a:lnTo>
                <a:lnTo>
                  <a:pt x="443366" y="914400"/>
                </a:lnTo>
                <a:lnTo>
                  <a:pt x="438337" y="952500"/>
                </a:lnTo>
                <a:lnTo>
                  <a:pt x="441044" y="977900"/>
                </a:lnTo>
                <a:lnTo>
                  <a:pt x="451526" y="1016000"/>
                </a:lnTo>
                <a:lnTo>
                  <a:pt x="482159" y="1066800"/>
                </a:lnTo>
                <a:close/>
              </a:path>
              <a:path w="1992629" h="1981200">
                <a:moveTo>
                  <a:pt x="1984487" y="520700"/>
                </a:moveTo>
                <a:lnTo>
                  <a:pt x="1889705" y="520700"/>
                </a:lnTo>
                <a:lnTo>
                  <a:pt x="1895265" y="508000"/>
                </a:lnTo>
                <a:lnTo>
                  <a:pt x="1901752" y="508000"/>
                </a:lnTo>
                <a:lnTo>
                  <a:pt x="1907134" y="495300"/>
                </a:lnTo>
                <a:lnTo>
                  <a:pt x="1909380" y="482600"/>
                </a:lnTo>
                <a:lnTo>
                  <a:pt x="1909380" y="317500"/>
                </a:lnTo>
                <a:lnTo>
                  <a:pt x="1382474" y="88900"/>
                </a:lnTo>
                <a:lnTo>
                  <a:pt x="1600222" y="88900"/>
                </a:lnTo>
                <a:lnTo>
                  <a:pt x="1967242" y="241300"/>
                </a:lnTo>
                <a:lnTo>
                  <a:pt x="1977617" y="254000"/>
                </a:lnTo>
                <a:lnTo>
                  <a:pt x="1985547" y="266700"/>
                </a:lnTo>
                <a:lnTo>
                  <a:pt x="1990614" y="266700"/>
                </a:lnTo>
                <a:lnTo>
                  <a:pt x="1992396" y="279400"/>
                </a:lnTo>
                <a:lnTo>
                  <a:pt x="1992396" y="482600"/>
                </a:lnTo>
                <a:lnTo>
                  <a:pt x="1988367" y="508000"/>
                </a:lnTo>
                <a:lnTo>
                  <a:pt x="1984487" y="520700"/>
                </a:lnTo>
                <a:close/>
              </a:path>
              <a:path w="1992629" h="1981200">
                <a:moveTo>
                  <a:pt x="1327102" y="1320800"/>
                </a:moveTo>
                <a:lnTo>
                  <a:pt x="1134060" y="1320800"/>
                </a:lnTo>
                <a:lnTo>
                  <a:pt x="1157930" y="1308100"/>
                </a:lnTo>
                <a:lnTo>
                  <a:pt x="1188940" y="1295400"/>
                </a:lnTo>
                <a:lnTo>
                  <a:pt x="1225835" y="1282700"/>
                </a:lnTo>
                <a:lnTo>
                  <a:pt x="1267363" y="1257300"/>
                </a:lnTo>
                <a:lnTo>
                  <a:pt x="1312269" y="1219200"/>
                </a:lnTo>
                <a:lnTo>
                  <a:pt x="1359300" y="1181100"/>
                </a:lnTo>
                <a:lnTo>
                  <a:pt x="1454722" y="1079500"/>
                </a:lnTo>
                <a:lnTo>
                  <a:pt x="1500606" y="1003300"/>
                </a:lnTo>
                <a:lnTo>
                  <a:pt x="1538345" y="952500"/>
                </a:lnTo>
                <a:lnTo>
                  <a:pt x="1572661" y="889000"/>
                </a:lnTo>
                <a:lnTo>
                  <a:pt x="1603630" y="825500"/>
                </a:lnTo>
                <a:lnTo>
                  <a:pt x="1631327" y="774700"/>
                </a:lnTo>
                <a:lnTo>
                  <a:pt x="1655826" y="723900"/>
                </a:lnTo>
                <a:lnTo>
                  <a:pt x="1677202" y="685800"/>
                </a:lnTo>
                <a:lnTo>
                  <a:pt x="1695530" y="647700"/>
                </a:lnTo>
                <a:lnTo>
                  <a:pt x="1710884" y="609600"/>
                </a:lnTo>
                <a:lnTo>
                  <a:pt x="1723339" y="571500"/>
                </a:lnTo>
                <a:lnTo>
                  <a:pt x="1732969" y="558800"/>
                </a:lnTo>
                <a:lnTo>
                  <a:pt x="1284431" y="330200"/>
                </a:lnTo>
                <a:lnTo>
                  <a:pt x="1470370" y="330200"/>
                </a:lnTo>
                <a:lnTo>
                  <a:pt x="1849359" y="520700"/>
                </a:lnTo>
                <a:lnTo>
                  <a:pt x="1984487" y="520700"/>
                </a:lnTo>
                <a:lnTo>
                  <a:pt x="1976727" y="546100"/>
                </a:lnTo>
                <a:lnTo>
                  <a:pt x="1958144" y="571500"/>
                </a:lnTo>
                <a:lnTo>
                  <a:pt x="1933288" y="584200"/>
                </a:lnTo>
                <a:lnTo>
                  <a:pt x="1917791" y="596900"/>
                </a:lnTo>
                <a:lnTo>
                  <a:pt x="1807518" y="596900"/>
                </a:lnTo>
                <a:lnTo>
                  <a:pt x="1797054" y="622300"/>
                </a:lnTo>
                <a:lnTo>
                  <a:pt x="1783885" y="647700"/>
                </a:lnTo>
                <a:lnTo>
                  <a:pt x="1767927" y="685800"/>
                </a:lnTo>
                <a:lnTo>
                  <a:pt x="1749095" y="723900"/>
                </a:lnTo>
                <a:lnTo>
                  <a:pt x="1727304" y="774700"/>
                </a:lnTo>
                <a:lnTo>
                  <a:pt x="1702469" y="825500"/>
                </a:lnTo>
                <a:lnTo>
                  <a:pt x="1674507" y="876300"/>
                </a:lnTo>
                <a:lnTo>
                  <a:pt x="1643332" y="927100"/>
                </a:lnTo>
                <a:lnTo>
                  <a:pt x="1608859" y="990600"/>
                </a:lnTo>
                <a:lnTo>
                  <a:pt x="1571004" y="1054100"/>
                </a:lnTo>
                <a:lnTo>
                  <a:pt x="1537108" y="1104900"/>
                </a:lnTo>
                <a:lnTo>
                  <a:pt x="1502212" y="1155700"/>
                </a:lnTo>
                <a:lnTo>
                  <a:pt x="1430997" y="1231900"/>
                </a:lnTo>
                <a:lnTo>
                  <a:pt x="1395465" y="1257300"/>
                </a:lnTo>
                <a:lnTo>
                  <a:pt x="1360509" y="1282700"/>
                </a:lnTo>
                <a:lnTo>
                  <a:pt x="1326521" y="1308100"/>
                </a:lnTo>
                <a:lnTo>
                  <a:pt x="1327102" y="1320800"/>
                </a:lnTo>
                <a:close/>
              </a:path>
              <a:path w="1992629" h="1981200">
                <a:moveTo>
                  <a:pt x="1884899" y="609600"/>
                </a:moveTo>
                <a:lnTo>
                  <a:pt x="1853716" y="609600"/>
                </a:lnTo>
                <a:lnTo>
                  <a:pt x="1839594" y="596900"/>
                </a:lnTo>
                <a:lnTo>
                  <a:pt x="1901586" y="596900"/>
                </a:lnTo>
                <a:lnTo>
                  <a:pt x="1884899" y="609600"/>
                </a:lnTo>
                <a:close/>
              </a:path>
              <a:path w="1992629" h="1981200">
                <a:moveTo>
                  <a:pt x="742665" y="1066800"/>
                </a:moveTo>
                <a:lnTo>
                  <a:pt x="656328" y="1066800"/>
                </a:lnTo>
                <a:lnTo>
                  <a:pt x="639253" y="1041400"/>
                </a:lnTo>
                <a:lnTo>
                  <a:pt x="618971" y="1003300"/>
                </a:lnTo>
                <a:lnTo>
                  <a:pt x="601926" y="990600"/>
                </a:lnTo>
                <a:lnTo>
                  <a:pt x="594564" y="977900"/>
                </a:lnTo>
                <a:lnTo>
                  <a:pt x="586765" y="965200"/>
                </a:lnTo>
                <a:lnTo>
                  <a:pt x="582298" y="952500"/>
                </a:lnTo>
                <a:lnTo>
                  <a:pt x="581349" y="939800"/>
                </a:lnTo>
                <a:lnTo>
                  <a:pt x="584104" y="927100"/>
                </a:lnTo>
                <a:lnTo>
                  <a:pt x="590344" y="927100"/>
                </a:lnTo>
                <a:lnTo>
                  <a:pt x="599285" y="914400"/>
                </a:lnTo>
                <a:lnTo>
                  <a:pt x="610266" y="914400"/>
                </a:lnTo>
                <a:lnTo>
                  <a:pt x="622623" y="901700"/>
                </a:lnTo>
                <a:lnTo>
                  <a:pt x="656081" y="889000"/>
                </a:lnTo>
                <a:lnTo>
                  <a:pt x="706586" y="863600"/>
                </a:lnTo>
                <a:lnTo>
                  <a:pt x="761199" y="838200"/>
                </a:lnTo>
                <a:lnTo>
                  <a:pt x="806981" y="800100"/>
                </a:lnTo>
                <a:lnTo>
                  <a:pt x="830995" y="774700"/>
                </a:lnTo>
                <a:lnTo>
                  <a:pt x="832596" y="762000"/>
                </a:lnTo>
                <a:lnTo>
                  <a:pt x="837200" y="762000"/>
                </a:lnTo>
                <a:lnTo>
                  <a:pt x="844514" y="749300"/>
                </a:lnTo>
                <a:lnTo>
                  <a:pt x="854239" y="736600"/>
                </a:lnTo>
                <a:lnTo>
                  <a:pt x="876778" y="736600"/>
                </a:lnTo>
                <a:lnTo>
                  <a:pt x="887791" y="749300"/>
                </a:lnTo>
                <a:lnTo>
                  <a:pt x="897823" y="749300"/>
                </a:lnTo>
                <a:lnTo>
                  <a:pt x="908972" y="762000"/>
                </a:lnTo>
                <a:lnTo>
                  <a:pt x="939535" y="774700"/>
                </a:lnTo>
                <a:lnTo>
                  <a:pt x="986829" y="800100"/>
                </a:lnTo>
                <a:lnTo>
                  <a:pt x="1048175" y="812800"/>
                </a:lnTo>
                <a:lnTo>
                  <a:pt x="1120889" y="825500"/>
                </a:lnTo>
                <a:lnTo>
                  <a:pt x="1143957" y="825500"/>
                </a:lnTo>
                <a:lnTo>
                  <a:pt x="1152911" y="838200"/>
                </a:lnTo>
                <a:lnTo>
                  <a:pt x="885703" y="838200"/>
                </a:lnTo>
                <a:lnTo>
                  <a:pt x="855337" y="876300"/>
                </a:lnTo>
                <a:lnTo>
                  <a:pt x="817965" y="901700"/>
                </a:lnTo>
                <a:lnTo>
                  <a:pt x="776625" y="927100"/>
                </a:lnTo>
                <a:lnTo>
                  <a:pt x="734352" y="952500"/>
                </a:lnTo>
                <a:lnTo>
                  <a:pt x="694184" y="965200"/>
                </a:lnTo>
                <a:lnTo>
                  <a:pt x="708682" y="990600"/>
                </a:lnTo>
                <a:lnTo>
                  <a:pt x="722378" y="1016000"/>
                </a:lnTo>
                <a:lnTo>
                  <a:pt x="734098" y="1041400"/>
                </a:lnTo>
                <a:lnTo>
                  <a:pt x="742665" y="1066800"/>
                </a:lnTo>
                <a:close/>
              </a:path>
              <a:path w="1992629" h="1981200">
                <a:moveTo>
                  <a:pt x="249049" y="1905000"/>
                </a:moveTo>
                <a:lnTo>
                  <a:pt x="166033" y="1905000"/>
                </a:lnTo>
                <a:lnTo>
                  <a:pt x="166033" y="1117600"/>
                </a:lnTo>
                <a:lnTo>
                  <a:pt x="169296" y="1092200"/>
                </a:lnTo>
                <a:lnTo>
                  <a:pt x="178194" y="1079500"/>
                </a:lnTo>
                <a:lnTo>
                  <a:pt x="923641" y="1079500"/>
                </a:lnTo>
                <a:lnTo>
                  <a:pt x="943004" y="1028700"/>
                </a:lnTo>
                <a:lnTo>
                  <a:pt x="969892" y="990600"/>
                </a:lnTo>
                <a:lnTo>
                  <a:pt x="1001777" y="939800"/>
                </a:lnTo>
                <a:lnTo>
                  <a:pt x="1036129" y="901700"/>
                </a:lnTo>
                <a:lnTo>
                  <a:pt x="989790" y="889000"/>
                </a:lnTo>
                <a:lnTo>
                  <a:pt x="948899" y="876300"/>
                </a:lnTo>
                <a:lnTo>
                  <a:pt x="914017" y="850900"/>
                </a:lnTo>
                <a:lnTo>
                  <a:pt x="885703" y="838200"/>
                </a:lnTo>
                <a:lnTo>
                  <a:pt x="1152911" y="838200"/>
                </a:lnTo>
                <a:lnTo>
                  <a:pt x="1159242" y="850900"/>
                </a:lnTo>
                <a:lnTo>
                  <a:pt x="1162242" y="863600"/>
                </a:lnTo>
                <a:lnTo>
                  <a:pt x="1161639" y="876300"/>
                </a:lnTo>
                <a:lnTo>
                  <a:pt x="1157596" y="889000"/>
                </a:lnTo>
                <a:lnTo>
                  <a:pt x="1150276" y="889000"/>
                </a:lnTo>
                <a:lnTo>
                  <a:pt x="1106200" y="939800"/>
                </a:lnTo>
                <a:lnTo>
                  <a:pt x="1065263" y="1003300"/>
                </a:lnTo>
                <a:lnTo>
                  <a:pt x="1030966" y="1054100"/>
                </a:lnTo>
                <a:lnTo>
                  <a:pt x="1006805" y="1092200"/>
                </a:lnTo>
                <a:lnTo>
                  <a:pt x="996281" y="1117600"/>
                </a:lnTo>
                <a:lnTo>
                  <a:pt x="993042" y="1130300"/>
                </a:lnTo>
                <a:lnTo>
                  <a:pt x="984192" y="1143000"/>
                </a:lnTo>
                <a:lnTo>
                  <a:pt x="971030" y="1155700"/>
                </a:lnTo>
                <a:lnTo>
                  <a:pt x="249049" y="1155700"/>
                </a:lnTo>
                <a:lnTo>
                  <a:pt x="249049" y="1905000"/>
                </a:lnTo>
                <a:close/>
              </a:path>
              <a:path w="1992629" h="1981200">
                <a:moveTo>
                  <a:pt x="920238" y="1079500"/>
                </a:moveTo>
                <a:lnTo>
                  <a:pt x="191389" y="1079500"/>
                </a:lnTo>
                <a:lnTo>
                  <a:pt x="207541" y="1066800"/>
                </a:lnTo>
                <a:lnTo>
                  <a:pt x="916917" y="1066800"/>
                </a:lnTo>
                <a:lnTo>
                  <a:pt x="920238" y="1079500"/>
                </a:lnTo>
                <a:close/>
              </a:path>
              <a:path w="1992629" h="1981200">
                <a:moveTo>
                  <a:pt x="802427" y="1600200"/>
                </a:moveTo>
                <a:lnTo>
                  <a:pt x="705387" y="1600200"/>
                </a:lnTo>
                <a:lnTo>
                  <a:pt x="661714" y="1574800"/>
                </a:lnTo>
                <a:lnTo>
                  <a:pt x="622819" y="1549400"/>
                </a:lnTo>
                <a:lnTo>
                  <a:pt x="590828" y="1511300"/>
                </a:lnTo>
                <a:lnTo>
                  <a:pt x="561523" y="1447800"/>
                </a:lnTo>
                <a:lnTo>
                  <a:pt x="558094" y="1409700"/>
                </a:lnTo>
                <a:lnTo>
                  <a:pt x="562353" y="1371600"/>
                </a:lnTo>
                <a:lnTo>
                  <a:pt x="574019" y="1333500"/>
                </a:lnTo>
                <a:lnTo>
                  <a:pt x="592478" y="1295400"/>
                </a:lnTo>
                <a:lnTo>
                  <a:pt x="647694" y="1244600"/>
                </a:lnTo>
                <a:lnTo>
                  <a:pt x="689109" y="1219200"/>
                </a:lnTo>
                <a:lnTo>
                  <a:pt x="726290" y="1193800"/>
                </a:lnTo>
                <a:lnTo>
                  <a:pt x="759580" y="1168400"/>
                </a:lnTo>
                <a:lnTo>
                  <a:pt x="789321" y="1155700"/>
                </a:lnTo>
                <a:lnTo>
                  <a:pt x="951190" y="1155700"/>
                </a:lnTo>
                <a:lnTo>
                  <a:pt x="936740" y="1168400"/>
                </a:lnTo>
                <a:lnTo>
                  <a:pt x="907567" y="1181100"/>
                </a:lnTo>
                <a:lnTo>
                  <a:pt x="859737" y="1206500"/>
                </a:lnTo>
                <a:lnTo>
                  <a:pt x="789313" y="1257300"/>
                </a:lnTo>
                <a:lnTo>
                  <a:pt x="692357" y="1308100"/>
                </a:lnTo>
                <a:lnTo>
                  <a:pt x="674972" y="1333500"/>
                </a:lnTo>
                <a:lnTo>
                  <a:pt x="660863" y="1346200"/>
                </a:lnTo>
                <a:lnTo>
                  <a:pt x="650318" y="1358900"/>
                </a:lnTo>
                <a:lnTo>
                  <a:pt x="643627" y="1384300"/>
                </a:lnTo>
                <a:lnTo>
                  <a:pt x="641229" y="1409700"/>
                </a:lnTo>
                <a:lnTo>
                  <a:pt x="643191" y="1422400"/>
                </a:lnTo>
                <a:lnTo>
                  <a:pt x="649417" y="1447800"/>
                </a:lnTo>
                <a:lnTo>
                  <a:pt x="659815" y="1473200"/>
                </a:lnTo>
                <a:lnTo>
                  <a:pt x="689807" y="1498600"/>
                </a:lnTo>
                <a:lnTo>
                  <a:pt x="727536" y="1511300"/>
                </a:lnTo>
                <a:lnTo>
                  <a:pt x="952958" y="1511300"/>
                </a:lnTo>
                <a:lnTo>
                  <a:pt x="851085" y="1574800"/>
                </a:lnTo>
                <a:lnTo>
                  <a:pt x="827188" y="1587500"/>
                </a:lnTo>
                <a:lnTo>
                  <a:pt x="802427" y="1600200"/>
                </a:lnTo>
                <a:close/>
              </a:path>
              <a:path w="1992629" h="1981200">
                <a:moveTo>
                  <a:pt x="952958" y="1511300"/>
                </a:moveTo>
                <a:lnTo>
                  <a:pt x="768595" y="1511300"/>
                </a:lnTo>
                <a:lnTo>
                  <a:pt x="808580" y="1498600"/>
                </a:lnTo>
                <a:lnTo>
                  <a:pt x="1099470" y="1333500"/>
                </a:lnTo>
                <a:lnTo>
                  <a:pt x="1103538" y="1320800"/>
                </a:lnTo>
                <a:lnTo>
                  <a:pt x="1328264" y="1320800"/>
                </a:lnTo>
                <a:lnTo>
                  <a:pt x="1328264" y="1358900"/>
                </a:lnTo>
                <a:lnTo>
                  <a:pt x="1245247" y="1358900"/>
                </a:lnTo>
                <a:lnTo>
                  <a:pt x="1208395" y="1371600"/>
                </a:lnTo>
                <a:lnTo>
                  <a:pt x="1177246" y="1384300"/>
                </a:lnTo>
                <a:lnTo>
                  <a:pt x="1152869" y="1397000"/>
                </a:lnTo>
                <a:lnTo>
                  <a:pt x="1136330" y="1397000"/>
                </a:lnTo>
                <a:lnTo>
                  <a:pt x="952958" y="1511300"/>
                </a:lnTo>
                <a:close/>
              </a:path>
              <a:path w="1992629" h="1981200">
                <a:moveTo>
                  <a:pt x="1328264" y="1905000"/>
                </a:moveTo>
                <a:lnTo>
                  <a:pt x="1245247" y="1905000"/>
                </a:lnTo>
                <a:lnTo>
                  <a:pt x="1245247" y="1358900"/>
                </a:lnTo>
                <a:lnTo>
                  <a:pt x="1328264" y="1358900"/>
                </a:lnTo>
                <a:lnTo>
                  <a:pt x="1328264" y="1905000"/>
                </a:lnTo>
                <a:close/>
              </a:path>
              <a:path w="1992629" h="1981200">
                <a:moveTo>
                  <a:pt x="1468941" y="1981200"/>
                </a:moveTo>
                <a:lnTo>
                  <a:pt x="25356" y="1981200"/>
                </a:lnTo>
                <a:lnTo>
                  <a:pt x="12161" y="1968500"/>
                </a:lnTo>
                <a:lnTo>
                  <a:pt x="3263" y="1955800"/>
                </a:lnTo>
                <a:lnTo>
                  <a:pt x="0" y="1943100"/>
                </a:lnTo>
                <a:lnTo>
                  <a:pt x="3263" y="1930400"/>
                </a:lnTo>
                <a:lnTo>
                  <a:pt x="12161" y="1917700"/>
                </a:lnTo>
                <a:lnTo>
                  <a:pt x="25356" y="1905000"/>
                </a:lnTo>
                <a:lnTo>
                  <a:pt x="1468941" y="1905000"/>
                </a:lnTo>
                <a:lnTo>
                  <a:pt x="1482135" y="1917700"/>
                </a:lnTo>
                <a:lnTo>
                  <a:pt x="1491033" y="1930400"/>
                </a:lnTo>
                <a:lnTo>
                  <a:pt x="1494297" y="1943100"/>
                </a:lnTo>
                <a:lnTo>
                  <a:pt x="1491033" y="1955800"/>
                </a:lnTo>
                <a:lnTo>
                  <a:pt x="1482135" y="1968500"/>
                </a:lnTo>
                <a:lnTo>
                  <a:pt x="1468941" y="1981200"/>
                </a:lnTo>
                <a:close/>
              </a:path>
            </a:pathLst>
          </a:custGeom>
          <a:solidFill>
            <a:srgbClr val="A6A6A6"/>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5">
            <a:extLst>
              <a:ext uri="{FF2B5EF4-FFF2-40B4-BE49-F238E27FC236}">
                <a16:creationId xmlns:a16="http://schemas.microsoft.com/office/drawing/2014/main" id="{F0A5612D-BA62-492A-B062-E5427854C321}"/>
              </a:ext>
            </a:extLst>
          </p:cNvPr>
          <p:cNvSpPr/>
          <p:nvPr/>
        </p:nvSpPr>
        <p:spPr>
          <a:xfrm>
            <a:off x="8285859" y="9568371"/>
            <a:ext cx="2960203" cy="985837"/>
          </a:xfrm>
          <a:prstGeom prst="rect">
            <a:avLst/>
          </a:prstGeom>
          <a:blipFill>
            <a:blip r:embed="rId2" cstate="print"/>
            <a:stretch>
              <a:fillRect/>
            </a:stretch>
          </a:blipFill>
        </p:spPr>
        <p:txBody>
          <a:bodyPr wrap="square" lIns="0" tIns="0" rIns="0" bIns="0" rtlCol="0"/>
          <a:lstStyle/>
          <a:p>
            <a:endParaRPr/>
          </a:p>
        </p:txBody>
      </p:sp>
      <p:pic>
        <p:nvPicPr>
          <p:cNvPr id="17" name="Picture 16" descr="Shape&#10;&#10;Description automatically generated with medium confidence">
            <a:extLst>
              <a:ext uri="{FF2B5EF4-FFF2-40B4-BE49-F238E27FC236}">
                <a16:creationId xmlns:a16="http://schemas.microsoft.com/office/drawing/2014/main" id="{6ECA1D87-80EC-4796-BCDA-C8BB044389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29231" y="9545638"/>
            <a:ext cx="2440138" cy="9858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24017" y="0"/>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24815B4C-5E23-49D6-A6BD-DACB8AD81824}"/>
              </a:ext>
            </a:extLst>
          </p:cNvPr>
          <p:cNvSpPr txBox="1"/>
          <p:nvPr/>
        </p:nvSpPr>
        <p:spPr>
          <a:xfrm>
            <a:off x="427830" y="2270553"/>
            <a:ext cx="13279597" cy="2555571"/>
          </a:xfrm>
          <a:prstGeom prst="rect">
            <a:avLst/>
          </a:prstGeom>
        </p:spPr>
        <p:txBody>
          <a:bodyPr vert="horz" wrap="square" lIns="0" tIns="12700" rIns="0" bIns="0" rtlCol="0">
            <a:spAutoFit/>
          </a:bodyPr>
          <a:lstStyle/>
          <a:p>
            <a:pPr marL="12700" marR="215900">
              <a:lnSpc>
                <a:spcPct val="119400"/>
              </a:lnSpc>
              <a:spcBef>
                <a:spcPts val="10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There are different ways to </a:t>
            </a:r>
            <a:r>
              <a:rPr lang="en-US" sz="24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summarise</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the data that are  beneficial to a specific data set.</a:t>
            </a:r>
          </a:p>
          <a:p>
            <a:pPr marL="12700" marR="215900">
              <a:lnSpc>
                <a:spcPct val="119400"/>
              </a:lnSpc>
              <a:spcBef>
                <a:spcPts val="100"/>
              </a:spcBef>
            </a:pPr>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215900">
              <a:lnSpc>
                <a:spcPct val="119400"/>
              </a:lnSpc>
              <a:spcBef>
                <a:spcPts val="10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example, the mean is more sensitive to extreme outliers  and can be pulled in either direction. A good example of this is  to think about at house prices that are used to describe a  </a:t>
            </a:r>
            <a:r>
              <a:rPr lang="en-US" sz="24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neighbourhood</a:t>
            </a: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p>
          <a:p>
            <a:pPr marL="12700" marR="215900">
              <a:lnSpc>
                <a:spcPct val="119400"/>
              </a:lnSpc>
              <a:spcBef>
                <a:spcPts val="100"/>
              </a:spcBef>
            </a:pPr>
            <a:endParaRPr lang="en-US"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object 2">
            <a:extLst>
              <a:ext uri="{FF2B5EF4-FFF2-40B4-BE49-F238E27FC236}">
                <a16:creationId xmlns:a16="http://schemas.microsoft.com/office/drawing/2014/main" id="{2B8EFC62-C750-4376-B6A9-016DB2EBA4C8}"/>
              </a:ext>
            </a:extLst>
          </p:cNvPr>
          <p:cNvSpPr txBox="1">
            <a:spLocks/>
          </p:cNvSpPr>
          <p:nvPr/>
        </p:nvSpPr>
        <p:spPr>
          <a:xfrm>
            <a:off x="427831" y="1086649"/>
            <a:ext cx="8991600" cy="443711"/>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2800" kern="0" dirty="0">
                <a:latin typeface="Raleway" panose="020B0503030101060003" pitchFamily="34" charset="0"/>
              </a:rPr>
              <a:t>When to use mean, median  and mode?</a:t>
            </a:r>
          </a:p>
        </p:txBody>
      </p:sp>
      <p:sp>
        <p:nvSpPr>
          <p:cNvPr id="13" name="object 5">
            <a:extLst>
              <a:ext uri="{FF2B5EF4-FFF2-40B4-BE49-F238E27FC236}">
                <a16:creationId xmlns:a16="http://schemas.microsoft.com/office/drawing/2014/main" id="{B1D0CF4E-1949-428E-A005-9E21002CD009}"/>
              </a:ext>
            </a:extLst>
          </p:cNvPr>
          <p:cNvSpPr txBox="1"/>
          <p:nvPr/>
        </p:nvSpPr>
        <p:spPr>
          <a:xfrm>
            <a:off x="825294" y="5646661"/>
            <a:ext cx="7891546" cy="2402196"/>
          </a:xfrm>
          <a:prstGeom prst="rect">
            <a:avLst/>
          </a:prstGeom>
        </p:spPr>
        <p:txBody>
          <a:bodyPr vert="horz" wrap="square" lIns="0" tIns="12700" rIns="0" bIns="0" rtlCol="0">
            <a:spAutoFit/>
          </a:bodyPr>
          <a:lstStyle/>
          <a:p>
            <a:pPr marL="12700" marR="215900">
              <a:lnSpc>
                <a:spcPct val="119400"/>
              </a:lnSpc>
              <a:spcBef>
                <a:spcPts val="100"/>
              </a:spcBef>
            </a:pPr>
            <a:r>
              <a:rPr lang="en-US" sz="22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If Mark Zuckerberg lived in your </a:t>
            </a:r>
            <a:r>
              <a:rPr lang="en-US" sz="2200" i="1"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neighbourhood</a:t>
            </a:r>
            <a:r>
              <a:rPr lang="en-US" sz="22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and enlarged the  house and expanded into the property around him, then the mean  and median home values will look very different because of that  house’s affect on the overall property values. Which dispersive  statistic do you think would give you a more accurate reflection of the  </a:t>
            </a:r>
            <a:r>
              <a:rPr lang="en-US" sz="2200" i="1"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neighbourhood</a:t>
            </a:r>
            <a:r>
              <a:rPr lang="en-US" sz="2200" i="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p>
        </p:txBody>
      </p:sp>
      <p:sp>
        <p:nvSpPr>
          <p:cNvPr id="16" name="object 15">
            <a:extLst>
              <a:ext uri="{FF2B5EF4-FFF2-40B4-BE49-F238E27FC236}">
                <a16:creationId xmlns:a16="http://schemas.microsoft.com/office/drawing/2014/main" id="{B7DB6427-3F8F-4F8E-B3E7-C7308F2FB77C}"/>
              </a:ext>
            </a:extLst>
          </p:cNvPr>
          <p:cNvSpPr/>
          <p:nvPr/>
        </p:nvSpPr>
        <p:spPr>
          <a:xfrm>
            <a:off x="9267031" y="7918388"/>
            <a:ext cx="1991995" cy="1082675"/>
          </a:xfrm>
          <a:custGeom>
            <a:avLst/>
            <a:gdLst/>
            <a:ahLst/>
            <a:cxnLst/>
            <a:rect l="l" t="t" r="r" b="b"/>
            <a:pathLst>
              <a:path w="1991995" h="1082675">
                <a:moveTo>
                  <a:pt x="809309" y="236097"/>
                </a:moveTo>
                <a:lnTo>
                  <a:pt x="655403" y="236097"/>
                </a:lnTo>
                <a:lnTo>
                  <a:pt x="973240" y="5841"/>
                </a:lnTo>
                <a:lnTo>
                  <a:pt x="977446" y="3696"/>
                </a:lnTo>
                <a:lnTo>
                  <a:pt x="986542" y="739"/>
                </a:lnTo>
                <a:lnTo>
                  <a:pt x="991208" y="0"/>
                </a:lnTo>
                <a:lnTo>
                  <a:pt x="1000779" y="0"/>
                </a:lnTo>
                <a:lnTo>
                  <a:pt x="1005443" y="739"/>
                </a:lnTo>
                <a:lnTo>
                  <a:pt x="1014539" y="3696"/>
                </a:lnTo>
                <a:lnTo>
                  <a:pt x="1018745" y="5841"/>
                </a:lnTo>
                <a:lnTo>
                  <a:pt x="1149913" y="100865"/>
                </a:lnTo>
                <a:lnTo>
                  <a:pt x="995993" y="100865"/>
                </a:lnTo>
                <a:lnTo>
                  <a:pt x="809309" y="236097"/>
                </a:lnTo>
                <a:close/>
              </a:path>
              <a:path w="1991995" h="1082675">
                <a:moveTo>
                  <a:pt x="1475663" y="236097"/>
                </a:moveTo>
                <a:lnTo>
                  <a:pt x="1336583" y="236097"/>
                </a:lnTo>
                <a:lnTo>
                  <a:pt x="1600355" y="10898"/>
                </a:lnTo>
                <a:lnTo>
                  <a:pt x="1604448" y="7383"/>
                </a:lnTo>
                <a:lnTo>
                  <a:pt x="1609028" y="4688"/>
                </a:lnTo>
                <a:lnTo>
                  <a:pt x="1619160" y="937"/>
                </a:lnTo>
                <a:lnTo>
                  <a:pt x="1624395" y="0"/>
                </a:lnTo>
                <a:lnTo>
                  <a:pt x="1635205" y="0"/>
                </a:lnTo>
                <a:lnTo>
                  <a:pt x="1640440" y="937"/>
                </a:lnTo>
                <a:lnTo>
                  <a:pt x="1650572" y="4688"/>
                </a:lnTo>
                <a:lnTo>
                  <a:pt x="1655152" y="7383"/>
                </a:lnTo>
                <a:lnTo>
                  <a:pt x="1659245" y="10898"/>
                </a:lnTo>
                <a:lnTo>
                  <a:pt x="1768904" y="104522"/>
                </a:lnTo>
                <a:lnTo>
                  <a:pt x="1629800" y="104522"/>
                </a:lnTo>
                <a:lnTo>
                  <a:pt x="1475663" y="236097"/>
                </a:lnTo>
                <a:close/>
              </a:path>
              <a:path w="1991995" h="1082675">
                <a:moveTo>
                  <a:pt x="39277" y="811714"/>
                </a:moveTo>
                <a:lnTo>
                  <a:pt x="5745" y="789404"/>
                </a:lnTo>
                <a:lnTo>
                  <a:pt x="0" y="309095"/>
                </a:lnTo>
                <a:lnTo>
                  <a:pt x="1377" y="302814"/>
                </a:lnTo>
                <a:lnTo>
                  <a:pt x="6909" y="290856"/>
                </a:lnTo>
                <a:lnTo>
                  <a:pt x="10807" y="285731"/>
                </a:lnTo>
                <a:lnTo>
                  <a:pt x="15837" y="281461"/>
                </a:lnTo>
                <a:lnTo>
                  <a:pt x="332740" y="10898"/>
                </a:lnTo>
                <a:lnTo>
                  <a:pt x="336834" y="7383"/>
                </a:lnTo>
                <a:lnTo>
                  <a:pt x="341413" y="4688"/>
                </a:lnTo>
                <a:lnTo>
                  <a:pt x="351546" y="937"/>
                </a:lnTo>
                <a:lnTo>
                  <a:pt x="356781" y="0"/>
                </a:lnTo>
                <a:lnTo>
                  <a:pt x="367590" y="0"/>
                </a:lnTo>
                <a:lnTo>
                  <a:pt x="372825" y="937"/>
                </a:lnTo>
                <a:lnTo>
                  <a:pt x="382957" y="4688"/>
                </a:lnTo>
                <a:lnTo>
                  <a:pt x="387537" y="7383"/>
                </a:lnTo>
                <a:lnTo>
                  <a:pt x="391630" y="10898"/>
                </a:lnTo>
                <a:lnTo>
                  <a:pt x="501291" y="104522"/>
                </a:lnTo>
                <a:lnTo>
                  <a:pt x="362185" y="104522"/>
                </a:lnTo>
                <a:lnTo>
                  <a:pt x="90553" y="336410"/>
                </a:lnTo>
                <a:lnTo>
                  <a:pt x="90553" y="721523"/>
                </a:lnTo>
                <a:lnTo>
                  <a:pt x="543273" y="721523"/>
                </a:lnTo>
                <a:lnTo>
                  <a:pt x="543273" y="811711"/>
                </a:lnTo>
                <a:lnTo>
                  <a:pt x="39277" y="811714"/>
                </a:lnTo>
                <a:close/>
              </a:path>
              <a:path w="1991995" h="1082675">
                <a:moveTo>
                  <a:pt x="1539256" y="992086"/>
                </a:moveTo>
                <a:lnTo>
                  <a:pt x="1448712" y="992086"/>
                </a:lnTo>
                <a:lnTo>
                  <a:pt x="1448712" y="428810"/>
                </a:lnTo>
                <a:lnTo>
                  <a:pt x="995993" y="100865"/>
                </a:lnTo>
                <a:lnTo>
                  <a:pt x="1149913" y="100865"/>
                </a:lnTo>
                <a:lnTo>
                  <a:pt x="1336583" y="236097"/>
                </a:lnTo>
                <a:lnTo>
                  <a:pt x="1475663" y="236097"/>
                </a:lnTo>
                <a:lnTo>
                  <a:pt x="1411841" y="290577"/>
                </a:lnTo>
                <a:lnTo>
                  <a:pt x="1520600" y="369403"/>
                </a:lnTo>
                <a:lnTo>
                  <a:pt x="1526466" y="373637"/>
                </a:lnTo>
                <a:lnTo>
                  <a:pt x="1531044" y="378969"/>
                </a:lnTo>
                <a:lnTo>
                  <a:pt x="1537623" y="391827"/>
                </a:lnTo>
                <a:lnTo>
                  <a:pt x="1539264" y="398650"/>
                </a:lnTo>
                <a:lnTo>
                  <a:pt x="1539256" y="721523"/>
                </a:lnTo>
                <a:lnTo>
                  <a:pt x="1991980" y="721523"/>
                </a:lnTo>
                <a:lnTo>
                  <a:pt x="1991980" y="772598"/>
                </a:lnTo>
                <a:lnTo>
                  <a:pt x="1969581" y="805998"/>
                </a:lnTo>
                <a:lnTo>
                  <a:pt x="1952727" y="811711"/>
                </a:lnTo>
                <a:lnTo>
                  <a:pt x="1539256" y="811711"/>
                </a:lnTo>
                <a:lnTo>
                  <a:pt x="1539256" y="992086"/>
                </a:lnTo>
                <a:close/>
              </a:path>
              <a:path w="1991995" h="1082675">
                <a:moveTo>
                  <a:pt x="543273" y="721523"/>
                </a:moveTo>
                <a:lnTo>
                  <a:pt x="452729" y="721523"/>
                </a:lnTo>
                <a:lnTo>
                  <a:pt x="452721" y="398650"/>
                </a:lnTo>
                <a:lnTo>
                  <a:pt x="454362" y="391827"/>
                </a:lnTo>
                <a:lnTo>
                  <a:pt x="460941" y="378969"/>
                </a:lnTo>
                <a:lnTo>
                  <a:pt x="465519" y="373637"/>
                </a:lnTo>
                <a:lnTo>
                  <a:pt x="471386" y="369403"/>
                </a:lnTo>
                <a:lnTo>
                  <a:pt x="580145" y="290577"/>
                </a:lnTo>
                <a:lnTo>
                  <a:pt x="362185" y="104522"/>
                </a:lnTo>
                <a:lnTo>
                  <a:pt x="501291" y="104522"/>
                </a:lnTo>
                <a:lnTo>
                  <a:pt x="655403" y="236097"/>
                </a:lnTo>
                <a:lnTo>
                  <a:pt x="809309" y="236097"/>
                </a:lnTo>
                <a:lnTo>
                  <a:pt x="543273" y="428810"/>
                </a:lnTo>
                <a:lnTo>
                  <a:pt x="543273" y="721523"/>
                </a:lnTo>
                <a:close/>
              </a:path>
              <a:path w="1991995" h="1082675">
                <a:moveTo>
                  <a:pt x="1991980" y="721523"/>
                </a:moveTo>
                <a:lnTo>
                  <a:pt x="1901432" y="721523"/>
                </a:lnTo>
                <a:lnTo>
                  <a:pt x="1901432" y="336410"/>
                </a:lnTo>
                <a:lnTo>
                  <a:pt x="1629800" y="104522"/>
                </a:lnTo>
                <a:lnTo>
                  <a:pt x="1768904" y="104522"/>
                </a:lnTo>
                <a:lnTo>
                  <a:pt x="1976149" y="281461"/>
                </a:lnTo>
                <a:lnTo>
                  <a:pt x="1981179" y="285731"/>
                </a:lnTo>
                <a:lnTo>
                  <a:pt x="1985077" y="290856"/>
                </a:lnTo>
                <a:lnTo>
                  <a:pt x="1990608" y="302814"/>
                </a:lnTo>
                <a:lnTo>
                  <a:pt x="1991986" y="309095"/>
                </a:lnTo>
                <a:lnTo>
                  <a:pt x="1991980" y="721523"/>
                </a:lnTo>
                <a:close/>
              </a:path>
              <a:path w="1991995" h="1082675">
                <a:moveTo>
                  <a:pt x="905449" y="992086"/>
                </a:moveTo>
                <a:lnTo>
                  <a:pt x="814905" y="992086"/>
                </a:lnTo>
                <a:lnTo>
                  <a:pt x="814901" y="580261"/>
                </a:lnTo>
                <a:lnTo>
                  <a:pt x="837300" y="546860"/>
                </a:lnTo>
                <a:lnTo>
                  <a:pt x="854172" y="541144"/>
                </a:lnTo>
                <a:lnTo>
                  <a:pt x="1137813" y="541144"/>
                </a:lnTo>
                <a:lnTo>
                  <a:pt x="1171346" y="563454"/>
                </a:lnTo>
                <a:lnTo>
                  <a:pt x="1177084" y="580261"/>
                </a:lnTo>
                <a:lnTo>
                  <a:pt x="1177084" y="631335"/>
                </a:lnTo>
                <a:lnTo>
                  <a:pt x="905449" y="631335"/>
                </a:lnTo>
                <a:lnTo>
                  <a:pt x="905449" y="992086"/>
                </a:lnTo>
                <a:close/>
              </a:path>
              <a:path w="1991995" h="1082675">
                <a:moveTo>
                  <a:pt x="1177081" y="992086"/>
                </a:moveTo>
                <a:lnTo>
                  <a:pt x="1086537" y="992086"/>
                </a:lnTo>
                <a:lnTo>
                  <a:pt x="1086537" y="631335"/>
                </a:lnTo>
                <a:lnTo>
                  <a:pt x="1177084" y="631335"/>
                </a:lnTo>
                <a:lnTo>
                  <a:pt x="1177081" y="992086"/>
                </a:lnTo>
                <a:close/>
              </a:path>
              <a:path w="1991995" h="1082675">
                <a:moveTo>
                  <a:pt x="1499989" y="1082277"/>
                </a:moveTo>
                <a:lnTo>
                  <a:pt x="491997" y="1082277"/>
                </a:lnTo>
                <a:lnTo>
                  <a:pt x="486220" y="1081136"/>
                </a:lnTo>
                <a:lnTo>
                  <a:pt x="453872" y="1048914"/>
                </a:lnTo>
                <a:lnTo>
                  <a:pt x="452726" y="1043161"/>
                </a:lnTo>
                <a:lnTo>
                  <a:pt x="452729" y="811711"/>
                </a:lnTo>
                <a:lnTo>
                  <a:pt x="543273" y="811711"/>
                </a:lnTo>
                <a:lnTo>
                  <a:pt x="543273" y="992086"/>
                </a:lnTo>
                <a:lnTo>
                  <a:pt x="1539256" y="992086"/>
                </a:lnTo>
                <a:lnTo>
                  <a:pt x="1539260" y="1043161"/>
                </a:lnTo>
                <a:lnTo>
                  <a:pt x="1516861" y="1076561"/>
                </a:lnTo>
                <a:lnTo>
                  <a:pt x="1505765" y="1081136"/>
                </a:lnTo>
                <a:lnTo>
                  <a:pt x="1499989" y="1082277"/>
                </a:lnTo>
                <a:close/>
              </a:path>
              <a:path w="1991995" h="1082675">
                <a:moveTo>
                  <a:pt x="1952709" y="811714"/>
                </a:moveTo>
                <a:lnTo>
                  <a:pt x="1539256" y="811711"/>
                </a:lnTo>
                <a:lnTo>
                  <a:pt x="1952727" y="811711"/>
                </a:lnTo>
                <a:close/>
              </a:path>
            </a:pathLst>
          </a:custGeom>
          <a:solidFill>
            <a:srgbClr val="000000"/>
          </a:solidFill>
        </p:spPr>
        <p:txBody>
          <a:bodyPr wrap="square" lIns="0" tIns="0" rIns="0" bIns="0" rtlCol="0"/>
          <a:lstStyle/>
          <a:p>
            <a:endParaRPr/>
          </a:p>
        </p:txBody>
      </p:sp>
      <p:grpSp>
        <p:nvGrpSpPr>
          <p:cNvPr id="17" name="object 9">
            <a:extLst>
              <a:ext uri="{FF2B5EF4-FFF2-40B4-BE49-F238E27FC236}">
                <a16:creationId xmlns:a16="http://schemas.microsoft.com/office/drawing/2014/main" id="{DC3D8518-1693-48E5-BB3C-BA61E3A32D0A}"/>
              </a:ext>
            </a:extLst>
          </p:cNvPr>
          <p:cNvGrpSpPr/>
          <p:nvPr/>
        </p:nvGrpSpPr>
        <p:grpSpPr>
          <a:xfrm>
            <a:off x="10410031" y="5667477"/>
            <a:ext cx="2181225" cy="2171700"/>
            <a:chOff x="2598101" y="6779766"/>
            <a:chExt cx="2181225" cy="2171700"/>
          </a:xfrm>
        </p:grpSpPr>
        <p:sp>
          <p:nvSpPr>
            <p:cNvPr id="19" name="object 10">
              <a:extLst>
                <a:ext uri="{FF2B5EF4-FFF2-40B4-BE49-F238E27FC236}">
                  <a16:creationId xmlns:a16="http://schemas.microsoft.com/office/drawing/2014/main" id="{E25A9B83-445B-49FD-BBE7-9FEB414C2B20}"/>
                </a:ext>
              </a:extLst>
            </p:cNvPr>
            <p:cNvSpPr/>
            <p:nvPr/>
          </p:nvSpPr>
          <p:spPr>
            <a:xfrm>
              <a:off x="2809151" y="8116023"/>
              <a:ext cx="1055370" cy="350520"/>
            </a:xfrm>
            <a:custGeom>
              <a:avLst/>
              <a:gdLst/>
              <a:ahLst/>
              <a:cxnLst/>
              <a:rect l="l" t="t" r="r" b="b"/>
              <a:pathLst>
                <a:path w="1055370" h="350520">
                  <a:moveTo>
                    <a:pt x="140716" y="0"/>
                  </a:moveTo>
                  <a:lnTo>
                    <a:pt x="0" y="0"/>
                  </a:lnTo>
                  <a:lnTo>
                    <a:pt x="0" y="281406"/>
                  </a:lnTo>
                  <a:lnTo>
                    <a:pt x="140716" y="281406"/>
                  </a:lnTo>
                  <a:lnTo>
                    <a:pt x="140716" y="0"/>
                  </a:lnTo>
                  <a:close/>
                </a:path>
                <a:path w="1055370" h="350520">
                  <a:moveTo>
                    <a:pt x="351777" y="0"/>
                  </a:moveTo>
                  <a:lnTo>
                    <a:pt x="211061" y="0"/>
                  </a:lnTo>
                  <a:lnTo>
                    <a:pt x="211061" y="281406"/>
                  </a:lnTo>
                  <a:lnTo>
                    <a:pt x="351777" y="281406"/>
                  </a:lnTo>
                  <a:lnTo>
                    <a:pt x="351777" y="0"/>
                  </a:lnTo>
                  <a:close/>
                </a:path>
                <a:path w="1055370" h="350520">
                  <a:moveTo>
                    <a:pt x="1055319" y="0"/>
                  </a:moveTo>
                  <a:lnTo>
                    <a:pt x="703541" y="0"/>
                  </a:lnTo>
                  <a:lnTo>
                    <a:pt x="703541" y="349973"/>
                  </a:lnTo>
                  <a:lnTo>
                    <a:pt x="736333" y="335838"/>
                  </a:lnTo>
                  <a:lnTo>
                    <a:pt x="770864" y="325348"/>
                  </a:lnTo>
                  <a:lnTo>
                    <a:pt x="806907" y="318833"/>
                  </a:lnTo>
                  <a:lnTo>
                    <a:pt x="844257" y="316585"/>
                  </a:lnTo>
                  <a:lnTo>
                    <a:pt x="914603" y="316585"/>
                  </a:lnTo>
                  <a:lnTo>
                    <a:pt x="951953" y="318833"/>
                  </a:lnTo>
                  <a:lnTo>
                    <a:pt x="987996" y="325348"/>
                  </a:lnTo>
                  <a:lnTo>
                    <a:pt x="1022527" y="335838"/>
                  </a:lnTo>
                  <a:lnTo>
                    <a:pt x="1055319" y="349973"/>
                  </a:lnTo>
                  <a:lnTo>
                    <a:pt x="1055319" y="0"/>
                  </a:lnTo>
                  <a:close/>
                </a:path>
              </a:pathLst>
            </a:custGeom>
            <a:solidFill>
              <a:srgbClr val="F0BC5D"/>
            </a:solidFill>
          </p:spPr>
          <p:txBody>
            <a:bodyPr wrap="square" lIns="0" tIns="0" rIns="0" bIns="0" rtlCol="0"/>
            <a:lstStyle/>
            <a:p>
              <a:endParaRPr/>
            </a:p>
          </p:txBody>
        </p:sp>
        <p:sp>
          <p:nvSpPr>
            <p:cNvPr id="20" name="object 11">
              <a:extLst>
                <a:ext uri="{FF2B5EF4-FFF2-40B4-BE49-F238E27FC236}">
                  <a16:creationId xmlns:a16="http://schemas.microsoft.com/office/drawing/2014/main" id="{66DEDE68-5770-4C24-B7DD-2A990D071296}"/>
                </a:ext>
              </a:extLst>
            </p:cNvPr>
            <p:cNvSpPr/>
            <p:nvPr/>
          </p:nvSpPr>
          <p:spPr>
            <a:xfrm>
              <a:off x="2949871" y="8116011"/>
              <a:ext cx="70485" cy="281940"/>
            </a:xfrm>
            <a:custGeom>
              <a:avLst/>
              <a:gdLst/>
              <a:ahLst/>
              <a:cxnLst/>
              <a:rect l="l" t="t" r="r" b="b"/>
              <a:pathLst>
                <a:path w="70485" h="281940">
                  <a:moveTo>
                    <a:pt x="70353" y="281415"/>
                  </a:moveTo>
                  <a:lnTo>
                    <a:pt x="0" y="281415"/>
                  </a:lnTo>
                  <a:lnTo>
                    <a:pt x="0" y="0"/>
                  </a:lnTo>
                  <a:lnTo>
                    <a:pt x="70353" y="0"/>
                  </a:lnTo>
                  <a:lnTo>
                    <a:pt x="70353" y="281415"/>
                  </a:lnTo>
                  <a:close/>
                </a:path>
              </a:pathLst>
            </a:custGeom>
            <a:solidFill>
              <a:srgbClr val="000000"/>
            </a:solidFill>
          </p:spPr>
          <p:txBody>
            <a:bodyPr wrap="square" lIns="0" tIns="0" rIns="0" bIns="0" rtlCol="0"/>
            <a:lstStyle/>
            <a:p>
              <a:endParaRPr/>
            </a:p>
          </p:txBody>
        </p:sp>
        <p:sp>
          <p:nvSpPr>
            <p:cNvPr id="21" name="object 12">
              <a:extLst>
                <a:ext uri="{FF2B5EF4-FFF2-40B4-BE49-F238E27FC236}">
                  <a16:creationId xmlns:a16="http://schemas.microsoft.com/office/drawing/2014/main" id="{1B8D9D41-E581-4A99-B77F-6565FAD6EC8F}"/>
                </a:ext>
              </a:extLst>
            </p:cNvPr>
            <p:cNvSpPr/>
            <p:nvPr/>
          </p:nvSpPr>
          <p:spPr>
            <a:xfrm>
              <a:off x="2879509" y="7412481"/>
              <a:ext cx="351790" cy="281940"/>
            </a:xfrm>
            <a:custGeom>
              <a:avLst/>
              <a:gdLst/>
              <a:ahLst/>
              <a:cxnLst/>
              <a:rect l="l" t="t" r="r" b="b"/>
              <a:pathLst>
                <a:path w="351789" h="281940">
                  <a:moveTo>
                    <a:pt x="140703" y="0"/>
                  </a:moveTo>
                  <a:lnTo>
                    <a:pt x="0" y="0"/>
                  </a:lnTo>
                  <a:lnTo>
                    <a:pt x="0" y="281406"/>
                  </a:lnTo>
                  <a:lnTo>
                    <a:pt x="140703" y="281406"/>
                  </a:lnTo>
                  <a:lnTo>
                    <a:pt x="140703" y="0"/>
                  </a:lnTo>
                  <a:close/>
                </a:path>
                <a:path w="351789" h="281940">
                  <a:moveTo>
                    <a:pt x="351777" y="0"/>
                  </a:moveTo>
                  <a:lnTo>
                    <a:pt x="211061" y="0"/>
                  </a:lnTo>
                  <a:lnTo>
                    <a:pt x="211061" y="281406"/>
                  </a:lnTo>
                  <a:lnTo>
                    <a:pt x="351777" y="281406"/>
                  </a:lnTo>
                  <a:lnTo>
                    <a:pt x="351777" y="0"/>
                  </a:lnTo>
                  <a:close/>
                </a:path>
              </a:pathLst>
            </a:custGeom>
            <a:solidFill>
              <a:srgbClr val="F0BC5D"/>
            </a:solidFill>
          </p:spPr>
          <p:txBody>
            <a:bodyPr wrap="square" lIns="0" tIns="0" rIns="0" bIns="0" rtlCol="0"/>
            <a:lstStyle/>
            <a:p>
              <a:endParaRPr/>
            </a:p>
          </p:txBody>
        </p:sp>
        <p:sp>
          <p:nvSpPr>
            <p:cNvPr id="22" name="object 13">
              <a:extLst>
                <a:ext uri="{FF2B5EF4-FFF2-40B4-BE49-F238E27FC236}">
                  <a16:creationId xmlns:a16="http://schemas.microsoft.com/office/drawing/2014/main" id="{4D09966C-5BF5-4859-BF53-50A7C2EF0175}"/>
                </a:ext>
              </a:extLst>
            </p:cNvPr>
            <p:cNvSpPr/>
            <p:nvPr/>
          </p:nvSpPr>
          <p:spPr>
            <a:xfrm>
              <a:off x="2598089" y="6779767"/>
              <a:ext cx="2181225" cy="2171700"/>
            </a:xfrm>
            <a:custGeom>
              <a:avLst/>
              <a:gdLst/>
              <a:ahLst/>
              <a:cxnLst/>
              <a:rect l="l" t="t" r="r" b="b"/>
              <a:pathLst>
                <a:path w="2181225" h="2171700">
                  <a:moveTo>
                    <a:pt x="492480" y="632714"/>
                  </a:moveTo>
                  <a:lnTo>
                    <a:pt x="422122" y="632714"/>
                  </a:lnTo>
                  <a:lnTo>
                    <a:pt x="422122" y="914120"/>
                  </a:lnTo>
                  <a:lnTo>
                    <a:pt x="492480" y="914120"/>
                  </a:lnTo>
                  <a:lnTo>
                    <a:pt x="492480" y="632714"/>
                  </a:lnTo>
                  <a:close/>
                </a:path>
                <a:path w="2181225" h="2171700">
                  <a:moveTo>
                    <a:pt x="984961" y="1899081"/>
                  </a:moveTo>
                  <a:lnTo>
                    <a:pt x="914603" y="1899081"/>
                  </a:lnTo>
                  <a:lnTo>
                    <a:pt x="914603" y="1969439"/>
                  </a:lnTo>
                  <a:lnTo>
                    <a:pt x="984961" y="1969439"/>
                  </a:lnTo>
                  <a:lnTo>
                    <a:pt x="984961" y="1899081"/>
                  </a:lnTo>
                  <a:close/>
                </a:path>
                <a:path w="2181225" h="2171700">
                  <a:moveTo>
                    <a:pt x="1266380" y="1899081"/>
                  </a:moveTo>
                  <a:lnTo>
                    <a:pt x="1196022" y="1899081"/>
                  </a:lnTo>
                  <a:lnTo>
                    <a:pt x="1196022" y="1969439"/>
                  </a:lnTo>
                  <a:lnTo>
                    <a:pt x="1266380" y="1969439"/>
                  </a:lnTo>
                  <a:lnTo>
                    <a:pt x="1266380" y="1899081"/>
                  </a:lnTo>
                  <a:close/>
                </a:path>
                <a:path w="2181225" h="2171700">
                  <a:moveTo>
                    <a:pt x="2180983" y="762000"/>
                  </a:moveTo>
                  <a:lnTo>
                    <a:pt x="2040267" y="762000"/>
                  </a:lnTo>
                  <a:lnTo>
                    <a:pt x="2040267" y="838200"/>
                  </a:lnTo>
                  <a:lnTo>
                    <a:pt x="2040267" y="977900"/>
                  </a:lnTo>
                  <a:lnTo>
                    <a:pt x="1969922" y="977900"/>
                  </a:lnTo>
                  <a:lnTo>
                    <a:pt x="1969922" y="838200"/>
                  </a:lnTo>
                  <a:lnTo>
                    <a:pt x="2040267" y="838200"/>
                  </a:lnTo>
                  <a:lnTo>
                    <a:pt x="2040267" y="762000"/>
                  </a:lnTo>
                  <a:lnTo>
                    <a:pt x="1899564" y="762000"/>
                  </a:lnTo>
                  <a:lnTo>
                    <a:pt x="1899564" y="838200"/>
                  </a:lnTo>
                  <a:lnTo>
                    <a:pt x="1899564" y="977900"/>
                  </a:lnTo>
                  <a:lnTo>
                    <a:pt x="1829206" y="977900"/>
                  </a:lnTo>
                  <a:lnTo>
                    <a:pt x="1829206" y="838200"/>
                  </a:lnTo>
                  <a:lnTo>
                    <a:pt x="1899564" y="838200"/>
                  </a:lnTo>
                  <a:lnTo>
                    <a:pt x="1899564" y="762000"/>
                  </a:lnTo>
                  <a:lnTo>
                    <a:pt x="1758848" y="762000"/>
                  </a:lnTo>
                  <a:lnTo>
                    <a:pt x="1758848" y="838200"/>
                  </a:lnTo>
                  <a:lnTo>
                    <a:pt x="1758848" y="977900"/>
                  </a:lnTo>
                  <a:lnTo>
                    <a:pt x="1688503" y="977900"/>
                  </a:lnTo>
                  <a:lnTo>
                    <a:pt x="1688503" y="838200"/>
                  </a:lnTo>
                  <a:lnTo>
                    <a:pt x="1758848" y="838200"/>
                  </a:lnTo>
                  <a:lnTo>
                    <a:pt x="1758848" y="762000"/>
                  </a:lnTo>
                  <a:lnTo>
                    <a:pt x="1618145" y="762000"/>
                  </a:lnTo>
                  <a:lnTo>
                    <a:pt x="1618145" y="838200"/>
                  </a:lnTo>
                  <a:lnTo>
                    <a:pt x="1618145" y="977900"/>
                  </a:lnTo>
                  <a:lnTo>
                    <a:pt x="1547787" y="977900"/>
                  </a:lnTo>
                  <a:lnTo>
                    <a:pt x="1547787" y="838200"/>
                  </a:lnTo>
                  <a:lnTo>
                    <a:pt x="1618145" y="838200"/>
                  </a:lnTo>
                  <a:lnTo>
                    <a:pt x="1618145" y="762000"/>
                  </a:lnTo>
                  <a:lnTo>
                    <a:pt x="1477441" y="762000"/>
                  </a:lnTo>
                  <a:lnTo>
                    <a:pt x="1477441" y="838200"/>
                  </a:lnTo>
                  <a:lnTo>
                    <a:pt x="1477441" y="977900"/>
                  </a:lnTo>
                  <a:lnTo>
                    <a:pt x="1407083" y="977900"/>
                  </a:lnTo>
                  <a:lnTo>
                    <a:pt x="1407083" y="914400"/>
                  </a:lnTo>
                  <a:lnTo>
                    <a:pt x="1407083" y="838200"/>
                  </a:lnTo>
                  <a:lnTo>
                    <a:pt x="1477441" y="838200"/>
                  </a:lnTo>
                  <a:lnTo>
                    <a:pt x="1477441" y="762000"/>
                  </a:lnTo>
                  <a:lnTo>
                    <a:pt x="1477441" y="558800"/>
                  </a:lnTo>
                  <a:lnTo>
                    <a:pt x="1538452" y="558800"/>
                  </a:lnTo>
                  <a:lnTo>
                    <a:pt x="1569453" y="546100"/>
                  </a:lnTo>
                  <a:lnTo>
                    <a:pt x="1594789" y="533400"/>
                  </a:lnTo>
                  <a:lnTo>
                    <a:pt x="1611871" y="508000"/>
                  </a:lnTo>
                  <a:lnTo>
                    <a:pt x="1618145" y="482600"/>
                  </a:lnTo>
                  <a:lnTo>
                    <a:pt x="1615351" y="457200"/>
                  </a:lnTo>
                  <a:lnTo>
                    <a:pt x="1607362" y="431800"/>
                  </a:lnTo>
                  <a:lnTo>
                    <a:pt x="1594726" y="419100"/>
                  </a:lnTo>
                  <a:lnTo>
                    <a:pt x="1578025" y="406400"/>
                  </a:lnTo>
                  <a:lnTo>
                    <a:pt x="1547787" y="389051"/>
                  </a:lnTo>
                  <a:lnTo>
                    <a:pt x="1547787" y="469900"/>
                  </a:lnTo>
                  <a:lnTo>
                    <a:pt x="1547787" y="482600"/>
                  </a:lnTo>
                  <a:lnTo>
                    <a:pt x="1407083" y="482600"/>
                  </a:lnTo>
                  <a:lnTo>
                    <a:pt x="1407083" y="558800"/>
                  </a:lnTo>
                  <a:lnTo>
                    <a:pt x="1407083" y="762000"/>
                  </a:lnTo>
                  <a:lnTo>
                    <a:pt x="1336725" y="762000"/>
                  </a:lnTo>
                  <a:lnTo>
                    <a:pt x="1336725" y="914400"/>
                  </a:lnTo>
                  <a:lnTo>
                    <a:pt x="1231201" y="838200"/>
                  </a:lnTo>
                  <a:lnTo>
                    <a:pt x="1196022" y="812800"/>
                  </a:lnTo>
                  <a:lnTo>
                    <a:pt x="1196022" y="774700"/>
                  </a:lnTo>
                  <a:lnTo>
                    <a:pt x="1196022" y="698500"/>
                  </a:lnTo>
                  <a:lnTo>
                    <a:pt x="1196022" y="622300"/>
                  </a:lnTo>
                  <a:lnTo>
                    <a:pt x="1125664" y="622300"/>
                  </a:lnTo>
                  <a:lnTo>
                    <a:pt x="1125664" y="698500"/>
                  </a:lnTo>
                  <a:lnTo>
                    <a:pt x="1125664" y="774700"/>
                  </a:lnTo>
                  <a:lnTo>
                    <a:pt x="1055319" y="774700"/>
                  </a:lnTo>
                  <a:lnTo>
                    <a:pt x="1055319" y="698500"/>
                  </a:lnTo>
                  <a:lnTo>
                    <a:pt x="1125664" y="698500"/>
                  </a:lnTo>
                  <a:lnTo>
                    <a:pt x="1125664" y="622300"/>
                  </a:lnTo>
                  <a:lnTo>
                    <a:pt x="984961" y="622300"/>
                  </a:lnTo>
                  <a:lnTo>
                    <a:pt x="984961" y="812800"/>
                  </a:lnTo>
                  <a:lnTo>
                    <a:pt x="914603" y="863600"/>
                  </a:lnTo>
                  <a:lnTo>
                    <a:pt x="914603" y="698500"/>
                  </a:lnTo>
                  <a:lnTo>
                    <a:pt x="914603" y="622300"/>
                  </a:lnTo>
                  <a:lnTo>
                    <a:pt x="844257" y="622300"/>
                  </a:lnTo>
                  <a:lnTo>
                    <a:pt x="844257" y="698500"/>
                  </a:lnTo>
                  <a:lnTo>
                    <a:pt x="844257" y="914400"/>
                  </a:lnTo>
                  <a:lnTo>
                    <a:pt x="773899" y="977900"/>
                  </a:lnTo>
                  <a:lnTo>
                    <a:pt x="773899" y="698500"/>
                  </a:lnTo>
                  <a:lnTo>
                    <a:pt x="844257" y="698500"/>
                  </a:lnTo>
                  <a:lnTo>
                    <a:pt x="844257" y="622300"/>
                  </a:lnTo>
                  <a:lnTo>
                    <a:pt x="703541" y="622300"/>
                  </a:lnTo>
                  <a:lnTo>
                    <a:pt x="703541" y="977900"/>
                  </a:lnTo>
                  <a:lnTo>
                    <a:pt x="677570" y="977900"/>
                  </a:lnTo>
                  <a:lnTo>
                    <a:pt x="677570" y="1054100"/>
                  </a:lnTo>
                  <a:lnTo>
                    <a:pt x="594995" y="1117600"/>
                  </a:lnTo>
                  <a:lnTo>
                    <a:pt x="70358" y="1117600"/>
                  </a:lnTo>
                  <a:lnTo>
                    <a:pt x="70358" y="1054100"/>
                  </a:lnTo>
                  <a:lnTo>
                    <a:pt x="677570" y="1054100"/>
                  </a:lnTo>
                  <a:lnTo>
                    <a:pt x="677570" y="977900"/>
                  </a:lnTo>
                  <a:lnTo>
                    <a:pt x="211061" y="977900"/>
                  </a:lnTo>
                  <a:lnTo>
                    <a:pt x="211061" y="558800"/>
                  </a:lnTo>
                  <a:lnTo>
                    <a:pt x="1407083" y="558800"/>
                  </a:lnTo>
                  <a:lnTo>
                    <a:pt x="1407083" y="482600"/>
                  </a:lnTo>
                  <a:lnTo>
                    <a:pt x="70358" y="482600"/>
                  </a:lnTo>
                  <a:lnTo>
                    <a:pt x="70358" y="469900"/>
                  </a:lnTo>
                  <a:lnTo>
                    <a:pt x="75031" y="469900"/>
                  </a:lnTo>
                  <a:lnTo>
                    <a:pt x="760844" y="76200"/>
                  </a:lnTo>
                  <a:lnTo>
                    <a:pt x="772147" y="76200"/>
                  </a:lnTo>
                  <a:lnTo>
                    <a:pt x="784085" y="63500"/>
                  </a:lnTo>
                  <a:lnTo>
                    <a:pt x="834072" y="63500"/>
                  </a:lnTo>
                  <a:lnTo>
                    <a:pt x="845997" y="76200"/>
                  </a:lnTo>
                  <a:lnTo>
                    <a:pt x="857300" y="76200"/>
                  </a:lnTo>
                  <a:lnTo>
                    <a:pt x="1546009" y="469900"/>
                  </a:lnTo>
                  <a:lnTo>
                    <a:pt x="1547787" y="469900"/>
                  </a:lnTo>
                  <a:lnTo>
                    <a:pt x="1547787" y="389051"/>
                  </a:lnTo>
                  <a:lnTo>
                    <a:pt x="980706" y="63500"/>
                  </a:lnTo>
                  <a:lnTo>
                    <a:pt x="892213" y="12700"/>
                  </a:lnTo>
                  <a:lnTo>
                    <a:pt x="852004" y="0"/>
                  </a:lnTo>
                  <a:lnTo>
                    <a:pt x="766140" y="0"/>
                  </a:lnTo>
                  <a:lnTo>
                    <a:pt x="725944" y="12700"/>
                  </a:lnTo>
                  <a:lnTo>
                    <a:pt x="40132" y="406400"/>
                  </a:lnTo>
                  <a:lnTo>
                    <a:pt x="10795" y="431800"/>
                  </a:lnTo>
                  <a:lnTo>
                    <a:pt x="0" y="482600"/>
                  </a:lnTo>
                  <a:lnTo>
                    <a:pt x="6273" y="508000"/>
                  </a:lnTo>
                  <a:lnTo>
                    <a:pt x="23368" y="533400"/>
                  </a:lnTo>
                  <a:lnTo>
                    <a:pt x="48704" y="546100"/>
                  </a:lnTo>
                  <a:lnTo>
                    <a:pt x="79705" y="558800"/>
                  </a:lnTo>
                  <a:lnTo>
                    <a:pt x="140716" y="558800"/>
                  </a:lnTo>
                  <a:lnTo>
                    <a:pt x="140716" y="977900"/>
                  </a:lnTo>
                  <a:lnTo>
                    <a:pt x="43014" y="977900"/>
                  </a:lnTo>
                  <a:lnTo>
                    <a:pt x="20650" y="1003300"/>
                  </a:lnTo>
                  <a:lnTo>
                    <a:pt x="5549" y="1016000"/>
                  </a:lnTo>
                  <a:lnTo>
                    <a:pt x="0" y="1054100"/>
                  </a:lnTo>
                  <a:lnTo>
                    <a:pt x="0" y="1117600"/>
                  </a:lnTo>
                  <a:lnTo>
                    <a:pt x="5549" y="1143000"/>
                  </a:lnTo>
                  <a:lnTo>
                    <a:pt x="20650" y="1168400"/>
                  </a:lnTo>
                  <a:lnTo>
                    <a:pt x="43014" y="1181100"/>
                  </a:lnTo>
                  <a:lnTo>
                    <a:pt x="70358" y="1193800"/>
                  </a:lnTo>
                  <a:lnTo>
                    <a:pt x="70358" y="1676400"/>
                  </a:lnTo>
                  <a:lnTo>
                    <a:pt x="43014" y="1689100"/>
                  </a:lnTo>
                  <a:lnTo>
                    <a:pt x="20650" y="1701800"/>
                  </a:lnTo>
                  <a:lnTo>
                    <a:pt x="5549" y="1727200"/>
                  </a:lnTo>
                  <a:lnTo>
                    <a:pt x="0" y="1752600"/>
                  </a:lnTo>
                  <a:lnTo>
                    <a:pt x="0" y="2171700"/>
                  </a:lnTo>
                  <a:lnTo>
                    <a:pt x="2180983" y="2171700"/>
                  </a:lnTo>
                  <a:lnTo>
                    <a:pt x="2180983" y="2108200"/>
                  </a:lnTo>
                  <a:lnTo>
                    <a:pt x="2180983" y="1752600"/>
                  </a:lnTo>
                  <a:lnTo>
                    <a:pt x="2175433" y="1727200"/>
                  </a:lnTo>
                  <a:lnTo>
                    <a:pt x="2160333" y="1701800"/>
                  </a:lnTo>
                  <a:lnTo>
                    <a:pt x="2137968" y="1689100"/>
                  </a:lnTo>
                  <a:lnTo>
                    <a:pt x="2110625" y="1676400"/>
                  </a:lnTo>
                  <a:lnTo>
                    <a:pt x="2110625" y="1752600"/>
                  </a:lnTo>
                  <a:lnTo>
                    <a:pt x="2110625" y="2108200"/>
                  </a:lnTo>
                  <a:lnTo>
                    <a:pt x="2040267" y="2108200"/>
                  </a:lnTo>
                  <a:lnTo>
                    <a:pt x="2040267" y="2032000"/>
                  </a:lnTo>
                  <a:lnTo>
                    <a:pt x="2040267" y="1968500"/>
                  </a:lnTo>
                  <a:lnTo>
                    <a:pt x="2040267" y="1892300"/>
                  </a:lnTo>
                  <a:lnTo>
                    <a:pt x="2040267" y="1816100"/>
                  </a:lnTo>
                  <a:lnTo>
                    <a:pt x="2040267" y="1752600"/>
                  </a:lnTo>
                  <a:lnTo>
                    <a:pt x="2110625" y="1752600"/>
                  </a:lnTo>
                  <a:lnTo>
                    <a:pt x="2110625" y="1676400"/>
                  </a:lnTo>
                  <a:lnTo>
                    <a:pt x="2110625" y="1193800"/>
                  </a:lnTo>
                  <a:lnTo>
                    <a:pt x="2137968" y="1181100"/>
                  </a:lnTo>
                  <a:lnTo>
                    <a:pt x="2160333" y="1168400"/>
                  </a:lnTo>
                  <a:lnTo>
                    <a:pt x="2175433" y="1143000"/>
                  </a:lnTo>
                  <a:lnTo>
                    <a:pt x="2180983" y="1117600"/>
                  </a:lnTo>
                  <a:lnTo>
                    <a:pt x="2180983" y="1054100"/>
                  </a:lnTo>
                  <a:lnTo>
                    <a:pt x="2175433" y="1016000"/>
                  </a:lnTo>
                  <a:lnTo>
                    <a:pt x="2160333" y="1003300"/>
                  </a:lnTo>
                  <a:lnTo>
                    <a:pt x="2137968" y="977900"/>
                  </a:lnTo>
                  <a:lnTo>
                    <a:pt x="2110625" y="977900"/>
                  </a:lnTo>
                  <a:lnTo>
                    <a:pt x="2110625" y="1054100"/>
                  </a:lnTo>
                  <a:lnTo>
                    <a:pt x="2110625" y="1117600"/>
                  </a:lnTo>
                  <a:lnTo>
                    <a:pt x="2040267" y="1117600"/>
                  </a:lnTo>
                  <a:lnTo>
                    <a:pt x="2040267" y="1193800"/>
                  </a:lnTo>
                  <a:lnTo>
                    <a:pt x="2040267" y="1676400"/>
                  </a:lnTo>
                  <a:lnTo>
                    <a:pt x="1969922" y="1676400"/>
                  </a:lnTo>
                  <a:lnTo>
                    <a:pt x="1969922" y="1752600"/>
                  </a:lnTo>
                  <a:lnTo>
                    <a:pt x="1969922" y="1816100"/>
                  </a:lnTo>
                  <a:lnTo>
                    <a:pt x="1969922" y="1892300"/>
                  </a:lnTo>
                  <a:lnTo>
                    <a:pt x="1969922" y="1968500"/>
                  </a:lnTo>
                  <a:lnTo>
                    <a:pt x="1969922" y="2032000"/>
                  </a:lnTo>
                  <a:lnTo>
                    <a:pt x="1969922" y="2108200"/>
                  </a:lnTo>
                  <a:lnTo>
                    <a:pt x="1899564" y="2108200"/>
                  </a:lnTo>
                  <a:lnTo>
                    <a:pt x="1899564" y="2032000"/>
                  </a:lnTo>
                  <a:lnTo>
                    <a:pt x="1969922" y="2032000"/>
                  </a:lnTo>
                  <a:lnTo>
                    <a:pt x="1969922" y="1968500"/>
                  </a:lnTo>
                  <a:lnTo>
                    <a:pt x="1899564" y="1968500"/>
                  </a:lnTo>
                  <a:lnTo>
                    <a:pt x="1899564" y="1892300"/>
                  </a:lnTo>
                  <a:lnTo>
                    <a:pt x="1969922" y="1892300"/>
                  </a:lnTo>
                  <a:lnTo>
                    <a:pt x="1969922" y="1816100"/>
                  </a:lnTo>
                  <a:lnTo>
                    <a:pt x="1899564" y="1816100"/>
                  </a:lnTo>
                  <a:lnTo>
                    <a:pt x="1899564" y="1752600"/>
                  </a:lnTo>
                  <a:lnTo>
                    <a:pt x="1969922" y="1752600"/>
                  </a:lnTo>
                  <a:lnTo>
                    <a:pt x="1969922" y="1676400"/>
                  </a:lnTo>
                  <a:lnTo>
                    <a:pt x="1969922" y="1257300"/>
                  </a:lnTo>
                  <a:lnTo>
                    <a:pt x="1899564" y="1257300"/>
                  </a:lnTo>
                  <a:lnTo>
                    <a:pt x="1899564" y="1676400"/>
                  </a:lnTo>
                  <a:lnTo>
                    <a:pt x="1829206" y="1676400"/>
                  </a:lnTo>
                  <a:lnTo>
                    <a:pt x="1829206" y="1752600"/>
                  </a:lnTo>
                  <a:lnTo>
                    <a:pt x="1829206" y="2108200"/>
                  </a:lnTo>
                  <a:lnTo>
                    <a:pt x="1758848" y="2108200"/>
                  </a:lnTo>
                  <a:lnTo>
                    <a:pt x="1758848" y="1752600"/>
                  </a:lnTo>
                  <a:lnTo>
                    <a:pt x="1829206" y="1752600"/>
                  </a:lnTo>
                  <a:lnTo>
                    <a:pt x="1829206" y="1676400"/>
                  </a:lnTo>
                  <a:lnTo>
                    <a:pt x="1688503" y="1676400"/>
                  </a:lnTo>
                  <a:lnTo>
                    <a:pt x="1688503" y="1752600"/>
                  </a:lnTo>
                  <a:lnTo>
                    <a:pt x="1688503" y="1816100"/>
                  </a:lnTo>
                  <a:lnTo>
                    <a:pt x="1688503" y="1892300"/>
                  </a:lnTo>
                  <a:lnTo>
                    <a:pt x="1688503" y="1968500"/>
                  </a:lnTo>
                  <a:lnTo>
                    <a:pt x="1688503" y="2032000"/>
                  </a:lnTo>
                  <a:lnTo>
                    <a:pt x="1688503" y="2108200"/>
                  </a:lnTo>
                  <a:lnTo>
                    <a:pt x="1618145" y="2108200"/>
                  </a:lnTo>
                  <a:lnTo>
                    <a:pt x="1618145" y="2032000"/>
                  </a:lnTo>
                  <a:lnTo>
                    <a:pt x="1688503" y="2032000"/>
                  </a:lnTo>
                  <a:lnTo>
                    <a:pt x="1688503" y="1968500"/>
                  </a:lnTo>
                  <a:lnTo>
                    <a:pt x="1618145" y="1968500"/>
                  </a:lnTo>
                  <a:lnTo>
                    <a:pt x="1618145" y="1892300"/>
                  </a:lnTo>
                  <a:lnTo>
                    <a:pt x="1688503" y="1892300"/>
                  </a:lnTo>
                  <a:lnTo>
                    <a:pt x="1688503" y="1816100"/>
                  </a:lnTo>
                  <a:lnTo>
                    <a:pt x="1618145" y="1816100"/>
                  </a:lnTo>
                  <a:lnTo>
                    <a:pt x="1618145" y="1752600"/>
                  </a:lnTo>
                  <a:lnTo>
                    <a:pt x="1688503" y="1752600"/>
                  </a:lnTo>
                  <a:lnTo>
                    <a:pt x="1688503" y="1676400"/>
                  </a:lnTo>
                  <a:lnTo>
                    <a:pt x="1688503" y="1612900"/>
                  </a:lnTo>
                  <a:lnTo>
                    <a:pt x="1899564" y="1612900"/>
                  </a:lnTo>
                  <a:lnTo>
                    <a:pt x="1899564" y="1536700"/>
                  </a:lnTo>
                  <a:lnTo>
                    <a:pt x="1688503" y="1536700"/>
                  </a:lnTo>
                  <a:lnTo>
                    <a:pt x="1688503" y="1473200"/>
                  </a:lnTo>
                  <a:lnTo>
                    <a:pt x="1899564" y="1473200"/>
                  </a:lnTo>
                  <a:lnTo>
                    <a:pt x="1899564" y="1397000"/>
                  </a:lnTo>
                  <a:lnTo>
                    <a:pt x="1688503" y="1397000"/>
                  </a:lnTo>
                  <a:lnTo>
                    <a:pt x="1688503" y="1333500"/>
                  </a:lnTo>
                  <a:lnTo>
                    <a:pt x="1899564" y="1333500"/>
                  </a:lnTo>
                  <a:lnTo>
                    <a:pt x="1899564" y="1257300"/>
                  </a:lnTo>
                  <a:lnTo>
                    <a:pt x="1618145" y="1257300"/>
                  </a:lnTo>
                  <a:lnTo>
                    <a:pt x="1618145" y="1676400"/>
                  </a:lnTo>
                  <a:lnTo>
                    <a:pt x="1547787" y="1676400"/>
                  </a:lnTo>
                  <a:lnTo>
                    <a:pt x="1547787" y="1752600"/>
                  </a:lnTo>
                  <a:lnTo>
                    <a:pt x="1547787" y="2108200"/>
                  </a:lnTo>
                  <a:lnTo>
                    <a:pt x="1477441" y="2108200"/>
                  </a:lnTo>
                  <a:lnTo>
                    <a:pt x="1477441" y="1752600"/>
                  </a:lnTo>
                  <a:lnTo>
                    <a:pt x="1547787" y="1752600"/>
                  </a:lnTo>
                  <a:lnTo>
                    <a:pt x="1547787" y="1676400"/>
                  </a:lnTo>
                  <a:lnTo>
                    <a:pt x="1547787" y="1257300"/>
                  </a:lnTo>
                  <a:lnTo>
                    <a:pt x="1572933" y="1244600"/>
                  </a:lnTo>
                  <a:lnTo>
                    <a:pt x="1593786" y="1231900"/>
                  </a:lnTo>
                  <a:lnTo>
                    <a:pt x="1608937" y="1219200"/>
                  </a:lnTo>
                  <a:lnTo>
                    <a:pt x="1616913" y="1193800"/>
                  </a:lnTo>
                  <a:lnTo>
                    <a:pt x="2040267" y="1193800"/>
                  </a:lnTo>
                  <a:lnTo>
                    <a:pt x="2040267" y="1117600"/>
                  </a:lnTo>
                  <a:lnTo>
                    <a:pt x="1585988" y="1117600"/>
                  </a:lnTo>
                  <a:lnTo>
                    <a:pt x="1547787" y="1088224"/>
                  </a:lnTo>
                  <a:lnTo>
                    <a:pt x="1547787" y="1168400"/>
                  </a:lnTo>
                  <a:lnTo>
                    <a:pt x="1547787" y="1181100"/>
                  </a:lnTo>
                  <a:lnTo>
                    <a:pt x="1542427" y="1193800"/>
                  </a:lnTo>
                  <a:lnTo>
                    <a:pt x="1477441" y="1193800"/>
                  </a:lnTo>
                  <a:lnTo>
                    <a:pt x="1477441" y="1257300"/>
                  </a:lnTo>
                  <a:lnTo>
                    <a:pt x="1477441" y="1676400"/>
                  </a:lnTo>
                  <a:lnTo>
                    <a:pt x="1450098" y="1689100"/>
                  </a:lnTo>
                  <a:lnTo>
                    <a:pt x="1427734" y="1701800"/>
                  </a:lnTo>
                  <a:lnTo>
                    <a:pt x="1412633" y="1727200"/>
                  </a:lnTo>
                  <a:lnTo>
                    <a:pt x="1407083" y="1752600"/>
                  </a:lnTo>
                  <a:lnTo>
                    <a:pt x="1407083" y="1968500"/>
                  </a:lnTo>
                  <a:lnTo>
                    <a:pt x="1407083" y="2108200"/>
                  </a:lnTo>
                  <a:lnTo>
                    <a:pt x="1125664" y="2108200"/>
                  </a:lnTo>
                  <a:lnTo>
                    <a:pt x="1125664" y="1676400"/>
                  </a:lnTo>
                  <a:lnTo>
                    <a:pt x="1171244" y="1689100"/>
                  </a:lnTo>
                  <a:lnTo>
                    <a:pt x="1214513" y="1701800"/>
                  </a:lnTo>
                  <a:lnTo>
                    <a:pt x="1254874" y="1714500"/>
                  </a:lnTo>
                  <a:lnTo>
                    <a:pt x="1291742" y="1739900"/>
                  </a:lnTo>
                  <a:lnTo>
                    <a:pt x="1324546" y="1765300"/>
                  </a:lnTo>
                  <a:lnTo>
                    <a:pt x="1375613" y="1828800"/>
                  </a:lnTo>
                  <a:lnTo>
                    <a:pt x="1392707" y="1879600"/>
                  </a:lnTo>
                  <a:lnTo>
                    <a:pt x="1403388" y="1917700"/>
                  </a:lnTo>
                  <a:lnTo>
                    <a:pt x="1407083" y="1968500"/>
                  </a:lnTo>
                  <a:lnTo>
                    <a:pt x="1407083" y="1752600"/>
                  </a:lnTo>
                  <a:lnTo>
                    <a:pt x="1407083" y="1257300"/>
                  </a:lnTo>
                  <a:lnTo>
                    <a:pt x="1477441" y="1257300"/>
                  </a:lnTo>
                  <a:lnTo>
                    <a:pt x="1477441" y="1193800"/>
                  </a:lnTo>
                  <a:lnTo>
                    <a:pt x="1336725" y="1193800"/>
                  </a:lnTo>
                  <a:lnTo>
                    <a:pt x="1336725" y="1257300"/>
                  </a:lnTo>
                  <a:lnTo>
                    <a:pt x="1336725" y="1676400"/>
                  </a:lnTo>
                  <a:lnTo>
                    <a:pt x="1299806" y="1663700"/>
                  </a:lnTo>
                  <a:lnTo>
                    <a:pt x="1259865" y="1638300"/>
                  </a:lnTo>
                  <a:lnTo>
                    <a:pt x="1217282" y="1625600"/>
                  </a:lnTo>
                  <a:lnTo>
                    <a:pt x="1172413" y="1612900"/>
                  </a:lnTo>
                  <a:lnTo>
                    <a:pt x="1055319" y="1612900"/>
                  </a:lnTo>
                  <a:lnTo>
                    <a:pt x="1055319" y="1676400"/>
                  </a:lnTo>
                  <a:lnTo>
                    <a:pt x="1055319" y="2108200"/>
                  </a:lnTo>
                  <a:lnTo>
                    <a:pt x="773899" y="2108200"/>
                  </a:lnTo>
                  <a:lnTo>
                    <a:pt x="773899" y="1968500"/>
                  </a:lnTo>
                  <a:lnTo>
                    <a:pt x="777595" y="1917700"/>
                  </a:lnTo>
                  <a:lnTo>
                    <a:pt x="788276" y="1879600"/>
                  </a:lnTo>
                  <a:lnTo>
                    <a:pt x="805357" y="1828800"/>
                  </a:lnTo>
                  <a:lnTo>
                    <a:pt x="828281" y="1790700"/>
                  </a:lnTo>
                  <a:lnTo>
                    <a:pt x="889241" y="1739900"/>
                  </a:lnTo>
                  <a:lnTo>
                    <a:pt x="926109" y="1714500"/>
                  </a:lnTo>
                  <a:lnTo>
                    <a:pt x="966470" y="1701800"/>
                  </a:lnTo>
                  <a:lnTo>
                    <a:pt x="1009738" y="1689100"/>
                  </a:lnTo>
                  <a:lnTo>
                    <a:pt x="1055319" y="1676400"/>
                  </a:lnTo>
                  <a:lnTo>
                    <a:pt x="1055319" y="1612900"/>
                  </a:lnTo>
                  <a:lnTo>
                    <a:pt x="1008570" y="1612900"/>
                  </a:lnTo>
                  <a:lnTo>
                    <a:pt x="963701" y="1625600"/>
                  </a:lnTo>
                  <a:lnTo>
                    <a:pt x="921118" y="1638300"/>
                  </a:lnTo>
                  <a:lnTo>
                    <a:pt x="881176" y="1663700"/>
                  </a:lnTo>
                  <a:lnTo>
                    <a:pt x="844257" y="1676400"/>
                  </a:lnTo>
                  <a:lnTo>
                    <a:pt x="844257" y="1257300"/>
                  </a:lnTo>
                  <a:lnTo>
                    <a:pt x="1336725" y="1257300"/>
                  </a:lnTo>
                  <a:lnTo>
                    <a:pt x="1336725" y="1193800"/>
                  </a:lnTo>
                  <a:lnTo>
                    <a:pt x="773899" y="1193800"/>
                  </a:lnTo>
                  <a:lnTo>
                    <a:pt x="773899" y="1257300"/>
                  </a:lnTo>
                  <a:lnTo>
                    <a:pt x="773899" y="1752600"/>
                  </a:lnTo>
                  <a:lnTo>
                    <a:pt x="768350" y="1727200"/>
                  </a:lnTo>
                  <a:lnTo>
                    <a:pt x="753249" y="1701800"/>
                  </a:lnTo>
                  <a:lnTo>
                    <a:pt x="730885" y="1689100"/>
                  </a:lnTo>
                  <a:lnTo>
                    <a:pt x="703541" y="1676400"/>
                  </a:lnTo>
                  <a:lnTo>
                    <a:pt x="703541" y="1752600"/>
                  </a:lnTo>
                  <a:lnTo>
                    <a:pt x="703541" y="2108200"/>
                  </a:lnTo>
                  <a:lnTo>
                    <a:pt x="633196" y="2108200"/>
                  </a:lnTo>
                  <a:lnTo>
                    <a:pt x="633196" y="2032000"/>
                  </a:lnTo>
                  <a:lnTo>
                    <a:pt x="633196" y="1968500"/>
                  </a:lnTo>
                  <a:lnTo>
                    <a:pt x="633196" y="1892300"/>
                  </a:lnTo>
                  <a:lnTo>
                    <a:pt x="633196" y="1816100"/>
                  </a:lnTo>
                  <a:lnTo>
                    <a:pt x="633196" y="1752600"/>
                  </a:lnTo>
                  <a:lnTo>
                    <a:pt x="703541" y="1752600"/>
                  </a:lnTo>
                  <a:lnTo>
                    <a:pt x="703541" y="1676400"/>
                  </a:lnTo>
                  <a:lnTo>
                    <a:pt x="703541" y="1257300"/>
                  </a:lnTo>
                  <a:lnTo>
                    <a:pt x="773899" y="1257300"/>
                  </a:lnTo>
                  <a:lnTo>
                    <a:pt x="773899" y="1193800"/>
                  </a:lnTo>
                  <a:lnTo>
                    <a:pt x="638556" y="1193800"/>
                  </a:lnTo>
                  <a:lnTo>
                    <a:pt x="633196" y="1181100"/>
                  </a:lnTo>
                  <a:lnTo>
                    <a:pt x="633196" y="1257300"/>
                  </a:lnTo>
                  <a:lnTo>
                    <a:pt x="633196" y="1676400"/>
                  </a:lnTo>
                  <a:lnTo>
                    <a:pt x="605853" y="1689100"/>
                  </a:lnTo>
                  <a:lnTo>
                    <a:pt x="583488" y="1701800"/>
                  </a:lnTo>
                  <a:lnTo>
                    <a:pt x="568375" y="1727200"/>
                  </a:lnTo>
                  <a:lnTo>
                    <a:pt x="562838" y="1752600"/>
                  </a:lnTo>
                  <a:lnTo>
                    <a:pt x="562838" y="1816100"/>
                  </a:lnTo>
                  <a:lnTo>
                    <a:pt x="562838" y="1892300"/>
                  </a:lnTo>
                  <a:lnTo>
                    <a:pt x="562838" y="1968500"/>
                  </a:lnTo>
                  <a:lnTo>
                    <a:pt x="562838" y="2032000"/>
                  </a:lnTo>
                  <a:lnTo>
                    <a:pt x="562838" y="2108200"/>
                  </a:lnTo>
                  <a:lnTo>
                    <a:pt x="492480" y="2108200"/>
                  </a:lnTo>
                  <a:lnTo>
                    <a:pt x="492480" y="2032000"/>
                  </a:lnTo>
                  <a:lnTo>
                    <a:pt x="562838" y="2032000"/>
                  </a:lnTo>
                  <a:lnTo>
                    <a:pt x="562838" y="1968500"/>
                  </a:lnTo>
                  <a:lnTo>
                    <a:pt x="492480" y="1968500"/>
                  </a:lnTo>
                  <a:lnTo>
                    <a:pt x="492480" y="1892300"/>
                  </a:lnTo>
                  <a:lnTo>
                    <a:pt x="562838" y="1892300"/>
                  </a:lnTo>
                  <a:lnTo>
                    <a:pt x="562838" y="1816100"/>
                  </a:lnTo>
                  <a:lnTo>
                    <a:pt x="492480" y="1816100"/>
                  </a:lnTo>
                  <a:lnTo>
                    <a:pt x="492480" y="1752600"/>
                  </a:lnTo>
                  <a:lnTo>
                    <a:pt x="486943" y="1727200"/>
                  </a:lnTo>
                  <a:lnTo>
                    <a:pt x="471843" y="1701800"/>
                  </a:lnTo>
                  <a:lnTo>
                    <a:pt x="449465" y="1689100"/>
                  </a:lnTo>
                  <a:lnTo>
                    <a:pt x="422122" y="1676400"/>
                  </a:lnTo>
                  <a:lnTo>
                    <a:pt x="422122" y="1752600"/>
                  </a:lnTo>
                  <a:lnTo>
                    <a:pt x="422122" y="2108200"/>
                  </a:lnTo>
                  <a:lnTo>
                    <a:pt x="351777" y="2108200"/>
                  </a:lnTo>
                  <a:lnTo>
                    <a:pt x="351777" y="2032000"/>
                  </a:lnTo>
                  <a:lnTo>
                    <a:pt x="351777" y="1968500"/>
                  </a:lnTo>
                  <a:lnTo>
                    <a:pt x="351777" y="1892300"/>
                  </a:lnTo>
                  <a:lnTo>
                    <a:pt x="351777" y="1816100"/>
                  </a:lnTo>
                  <a:lnTo>
                    <a:pt x="351777" y="1752600"/>
                  </a:lnTo>
                  <a:lnTo>
                    <a:pt x="422122" y="1752600"/>
                  </a:lnTo>
                  <a:lnTo>
                    <a:pt x="422122" y="1676400"/>
                  </a:lnTo>
                  <a:lnTo>
                    <a:pt x="351777" y="1676400"/>
                  </a:lnTo>
                  <a:lnTo>
                    <a:pt x="324434" y="1689100"/>
                  </a:lnTo>
                  <a:lnTo>
                    <a:pt x="302069" y="1701800"/>
                  </a:lnTo>
                  <a:lnTo>
                    <a:pt x="286969" y="1727200"/>
                  </a:lnTo>
                  <a:lnTo>
                    <a:pt x="281419" y="1752600"/>
                  </a:lnTo>
                  <a:lnTo>
                    <a:pt x="281419" y="1816100"/>
                  </a:lnTo>
                  <a:lnTo>
                    <a:pt x="281419" y="1892300"/>
                  </a:lnTo>
                  <a:lnTo>
                    <a:pt x="281419" y="1968500"/>
                  </a:lnTo>
                  <a:lnTo>
                    <a:pt x="281419" y="2032000"/>
                  </a:lnTo>
                  <a:lnTo>
                    <a:pt x="281419" y="2108200"/>
                  </a:lnTo>
                  <a:lnTo>
                    <a:pt x="211061" y="2108200"/>
                  </a:lnTo>
                  <a:lnTo>
                    <a:pt x="211061" y="2032000"/>
                  </a:lnTo>
                  <a:lnTo>
                    <a:pt x="281419" y="2032000"/>
                  </a:lnTo>
                  <a:lnTo>
                    <a:pt x="281419" y="1968500"/>
                  </a:lnTo>
                  <a:lnTo>
                    <a:pt x="211061" y="1968500"/>
                  </a:lnTo>
                  <a:lnTo>
                    <a:pt x="211061" y="1892300"/>
                  </a:lnTo>
                  <a:lnTo>
                    <a:pt x="281419" y="1892300"/>
                  </a:lnTo>
                  <a:lnTo>
                    <a:pt x="281419" y="1816100"/>
                  </a:lnTo>
                  <a:lnTo>
                    <a:pt x="211061" y="1816100"/>
                  </a:lnTo>
                  <a:lnTo>
                    <a:pt x="211061" y="1752600"/>
                  </a:lnTo>
                  <a:lnTo>
                    <a:pt x="205524" y="1727200"/>
                  </a:lnTo>
                  <a:lnTo>
                    <a:pt x="190423" y="1701800"/>
                  </a:lnTo>
                  <a:lnTo>
                    <a:pt x="168059" y="1689100"/>
                  </a:lnTo>
                  <a:lnTo>
                    <a:pt x="140716" y="1676400"/>
                  </a:lnTo>
                  <a:lnTo>
                    <a:pt x="140716" y="1752600"/>
                  </a:lnTo>
                  <a:lnTo>
                    <a:pt x="140716" y="2108200"/>
                  </a:lnTo>
                  <a:lnTo>
                    <a:pt x="70358" y="2108200"/>
                  </a:lnTo>
                  <a:lnTo>
                    <a:pt x="70358" y="1752600"/>
                  </a:lnTo>
                  <a:lnTo>
                    <a:pt x="140716" y="1752600"/>
                  </a:lnTo>
                  <a:lnTo>
                    <a:pt x="140716" y="1676400"/>
                  </a:lnTo>
                  <a:lnTo>
                    <a:pt x="140716" y="1193800"/>
                  </a:lnTo>
                  <a:lnTo>
                    <a:pt x="564070" y="1193800"/>
                  </a:lnTo>
                  <a:lnTo>
                    <a:pt x="572046" y="1219200"/>
                  </a:lnTo>
                  <a:lnTo>
                    <a:pt x="587197" y="1231900"/>
                  </a:lnTo>
                  <a:lnTo>
                    <a:pt x="608050" y="1244600"/>
                  </a:lnTo>
                  <a:lnTo>
                    <a:pt x="633196" y="1257300"/>
                  </a:lnTo>
                  <a:lnTo>
                    <a:pt x="633196" y="1181100"/>
                  </a:lnTo>
                  <a:lnTo>
                    <a:pt x="633196" y="1168400"/>
                  </a:lnTo>
                  <a:lnTo>
                    <a:pt x="637857" y="1168400"/>
                  </a:lnTo>
                  <a:lnTo>
                    <a:pt x="703618" y="1117600"/>
                  </a:lnTo>
                  <a:lnTo>
                    <a:pt x="785825" y="1054100"/>
                  </a:lnTo>
                  <a:lnTo>
                    <a:pt x="1032421" y="863600"/>
                  </a:lnTo>
                  <a:lnTo>
                    <a:pt x="1048854" y="850900"/>
                  </a:lnTo>
                  <a:lnTo>
                    <a:pt x="1058303" y="850900"/>
                  </a:lnTo>
                  <a:lnTo>
                    <a:pt x="1068539" y="838200"/>
                  </a:lnTo>
                  <a:lnTo>
                    <a:pt x="1112443" y="838200"/>
                  </a:lnTo>
                  <a:lnTo>
                    <a:pt x="1122680" y="850900"/>
                  </a:lnTo>
                  <a:lnTo>
                    <a:pt x="1132128" y="850900"/>
                  </a:lnTo>
                  <a:lnTo>
                    <a:pt x="1543126" y="1168400"/>
                  </a:lnTo>
                  <a:lnTo>
                    <a:pt x="1547787" y="1168400"/>
                  </a:lnTo>
                  <a:lnTo>
                    <a:pt x="1547787" y="1088224"/>
                  </a:lnTo>
                  <a:lnTo>
                    <a:pt x="1503413" y="1054100"/>
                  </a:lnTo>
                  <a:lnTo>
                    <a:pt x="2110625" y="1054100"/>
                  </a:lnTo>
                  <a:lnTo>
                    <a:pt x="2110625" y="977900"/>
                  </a:lnTo>
                  <a:lnTo>
                    <a:pt x="2110625" y="838200"/>
                  </a:lnTo>
                  <a:lnTo>
                    <a:pt x="2180983" y="838200"/>
                  </a:lnTo>
                  <a:lnTo>
                    <a:pt x="2180983" y="762000"/>
                  </a:lnTo>
                  <a:close/>
                </a:path>
              </a:pathLst>
            </a:custGeom>
            <a:solidFill>
              <a:srgbClr val="000000"/>
            </a:solidFill>
          </p:spPr>
          <p:txBody>
            <a:bodyPr wrap="square" lIns="0" tIns="0" rIns="0" bIns="0" rtlCol="0"/>
            <a:lstStyle/>
            <a:p>
              <a:endParaRPr/>
            </a:p>
          </p:txBody>
        </p:sp>
      </p:grpSp>
      <p:sp>
        <p:nvSpPr>
          <p:cNvPr id="23" name="object 17">
            <a:extLst>
              <a:ext uri="{FF2B5EF4-FFF2-40B4-BE49-F238E27FC236}">
                <a16:creationId xmlns:a16="http://schemas.microsoft.com/office/drawing/2014/main" id="{9AD91063-573E-460F-ACD2-008F2A056FB5}"/>
              </a:ext>
            </a:extLst>
          </p:cNvPr>
          <p:cNvSpPr/>
          <p:nvPr/>
        </p:nvSpPr>
        <p:spPr>
          <a:xfrm>
            <a:off x="11959384" y="7966013"/>
            <a:ext cx="1887855" cy="1035050"/>
          </a:xfrm>
          <a:custGeom>
            <a:avLst/>
            <a:gdLst/>
            <a:ahLst/>
            <a:cxnLst/>
            <a:rect l="l" t="t" r="r" b="b"/>
            <a:pathLst>
              <a:path w="1887854" h="1035050">
                <a:moveTo>
                  <a:pt x="766913" y="225742"/>
                </a:moveTo>
                <a:lnTo>
                  <a:pt x="621069" y="225742"/>
                </a:lnTo>
                <a:lnTo>
                  <a:pt x="922257" y="5585"/>
                </a:lnTo>
                <a:lnTo>
                  <a:pt x="926242" y="3534"/>
                </a:lnTo>
                <a:lnTo>
                  <a:pt x="934862" y="706"/>
                </a:lnTo>
                <a:lnTo>
                  <a:pt x="939284" y="0"/>
                </a:lnTo>
                <a:lnTo>
                  <a:pt x="948352" y="0"/>
                </a:lnTo>
                <a:lnTo>
                  <a:pt x="952773" y="706"/>
                </a:lnTo>
                <a:lnTo>
                  <a:pt x="961392" y="3534"/>
                </a:lnTo>
                <a:lnTo>
                  <a:pt x="965378" y="5585"/>
                </a:lnTo>
                <a:lnTo>
                  <a:pt x="1089674" y="96441"/>
                </a:lnTo>
                <a:lnTo>
                  <a:pt x="943817" y="96441"/>
                </a:lnTo>
                <a:lnTo>
                  <a:pt x="766913" y="225742"/>
                </a:lnTo>
                <a:close/>
              </a:path>
              <a:path w="1887854" h="1035050">
                <a:moveTo>
                  <a:pt x="1398360" y="225742"/>
                </a:moveTo>
                <a:lnTo>
                  <a:pt x="1266565" y="225742"/>
                </a:lnTo>
                <a:lnTo>
                  <a:pt x="1516520" y="10420"/>
                </a:lnTo>
                <a:lnTo>
                  <a:pt x="1520399" y="7059"/>
                </a:lnTo>
                <a:lnTo>
                  <a:pt x="1524738" y="4482"/>
                </a:lnTo>
                <a:lnTo>
                  <a:pt x="1534340" y="896"/>
                </a:lnTo>
                <a:lnTo>
                  <a:pt x="1539301" y="0"/>
                </a:lnTo>
                <a:lnTo>
                  <a:pt x="1549544" y="0"/>
                </a:lnTo>
                <a:lnTo>
                  <a:pt x="1554505" y="896"/>
                </a:lnTo>
                <a:lnTo>
                  <a:pt x="1564106" y="4482"/>
                </a:lnTo>
                <a:lnTo>
                  <a:pt x="1568446" y="7059"/>
                </a:lnTo>
                <a:lnTo>
                  <a:pt x="1572325" y="10420"/>
                </a:lnTo>
                <a:lnTo>
                  <a:pt x="1676240" y="99938"/>
                </a:lnTo>
                <a:lnTo>
                  <a:pt x="1544422" y="99938"/>
                </a:lnTo>
                <a:lnTo>
                  <a:pt x="1398360" y="225742"/>
                </a:lnTo>
                <a:close/>
              </a:path>
              <a:path w="1887854" h="1035050">
                <a:moveTo>
                  <a:pt x="37219" y="776113"/>
                </a:moveTo>
                <a:lnTo>
                  <a:pt x="5444" y="754781"/>
                </a:lnTo>
                <a:lnTo>
                  <a:pt x="0" y="295538"/>
                </a:lnTo>
                <a:lnTo>
                  <a:pt x="1305" y="289533"/>
                </a:lnTo>
                <a:lnTo>
                  <a:pt x="6547" y="278099"/>
                </a:lnTo>
                <a:lnTo>
                  <a:pt x="10240" y="273199"/>
                </a:lnTo>
                <a:lnTo>
                  <a:pt x="15007" y="269116"/>
                </a:lnTo>
                <a:lnTo>
                  <a:pt x="315310" y="10420"/>
                </a:lnTo>
                <a:lnTo>
                  <a:pt x="319188" y="7059"/>
                </a:lnTo>
                <a:lnTo>
                  <a:pt x="323528" y="4482"/>
                </a:lnTo>
                <a:lnTo>
                  <a:pt x="333130" y="896"/>
                </a:lnTo>
                <a:lnTo>
                  <a:pt x="338091" y="0"/>
                </a:lnTo>
                <a:lnTo>
                  <a:pt x="348333" y="0"/>
                </a:lnTo>
                <a:lnTo>
                  <a:pt x="353295" y="896"/>
                </a:lnTo>
                <a:lnTo>
                  <a:pt x="362896" y="4482"/>
                </a:lnTo>
                <a:lnTo>
                  <a:pt x="367236" y="7059"/>
                </a:lnTo>
                <a:lnTo>
                  <a:pt x="371114" y="10420"/>
                </a:lnTo>
                <a:lnTo>
                  <a:pt x="475030" y="99938"/>
                </a:lnTo>
                <a:lnTo>
                  <a:pt x="343212" y="99938"/>
                </a:lnTo>
                <a:lnTo>
                  <a:pt x="85810" y="321655"/>
                </a:lnTo>
                <a:lnTo>
                  <a:pt x="85810" y="689877"/>
                </a:lnTo>
                <a:lnTo>
                  <a:pt x="514813" y="689877"/>
                </a:lnTo>
                <a:lnTo>
                  <a:pt x="514813" y="776109"/>
                </a:lnTo>
                <a:lnTo>
                  <a:pt x="37219" y="776113"/>
                </a:lnTo>
                <a:close/>
              </a:path>
              <a:path w="1887854" h="1035050">
                <a:moveTo>
                  <a:pt x="1458622" y="948573"/>
                </a:moveTo>
                <a:lnTo>
                  <a:pt x="1372821" y="948573"/>
                </a:lnTo>
                <a:lnTo>
                  <a:pt x="1372821" y="410002"/>
                </a:lnTo>
                <a:lnTo>
                  <a:pt x="943817" y="96441"/>
                </a:lnTo>
                <a:lnTo>
                  <a:pt x="1089674" y="96441"/>
                </a:lnTo>
                <a:lnTo>
                  <a:pt x="1266565" y="225742"/>
                </a:lnTo>
                <a:lnTo>
                  <a:pt x="1398360" y="225742"/>
                </a:lnTo>
                <a:lnTo>
                  <a:pt x="1337881" y="277832"/>
                </a:lnTo>
                <a:lnTo>
                  <a:pt x="1440942" y="353201"/>
                </a:lnTo>
                <a:lnTo>
                  <a:pt x="1446501" y="357250"/>
                </a:lnTo>
                <a:lnTo>
                  <a:pt x="1450840" y="362347"/>
                </a:lnTo>
                <a:lnTo>
                  <a:pt x="1457074" y="374642"/>
                </a:lnTo>
                <a:lnTo>
                  <a:pt x="1458629" y="381165"/>
                </a:lnTo>
                <a:lnTo>
                  <a:pt x="1458622" y="689877"/>
                </a:lnTo>
                <a:lnTo>
                  <a:pt x="1887630" y="689877"/>
                </a:lnTo>
                <a:lnTo>
                  <a:pt x="1887629" y="738712"/>
                </a:lnTo>
                <a:lnTo>
                  <a:pt x="1866404" y="770647"/>
                </a:lnTo>
                <a:lnTo>
                  <a:pt x="1850432" y="776109"/>
                </a:lnTo>
                <a:lnTo>
                  <a:pt x="1458622" y="776109"/>
                </a:lnTo>
                <a:lnTo>
                  <a:pt x="1458622" y="948573"/>
                </a:lnTo>
                <a:close/>
              </a:path>
              <a:path w="1887854" h="1035050">
                <a:moveTo>
                  <a:pt x="514813" y="689877"/>
                </a:moveTo>
                <a:lnTo>
                  <a:pt x="429013" y="689877"/>
                </a:lnTo>
                <a:lnTo>
                  <a:pt x="429005" y="381165"/>
                </a:lnTo>
                <a:lnTo>
                  <a:pt x="430560" y="374642"/>
                </a:lnTo>
                <a:lnTo>
                  <a:pt x="436795" y="362347"/>
                </a:lnTo>
                <a:lnTo>
                  <a:pt x="441133" y="357249"/>
                </a:lnTo>
                <a:lnTo>
                  <a:pt x="446692" y="353201"/>
                </a:lnTo>
                <a:lnTo>
                  <a:pt x="549754" y="277832"/>
                </a:lnTo>
                <a:lnTo>
                  <a:pt x="343212" y="99938"/>
                </a:lnTo>
                <a:lnTo>
                  <a:pt x="475030" y="99938"/>
                </a:lnTo>
                <a:lnTo>
                  <a:pt x="621069" y="225742"/>
                </a:lnTo>
                <a:lnTo>
                  <a:pt x="766913" y="225742"/>
                </a:lnTo>
                <a:lnTo>
                  <a:pt x="514813" y="410002"/>
                </a:lnTo>
                <a:lnTo>
                  <a:pt x="514813" y="689877"/>
                </a:lnTo>
                <a:close/>
              </a:path>
              <a:path w="1887854" h="1035050">
                <a:moveTo>
                  <a:pt x="1887630" y="689877"/>
                </a:moveTo>
                <a:lnTo>
                  <a:pt x="1801825" y="689877"/>
                </a:lnTo>
                <a:lnTo>
                  <a:pt x="1801825" y="321655"/>
                </a:lnTo>
                <a:lnTo>
                  <a:pt x="1544422" y="99938"/>
                </a:lnTo>
                <a:lnTo>
                  <a:pt x="1676240" y="99938"/>
                </a:lnTo>
                <a:lnTo>
                  <a:pt x="1872627" y="269116"/>
                </a:lnTo>
                <a:lnTo>
                  <a:pt x="1877394" y="273199"/>
                </a:lnTo>
                <a:lnTo>
                  <a:pt x="1881088" y="278099"/>
                </a:lnTo>
                <a:lnTo>
                  <a:pt x="1886329" y="289533"/>
                </a:lnTo>
                <a:lnTo>
                  <a:pt x="1887635" y="295538"/>
                </a:lnTo>
                <a:lnTo>
                  <a:pt x="1887630" y="689877"/>
                </a:lnTo>
                <a:close/>
              </a:path>
              <a:path w="1887854" h="1035050">
                <a:moveTo>
                  <a:pt x="858016" y="948573"/>
                </a:moveTo>
                <a:lnTo>
                  <a:pt x="772216" y="948573"/>
                </a:lnTo>
                <a:lnTo>
                  <a:pt x="772212" y="554810"/>
                </a:lnTo>
                <a:lnTo>
                  <a:pt x="793437" y="522875"/>
                </a:lnTo>
                <a:lnTo>
                  <a:pt x="809426" y="517410"/>
                </a:lnTo>
                <a:lnTo>
                  <a:pt x="1078208" y="517410"/>
                </a:lnTo>
                <a:lnTo>
                  <a:pt x="1109984" y="538741"/>
                </a:lnTo>
                <a:lnTo>
                  <a:pt x="1115422" y="554810"/>
                </a:lnTo>
                <a:lnTo>
                  <a:pt x="1115422" y="603645"/>
                </a:lnTo>
                <a:lnTo>
                  <a:pt x="858016" y="603645"/>
                </a:lnTo>
                <a:lnTo>
                  <a:pt x="858016" y="948573"/>
                </a:lnTo>
                <a:close/>
              </a:path>
              <a:path w="1887854" h="1035050">
                <a:moveTo>
                  <a:pt x="1115419" y="948573"/>
                </a:moveTo>
                <a:lnTo>
                  <a:pt x="1029618" y="948573"/>
                </a:lnTo>
                <a:lnTo>
                  <a:pt x="1029618" y="603645"/>
                </a:lnTo>
                <a:lnTo>
                  <a:pt x="1115422" y="603645"/>
                </a:lnTo>
                <a:lnTo>
                  <a:pt x="1115419" y="948573"/>
                </a:lnTo>
                <a:close/>
              </a:path>
              <a:path w="1887854" h="1035050">
                <a:moveTo>
                  <a:pt x="1421411" y="1034809"/>
                </a:moveTo>
                <a:lnTo>
                  <a:pt x="466223" y="1034809"/>
                </a:lnTo>
                <a:lnTo>
                  <a:pt x="460749" y="1033717"/>
                </a:lnTo>
                <a:lnTo>
                  <a:pt x="430095" y="1002909"/>
                </a:lnTo>
                <a:lnTo>
                  <a:pt x="429009" y="997408"/>
                </a:lnTo>
                <a:lnTo>
                  <a:pt x="429013" y="776109"/>
                </a:lnTo>
                <a:lnTo>
                  <a:pt x="514813" y="776109"/>
                </a:lnTo>
                <a:lnTo>
                  <a:pt x="514813" y="948573"/>
                </a:lnTo>
                <a:lnTo>
                  <a:pt x="1458622" y="948573"/>
                </a:lnTo>
                <a:lnTo>
                  <a:pt x="1458625" y="997408"/>
                </a:lnTo>
                <a:lnTo>
                  <a:pt x="1437399" y="1029344"/>
                </a:lnTo>
                <a:lnTo>
                  <a:pt x="1426885" y="1033717"/>
                </a:lnTo>
                <a:lnTo>
                  <a:pt x="1421411" y="1034809"/>
                </a:lnTo>
                <a:close/>
              </a:path>
              <a:path w="1887854" h="1035050">
                <a:moveTo>
                  <a:pt x="1850415" y="776113"/>
                </a:moveTo>
                <a:lnTo>
                  <a:pt x="1458622" y="776109"/>
                </a:lnTo>
                <a:lnTo>
                  <a:pt x="1850432" y="776109"/>
                </a:lnTo>
                <a:close/>
              </a:path>
            </a:pathLst>
          </a:custGeom>
          <a:solidFill>
            <a:srgbClr val="000000"/>
          </a:solidFill>
        </p:spPr>
        <p:txBody>
          <a:bodyPr wrap="square" lIns="0" tIns="0" rIns="0" bIns="0" rtlCol="0"/>
          <a:lstStyle/>
          <a:p>
            <a:endParaRPr/>
          </a:p>
        </p:txBody>
      </p:sp>
    </p:spTree>
    <p:extLst>
      <p:ext uri="{BB962C8B-B14F-4D97-AF65-F5344CB8AC3E}">
        <p14:creationId xmlns:p14="http://schemas.microsoft.com/office/powerpoint/2010/main" val="4271678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11</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1B: Let’s Try it Ourselves</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3">
            <a:extLst>
              <a:ext uri="{FF2B5EF4-FFF2-40B4-BE49-F238E27FC236}">
                <a16:creationId xmlns:a16="http://schemas.microsoft.com/office/drawing/2014/main" id="{2B138ECA-21EB-4E82-BD25-AC209D383186}"/>
              </a:ext>
            </a:extLst>
          </p:cNvPr>
          <p:cNvSpPr txBox="1"/>
          <p:nvPr/>
        </p:nvSpPr>
        <p:spPr>
          <a:xfrm>
            <a:off x="2332831" y="2149475"/>
            <a:ext cx="8839200" cy="861390"/>
          </a:xfrm>
          <a:prstGeom prst="rect">
            <a:avLst/>
          </a:prstGeom>
        </p:spPr>
        <p:txBody>
          <a:bodyPr vert="horz" wrap="square" lIns="0" tIns="12700" rIns="0" bIns="0" rtlCol="0">
            <a:spAutoFit/>
          </a:bodyPr>
          <a:lstStyle/>
          <a:p>
            <a:pPr marL="12700" marR="5080">
              <a:lnSpc>
                <a:spcPct val="119400"/>
              </a:lnSpc>
              <a:spcBef>
                <a:spcPts val="100"/>
              </a:spcBef>
            </a:pPr>
            <a:r>
              <a:rPr sz="2400" i="1"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Let’s calculate the mean, mode and median  again, this time with the election turnout from  the past 50 years</a:t>
            </a:r>
            <a:r>
              <a:rPr sz="2200" b="1" i="1"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t>
            </a:r>
            <a:endParaRPr sz="2200" b="1"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object 4">
            <a:extLst>
              <a:ext uri="{FF2B5EF4-FFF2-40B4-BE49-F238E27FC236}">
                <a16:creationId xmlns:a16="http://schemas.microsoft.com/office/drawing/2014/main" id="{9FE42F06-3BEB-4C30-9DBC-7A105486AC67}"/>
              </a:ext>
            </a:extLst>
          </p:cNvPr>
          <p:cNvSpPr txBox="1"/>
          <p:nvPr/>
        </p:nvSpPr>
        <p:spPr>
          <a:xfrm>
            <a:off x="1723231" y="8012740"/>
            <a:ext cx="11506200" cy="1084912"/>
          </a:xfrm>
          <a:prstGeom prst="rect">
            <a:avLst/>
          </a:prstGeom>
        </p:spPr>
        <p:txBody>
          <a:bodyPr vert="horz" wrap="square" lIns="0" tIns="12700" rIns="0" bIns="0" rtlCol="0">
            <a:spAutoFit/>
          </a:bodyPr>
          <a:lstStyle/>
          <a:p>
            <a:pPr marL="12700">
              <a:spcBef>
                <a:spcPts val="100"/>
              </a:spcBef>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a:t>
            </a:r>
            <a:r>
              <a:rPr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mean</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GB"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a:t>
            </a:r>
            <a:r>
              <a:rPr lang="en-US"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median? 		</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a:t>
            </a:r>
            <a:r>
              <a:rPr lang="en-US"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mode</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 name="Picture 2">
            <a:extLst>
              <a:ext uri="{FF2B5EF4-FFF2-40B4-BE49-F238E27FC236}">
                <a16:creationId xmlns:a16="http://schemas.microsoft.com/office/drawing/2014/main" id="{992438AA-A19D-4AE9-AB28-9C9DE3809F9A}"/>
              </a:ext>
            </a:extLst>
          </p:cNvPr>
          <p:cNvPicPr>
            <a:picLocks noChangeAspect="1"/>
          </p:cNvPicPr>
          <p:nvPr/>
        </p:nvPicPr>
        <p:blipFill>
          <a:blip r:embed="rId2"/>
          <a:stretch>
            <a:fillRect/>
          </a:stretch>
        </p:blipFill>
        <p:spPr>
          <a:xfrm>
            <a:off x="3604419" y="3297237"/>
            <a:ext cx="7058025" cy="4105275"/>
          </a:xfrm>
          <a:prstGeom prst="rect">
            <a:avLst/>
          </a:prstGeom>
        </p:spPr>
      </p:pic>
    </p:spTree>
    <p:extLst>
      <p:ext uri="{BB962C8B-B14F-4D97-AF65-F5344CB8AC3E}">
        <p14:creationId xmlns:p14="http://schemas.microsoft.com/office/powerpoint/2010/main" val="3497433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826528" y="1030182"/>
            <a:ext cx="8534400"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1C: Let's </a:t>
            </a:r>
            <a:r>
              <a:rPr lang="en-US" sz="3600" kern="0" dirty="0" err="1">
                <a:latin typeface="Raleway" panose="020B0503030101060003" pitchFamily="34" charset="0"/>
              </a:rPr>
              <a:t>Analyse</a:t>
            </a:r>
            <a:r>
              <a:rPr lang="en-US" sz="3600" kern="0" dirty="0">
                <a:latin typeface="Raleway" panose="020B0503030101060003" pitchFamily="34" charset="0"/>
              </a:rPr>
              <a:t> the full 100  years</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2" name="object 4">
            <a:extLst>
              <a:ext uri="{FF2B5EF4-FFF2-40B4-BE49-F238E27FC236}">
                <a16:creationId xmlns:a16="http://schemas.microsoft.com/office/drawing/2014/main" id="{9FE42F06-3BEB-4C30-9DBC-7A105486AC67}"/>
              </a:ext>
            </a:extLst>
          </p:cNvPr>
          <p:cNvSpPr txBox="1"/>
          <p:nvPr/>
        </p:nvSpPr>
        <p:spPr>
          <a:xfrm>
            <a:off x="1342170" y="8066105"/>
            <a:ext cx="11506200" cy="1084912"/>
          </a:xfrm>
          <a:prstGeom prst="rect">
            <a:avLst/>
          </a:prstGeom>
        </p:spPr>
        <p:txBody>
          <a:bodyPr vert="horz" wrap="square" lIns="0" tIns="12700" rIns="0" bIns="0" rtlCol="0">
            <a:spAutoFit/>
          </a:bodyPr>
          <a:lstStyle/>
          <a:p>
            <a:pPr marL="12700">
              <a:spcBef>
                <a:spcPts val="100"/>
              </a:spcBef>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a:t>
            </a:r>
            <a:r>
              <a:rPr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mean</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lang="en-GB"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a:t>
            </a:r>
            <a:r>
              <a:rPr lang="en-US"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median? 		</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a:t>
            </a:r>
            <a:r>
              <a:rPr lang="en-US"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mode</a:t>
            </a:r>
            <a:r>
              <a:rPr lang="en-US"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lang="en-US"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100"/>
              </a:spcBef>
            </a:pP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object 3">
            <a:extLst>
              <a:ext uri="{FF2B5EF4-FFF2-40B4-BE49-F238E27FC236}">
                <a16:creationId xmlns:a16="http://schemas.microsoft.com/office/drawing/2014/main" id="{D741CC18-5F7A-477F-8716-39BCE490D0E2}"/>
              </a:ext>
            </a:extLst>
          </p:cNvPr>
          <p:cNvSpPr txBox="1"/>
          <p:nvPr/>
        </p:nvSpPr>
        <p:spPr>
          <a:xfrm>
            <a:off x="711898" y="2021272"/>
            <a:ext cx="11984768" cy="424668"/>
          </a:xfrm>
          <a:prstGeom prst="rect">
            <a:avLst/>
          </a:prstGeom>
        </p:spPr>
        <p:txBody>
          <a:bodyPr vert="horz" wrap="square" lIns="0" tIns="12700" rIns="0" bIns="0" rtlCol="0">
            <a:spAutoFit/>
          </a:bodyPr>
          <a:lstStyle/>
          <a:p>
            <a:pPr marL="12700" marR="5080">
              <a:lnSpc>
                <a:spcPct val="119900"/>
              </a:lnSpc>
              <a:spcBef>
                <a:spcPts val="100"/>
              </a:spcBef>
            </a:pPr>
            <a:r>
              <a:rPr sz="2400" b="1" i="1"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Let’s calculate the mean, mode and median  for the combined datasets from 1918-2020.</a:t>
            </a:r>
            <a:endParaRPr sz="2400" b="1"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28" name="Picture 27">
            <a:extLst>
              <a:ext uri="{FF2B5EF4-FFF2-40B4-BE49-F238E27FC236}">
                <a16:creationId xmlns:a16="http://schemas.microsoft.com/office/drawing/2014/main" id="{567BCDDA-D612-4D53-9D51-DEDB27C0141C}"/>
              </a:ext>
            </a:extLst>
          </p:cNvPr>
          <p:cNvPicPr>
            <a:picLocks noChangeAspect="1"/>
          </p:cNvPicPr>
          <p:nvPr/>
        </p:nvPicPr>
        <p:blipFill>
          <a:blip r:embed="rId2"/>
          <a:stretch>
            <a:fillRect/>
          </a:stretch>
        </p:blipFill>
        <p:spPr>
          <a:xfrm>
            <a:off x="6929120" y="3119483"/>
            <a:ext cx="7058025" cy="4105275"/>
          </a:xfrm>
          <a:prstGeom prst="rect">
            <a:avLst/>
          </a:prstGeom>
        </p:spPr>
      </p:pic>
      <p:pic>
        <p:nvPicPr>
          <p:cNvPr id="29" name="Picture 28">
            <a:extLst>
              <a:ext uri="{FF2B5EF4-FFF2-40B4-BE49-F238E27FC236}">
                <a16:creationId xmlns:a16="http://schemas.microsoft.com/office/drawing/2014/main" id="{F154ADFA-A5D5-489F-BBE4-289AE18FA80B}"/>
              </a:ext>
            </a:extLst>
          </p:cNvPr>
          <p:cNvPicPr>
            <a:picLocks noChangeAspect="1"/>
          </p:cNvPicPr>
          <p:nvPr/>
        </p:nvPicPr>
        <p:blipFill>
          <a:blip r:embed="rId3"/>
          <a:stretch>
            <a:fillRect/>
          </a:stretch>
        </p:blipFill>
        <p:spPr>
          <a:xfrm>
            <a:off x="419576" y="3119482"/>
            <a:ext cx="6238875" cy="4105275"/>
          </a:xfrm>
          <a:prstGeom prst="rect">
            <a:avLst/>
          </a:prstGeom>
        </p:spPr>
      </p:pic>
    </p:spTree>
    <p:extLst>
      <p:ext uri="{BB962C8B-B14F-4D97-AF65-F5344CB8AC3E}">
        <p14:creationId xmlns:p14="http://schemas.microsoft.com/office/powerpoint/2010/main" val="3107678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8534400" cy="1120820"/>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Part 2: When was voter  turnout the lowest, and when  was it the highest?</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3">
            <a:extLst>
              <a:ext uri="{FF2B5EF4-FFF2-40B4-BE49-F238E27FC236}">
                <a16:creationId xmlns:a16="http://schemas.microsoft.com/office/drawing/2014/main" id="{76D55167-7B8C-4813-AC97-2BD15726CC88}"/>
              </a:ext>
            </a:extLst>
          </p:cNvPr>
          <p:cNvSpPr txBox="1"/>
          <p:nvPr/>
        </p:nvSpPr>
        <p:spPr>
          <a:xfrm>
            <a:off x="1736935" y="3060888"/>
            <a:ext cx="10972800" cy="6090129"/>
          </a:xfrm>
          <a:prstGeom prst="rect">
            <a:avLst/>
          </a:prstGeom>
        </p:spPr>
        <p:txBody>
          <a:bodyPr vert="horz" wrap="square" lIns="0" tIns="12700" rIns="0" bIns="0" rtlCol="0">
            <a:spAutoFit/>
          </a:bodyPr>
          <a:lstStyle/>
          <a:p>
            <a:pPr marL="12700" marR="5080">
              <a:lnSpc>
                <a:spcPct val="120600"/>
              </a:lnSpc>
              <a:spcBef>
                <a:spcPts val="100"/>
              </a:spcBef>
            </a:pPr>
            <a:r>
              <a:rPr sz="2400" b="1" i="1"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How can we check that the mean, mode and median that we found above  really represent the data? Here we are going to measure the Range to  check how spread out our numbers are.</a:t>
            </a:r>
            <a:endParaRPr sz="2400" b="1"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0"/>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191770">
              <a:lnSpc>
                <a:spcPct val="1213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Range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the difference between the lowest and highest  values.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3975">
              <a:lnSpc>
                <a:spcPct val="121300"/>
              </a:lnSpc>
              <a:spcBef>
                <a:spcPts val="5"/>
              </a:spcBef>
            </a:pPr>
            <a:r>
              <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 the percentages from 1918 to 1969, the lowest number is  57.2% and the highest number is 83.9%. The difference  between the two is 26.7%.</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r>
              <a:rPr sz="2400" b="1" dirty="0">
                <a:solidFill>
                  <a:srgbClr val="8BA1C2"/>
                </a:solidFill>
                <a:latin typeface="Open Sans Light" panose="020B0306030504020204" pitchFamily="34" charset="0"/>
                <a:ea typeface="Open Sans Light" panose="020B0306030504020204" pitchFamily="34" charset="0"/>
                <a:cs typeface="Open Sans Light" panose="020B0306030504020204" pitchFamily="34" charset="0"/>
              </a:rPr>
              <a:t>So the range is 26.7%</a:t>
            </a:r>
            <a:endParaRPr lang="en-GB" sz="2400" b="1" dirty="0">
              <a:solidFill>
                <a:srgbClr val="8BA1C2"/>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368935"/>
            <a:endParaRPr lang="en-US" sz="1650" dirty="0">
              <a:latin typeface="Lucida Sans"/>
              <a:cs typeface="Lucida Sans"/>
            </a:endParaRPr>
          </a:p>
          <a:p>
            <a:pPr marL="368935"/>
            <a:endParaRPr sz="1650" dirty="0">
              <a:latin typeface="Lucida Sans"/>
              <a:cs typeface="Lucida Sans"/>
            </a:endParaRPr>
          </a:p>
        </p:txBody>
      </p:sp>
    </p:spTree>
    <p:extLst>
      <p:ext uri="{BB962C8B-B14F-4D97-AF65-F5344CB8AC3E}">
        <p14:creationId xmlns:p14="http://schemas.microsoft.com/office/powerpoint/2010/main" val="975351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3">
            <a:extLst>
              <a:ext uri="{FF2B5EF4-FFF2-40B4-BE49-F238E27FC236}">
                <a16:creationId xmlns:a16="http://schemas.microsoft.com/office/drawing/2014/main" id="{76D55167-7B8C-4813-AC97-2BD15726CC88}"/>
              </a:ext>
            </a:extLst>
          </p:cNvPr>
          <p:cNvSpPr txBox="1"/>
          <p:nvPr/>
        </p:nvSpPr>
        <p:spPr>
          <a:xfrm>
            <a:off x="946015" y="1920875"/>
            <a:ext cx="12108067" cy="6460743"/>
          </a:xfrm>
          <a:prstGeom prst="rect">
            <a:avLst/>
          </a:prstGeom>
        </p:spPr>
        <p:txBody>
          <a:bodyPr vert="horz" wrap="square" lIns="0" tIns="12700" rIns="0" bIns="0" rtlCol="0">
            <a:spAutoFit/>
          </a:bodyPr>
          <a:lstStyle/>
          <a:p>
            <a:endParaRPr lang="en-US"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3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is the range from 1970 to 2019?</a:t>
            </a:r>
          </a:p>
          <a:p>
            <a:endPar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368935"/>
            <a:endParaRPr lang="en-US" sz="1650" dirty="0">
              <a:latin typeface="Lucida Sans"/>
              <a:cs typeface="Lucida Sans"/>
            </a:endParaRPr>
          </a:p>
          <a:p>
            <a:pPr marL="368935"/>
            <a:endParaRPr sz="1650" dirty="0">
              <a:latin typeface="Lucida Sans"/>
              <a:cs typeface="Lucida Sans"/>
            </a:endParaRPr>
          </a:p>
        </p:txBody>
      </p:sp>
      <p:pic>
        <p:nvPicPr>
          <p:cNvPr id="21" name="Picture 20">
            <a:extLst>
              <a:ext uri="{FF2B5EF4-FFF2-40B4-BE49-F238E27FC236}">
                <a16:creationId xmlns:a16="http://schemas.microsoft.com/office/drawing/2014/main" id="{0C49AB5F-AAB8-4FB8-A148-879E7AF4A7C3}"/>
              </a:ext>
            </a:extLst>
          </p:cNvPr>
          <p:cNvPicPr>
            <a:picLocks noChangeAspect="1"/>
          </p:cNvPicPr>
          <p:nvPr/>
        </p:nvPicPr>
        <p:blipFill>
          <a:blip r:embed="rId2"/>
          <a:stretch>
            <a:fillRect/>
          </a:stretch>
        </p:blipFill>
        <p:spPr>
          <a:xfrm>
            <a:off x="3471035" y="3419286"/>
            <a:ext cx="7058025" cy="4105275"/>
          </a:xfrm>
          <a:prstGeom prst="rect">
            <a:avLst/>
          </a:prstGeom>
        </p:spPr>
      </p:pic>
    </p:spTree>
    <p:extLst>
      <p:ext uri="{BB962C8B-B14F-4D97-AF65-F5344CB8AC3E}">
        <p14:creationId xmlns:p14="http://schemas.microsoft.com/office/powerpoint/2010/main" val="4116332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3">
            <a:extLst>
              <a:ext uri="{FF2B5EF4-FFF2-40B4-BE49-F238E27FC236}">
                <a16:creationId xmlns:a16="http://schemas.microsoft.com/office/drawing/2014/main" id="{76D55167-7B8C-4813-AC97-2BD15726CC88}"/>
              </a:ext>
            </a:extLst>
          </p:cNvPr>
          <p:cNvSpPr txBox="1"/>
          <p:nvPr/>
        </p:nvSpPr>
        <p:spPr>
          <a:xfrm>
            <a:off x="563721" y="2179035"/>
            <a:ext cx="12108067" cy="1382430"/>
          </a:xfrm>
          <a:prstGeom prst="rect">
            <a:avLst/>
          </a:prstGeom>
        </p:spPr>
        <p:txBody>
          <a:bodyPr vert="horz" wrap="square" lIns="0" tIns="12700" rIns="0" bIns="0" rtlCol="0">
            <a:spAutoFit/>
          </a:bodyPr>
          <a:lstStyle/>
          <a:p>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3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what is the range for the total numbers from 1918 to 2019?</a:t>
            </a:r>
            <a:endParaRPr lang="en-US" sz="3200" b="1" dirty="0">
              <a:latin typeface="Open Sans Light" panose="020B0306030504020204" pitchFamily="34" charset="0"/>
              <a:ea typeface="Open Sans Light" panose="020B0306030504020204" pitchFamily="34" charset="0"/>
              <a:cs typeface="Open Sans Light" panose="020B0306030504020204" pitchFamily="34" charset="0"/>
            </a:endParaRPr>
          </a:p>
          <a:p>
            <a:pPr marL="368935"/>
            <a:endParaRPr lang="en-US" sz="1650" dirty="0">
              <a:latin typeface="Lucida Sans"/>
              <a:cs typeface="Lucida Sans"/>
            </a:endParaRPr>
          </a:p>
          <a:p>
            <a:pPr marL="368935"/>
            <a:endParaRPr sz="1650" dirty="0">
              <a:latin typeface="Lucida Sans"/>
              <a:cs typeface="Lucida Sans"/>
            </a:endParaRPr>
          </a:p>
        </p:txBody>
      </p:sp>
      <p:pic>
        <p:nvPicPr>
          <p:cNvPr id="21" name="Picture 20">
            <a:extLst>
              <a:ext uri="{FF2B5EF4-FFF2-40B4-BE49-F238E27FC236}">
                <a16:creationId xmlns:a16="http://schemas.microsoft.com/office/drawing/2014/main" id="{0C49AB5F-AAB8-4FB8-A148-879E7AF4A7C3}"/>
              </a:ext>
            </a:extLst>
          </p:cNvPr>
          <p:cNvPicPr>
            <a:picLocks noChangeAspect="1"/>
          </p:cNvPicPr>
          <p:nvPr/>
        </p:nvPicPr>
        <p:blipFill>
          <a:blip r:embed="rId2"/>
          <a:stretch>
            <a:fillRect/>
          </a:stretch>
        </p:blipFill>
        <p:spPr>
          <a:xfrm>
            <a:off x="6802596" y="3365461"/>
            <a:ext cx="7058025" cy="4105275"/>
          </a:xfrm>
          <a:prstGeom prst="rect">
            <a:avLst/>
          </a:prstGeom>
        </p:spPr>
      </p:pic>
      <p:pic>
        <p:nvPicPr>
          <p:cNvPr id="13" name="Picture 12">
            <a:extLst>
              <a:ext uri="{FF2B5EF4-FFF2-40B4-BE49-F238E27FC236}">
                <a16:creationId xmlns:a16="http://schemas.microsoft.com/office/drawing/2014/main" id="{F18D52F2-372D-4EA3-8BE0-F025298909A0}"/>
              </a:ext>
            </a:extLst>
          </p:cNvPr>
          <p:cNvPicPr>
            <a:picLocks noChangeAspect="1"/>
          </p:cNvPicPr>
          <p:nvPr/>
        </p:nvPicPr>
        <p:blipFill>
          <a:blip r:embed="rId3"/>
          <a:stretch>
            <a:fillRect/>
          </a:stretch>
        </p:blipFill>
        <p:spPr>
          <a:xfrm>
            <a:off x="448822" y="3365461"/>
            <a:ext cx="6238875" cy="4105275"/>
          </a:xfrm>
          <a:prstGeom prst="rect">
            <a:avLst/>
          </a:prstGeom>
        </p:spPr>
      </p:pic>
    </p:spTree>
    <p:extLst>
      <p:ext uri="{BB962C8B-B14F-4D97-AF65-F5344CB8AC3E}">
        <p14:creationId xmlns:p14="http://schemas.microsoft.com/office/powerpoint/2010/main" val="365101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4">
            <a:extLst>
              <a:ext uri="{FF2B5EF4-FFF2-40B4-BE49-F238E27FC236}">
                <a16:creationId xmlns:a16="http://schemas.microsoft.com/office/drawing/2014/main" id="{56B82C62-9B6C-48F0-94BF-5847447531FF}"/>
              </a:ext>
            </a:extLst>
          </p:cNvPr>
          <p:cNvSpPr txBox="1"/>
          <p:nvPr/>
        </p:nvSpPr>
        <p:spPr>
          <a:xfrm>
            <a:off x="1729651" y="2425484"/>
            <a:ext cx="11353800" cy="5848781"/>
          </a:xfrm>
          <a:prstGeom prst="rect">
            <a:avLst/>
          </a:prstGeom>
        </p:spPr>
        <p:txBody>
          <a:bodyPr vert="horz" wrap="square" lIns="0" tIns="12700" rIns="0" bIns="0" rtlCol="0">
            <a:spAutoFit/>
          </a:bodyPr>
          <a:lstStyle/>
          <a:p>
            <a:pPr marL="12700" marR="619760">
              <a:lnSpc>
                <a:spcPct val="119400"/>
              </a:lnSpc>
              <a:spcBef>
                <a:spcPts val="100"/>
              </a:spcBef>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do you think the range is telling us about electoral  turnout for each set of numbers</a:t>
            </a:r>
            <a:r>
              <a:rPr lang="en-GB" sz="280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(1918-1966 and 1970-2019)</a:t>
            </a:r>
            <a:r>
              <a:rPr sz="280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9400"/>
              </a:lnSpc>
              <a:spcBef>
                <a:spcPts val="960"/>
              </a:spcBef>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Let’s think about how the range is useful - for example, what if  the electoral turnout in 1966 was 5%, and in 1924 it was 95%?</a:t>
            </a:r>
            <a:endParaRPr lang="en-GB"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9400"/>
              </a:lnSpc>
              <a:spcBef>
                <a:spcPts val="960"/>
              </a:spcBef>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343535">
              <a:lnSpc>
                <a:spcPct val="119400"/>
              </a:lnSpc>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range tells us what the mean, median, and mode don’t:  essentially, how spread out our numbers are. Why do you  think this is important?</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523817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8534400"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Part 3: Final Discussion</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3">
            <a:extLst>
              <a:ext uri="{FF2B5EF4-FFF2-40B4-BE49-F238E27FC236}">
                <a16:creationId xmlns:a16="http://schemas.microsoft.com/office/drawing/2014/main" id="{290701D8-89D6-4179-ABEF-1264725241B1}"/>
              </a:ext>
            </a:extLst>
          </p:cNvPr>
          <p:cNvSpPr txBox="1"/>
          <p:nvPr/>
        </p:nvSpPr>
        <p:spPr>
          <a:xfrm>
            <a:off x="1098120" y="2599403"/>
            <a:ext cx="12404160" cy="880819"/>
          </a:xfrm>
          <a:prstGeom prst="rect">
            <a:avLst/>
          </a:prstGeom>
        </p:spPr>
        <p:txBody>
          <a:bodyPr vert="horz" wrap="square" lIns="0" tIns="12700" rIns="0" bIns="0" rtlCol="0">
            <a:spAutoFit/>
          </a:bodyPr>
          <a:lstStyle/>
          <a:p>
            <a:pPr marL="12700" marR="5080">
              <a:lnSpc>
                <a:spcPct val="121600"/>
              </a:lnSpc>
              <a:spcBef>
                <a:spcPts val="100"/>
              </a:spcBef>
            </a:pPr>
            <a:r>
              <a:rPr sz="2400" spc="9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After </a:t>
            </a:r>
            <a:r>
              <a:rPr sz="2400" spc="-2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looking </a:t>
            </a:r>
            <a:r>
              <a:rPr sz="2400" spc="5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at </a:t>
            </a:r>
            <a:r>
              <a:rPr sz="2400" spc="1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descriptive </a:t>
            </a:r>
            <a:r>
              <a:rPr sz="2400" spc="-1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statistics </a:t>
            </a:r>
            <a:r>
              <a:rPr sz="2400" spc="-1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5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mean, </a:t>
            </a:r>
            <a:r>
              <a:rPr sz="2400" spc="-4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6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mode</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and</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the</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median),</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and</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2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dispersive</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statistic</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spc="-49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range)</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here</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are</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some</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questions</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3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to</a:t>
            </a:r>
            <a:r>
              <a:rPr sz="2400" spc="-25"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 </a:t>
            </a:r>
            <a:r>
              <a:rPr sz="2400" spc="-10"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contemplate: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object 4">
            <a:extLst>
              <a:ext uri="{FF2B5EF4-FFF2-40B4-BE49-F238E27FC236}">
                <a16:creationId xmlns:a16="http://schemas.microsoft.com/office/drawing/2014/main" id="{9CFF6B81-244F-4105-BB7E-D68C9E649D1C}"/>
              </a:ext>
            </a:extLst>
          </p:cNvPr>
          <p:cNvSpPr txBox="1"/>
          <p:nvPr/>
        </p:nvSpPr>
        <p:spPr>
          <a:xfrm>
            <a:off x="1654250" y="3945547"/>
            <a:ext cx="10847325" cy="392928"/>
          </a:xfrm>
          <a:prstGeom prst="rect">
            <a:avLst/>
          </a:prstGeom>
        </p:spPr>
        <p:txBody>
          <a:bodyPr vert="horz" wrap="square" lIns="0" tIns="12700" rIns="0" bIns="0" rtlCol="0">
            <a:spAutoFit/>
          </a:bodyPr>
          <a:lstStyle/>
          <a:p>
            <a:pPr marL="12700" marR="5080">
              <a:lnSpc>
                <a:spcPct val="121200"/>
              </a:lnSpc>
              <a:spcBef>
                <a:spcPts val="100"/>
              </a:spcBef>
            </a:pP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3A: What do the</a:t>
            </a:r>
            <a:r>
              <a:rPr lang="en-GB"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different type of </a:t>
            </a:r>
            <a:r>
              <a:rPr lang="en-GB" sz="2200" b="1"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statisitcs</a:t>
            </a:r>
            <a:r>
              <a:rPr sz="2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tell us? And what do they not  tell us?</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12">
            <a:extLst>
              <a:ext uri="{FF2B5EF4-FFF2-40B4-BE49-F238E27FC236}">
                <a16:creationId xmlns:a16="http://schemas.microsoft.com/office/drawing/2014/main" id="{65CC59E0-F817-4199-8388-CA04B4214E38}"/>
              </a:ext>
            </a:extLst>
          </p:cNvPr>
          <p:cNvSpPr txBox="1"/>
          <p:nvPr/>
        </p:nvSpPr>
        <p:spPr>
          <a:xfrm>
            <a:off x="2213782" y="5290208"/>
            <a:ext cx="10172836" cy="389722"/>
          </a:xfrm>
          <a:prstGeom prst="rect">
            <a:avLst/>
          </a:prstGeom>
        </p:spPr>
        <p:txBody>
          <a:bodyPr vert="horz" wrap="square" lIns="0" tIns="12065" rIns="0" bIns="0" rtlCol="0">
            <a:spAutoFit/>
          </a:bodyPr>
          <a:lstStyle/>
          <a:p>
            <a:pPr marL="12700" marR="5080">
              <a:lnSpc>
                <a:spcPct val="120300"/>
              </a:lnSpc>
              <a:spcBef>
                <a:spcPts val="95"/>
              </a:spcBef>
            </a:pPr>
            <a:r>
              <a:rPr sz="22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sz="2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 </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 the </a:t>
            </a:r>
            <a:r>
              <a:rPr sz="2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positives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 negatives </a:t>
            </a:r>
            <a:r>
              <a:rPr sz="2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each </a:t>
            </a:r>
            <a:r>
              <a:rPr sz="2200" spc="-3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method?</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object 13">
            <a:extLst>
              <a:ext uri="{FF2B5EF4-FFF2-40B4-BE49-F238E27FC236}">
                <a16:creationId xmlns:a16="http://schemas.microsoft.com/office/drawing/2014/main" id="{2BE558EF-2FD4-4F10-B3CD-8685691C134D}"/>
              </a:ext>
            </a:extLst>
          </p:cNvPr>
          <p:cNvSpPr txBox="1"/>
          <p:nvPr/>
        </p:nvSpPr>
        <p:spPr>
          <a:xfrm>
            <a:off x="1231672" y="5349875"/>
            <a:ext cx="467359" cy="348172"/>
          </a:xfrm>
          <a:prstGeom prst="rect">
            <a:avLst/>
          </a:prstGeom>
          <a:solidFill>
            <a:srgbClr val="4B97B0"/>
          </a:solidFill>
        </p:spPr>
        <p:txBody>
          <a:bodyPr vert="horz" wrap="square" lIns="0" tIns="62865" rIns="0" bIns="0" rtlCol="0">
            <a:spAutoFit/>
          </a:bodyPr>
          <a:lstStyle/>
          <a:p>
            <a:pPr marR="635" algn="ctr">
              <a:spcBef>
                <a:spcPts val="495"/>
              </a:spcBef>
            </a:pPr>
            <a:r>
              <a:rPr sz="1850" b="1" spc="-345" dirty="0">
                <a:solidFill>
                  <a:srgbClr val="FBFFF9"/>
                </a:solidFill>
                <a:latin typeface="Arial"/>
                <a:cs typeface="Arial"/>
              </a:rPr>
              <a:t>1</a:t>
            </a:r>
            <a:endParaRPr sz="1850">
              <a:latin typeface="Arial"/>
              <a:cs typeface="Arial"/>
            </a:endParaRPr>
          </a:p>
        </p:txBody>
      </p:sp>
      <p:sp>
        <p:nvSpPr>
          <p:cNvPr id="21" name="object 14">
            <a:extLst>
              <a:ext uri="{FF2B5EF4-FFF2-40B4-BE49-F238E27FC236}">
                <a16:creationId xmlns:a16="http://schemas.microsoft.com/office/drawing/2014/main" id="{10466C02-7742-4F49-B67C-41808DBBB36A}"/>
              </a:ext>
            </a:extLst>
          </p:cNvPr>
          <p:cNvSpPr txBox="1"/>
          <p:nvPr/>
        </p:nvSpPr>
        <p:spPr>
          <a:xfrm>
            <a:off x="2213782" y="6498070"/>
            <a:ext cx="11122875" cy="795987"/>
          </a:xfrm>
          <a:prstGeom prst="rect">
            <a:avLst/>
          </a:prstGeom>
        </p:spPr>
        <p:txBody>
          <a:bodyPr vert="horz" wrap="square" lIns="0" tIns="12065" rIns="0" bIns="0" rtlCol="0">
            <a:spAutoFit/>
          </a:bodyPr>
          <a:lstStyle/>
          <a:p>
            <a:pPr marL="12700" marR="5080">
              <a:lnSpc>
                <a:spcPct val="120300"/>
              </a:lnSpc>
              <a:spcBef>
                <a:spcPts val="95"/>
              </a:spcBef>
            </a:pP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 </a:t>
            </a:r>
            <a:r>
              <a:rPr sz="22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data </a:t>
            </a:r>
            <a:r>
              <a:rPr sz="2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set </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about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electoral </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 over </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past </a:t>
            </a:r>
            <a:r>
              <a:rPr sz="22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100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years, </a:t>
            </a:r>
            <a:r>
              <a:rPr sz="2200" spc="-3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which</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statistic</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(mean,</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mode,</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median)</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worked</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best?</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object 15">
            <a:extLst>
              <a:ext uri="{FF2B5EF4-FFF2-40B4-BE49-F238E27FC236}">
                <a16:creationId xmlns:a16="http://schemas.microsoft.com/office/drawing/2014/main" id="{BBAEE6B5-A3D9-49B2-A7B8-D4EF3F953C10}"/>
              </a:ext>
            </a:extLst>
          </p:cNvPr>
          <p:cNvSpPr txBox="1"/>
          <p:nvPr/>
        </p:nvSpPr>
        <p:spPr>
          <a:xfrm>
            <a:off x="1250244" y="6639180"/>
            <a:ext cx="467359" cy="377026"/>
          </a:xfrm>
          <a:prstGeom prst="rect">
            <a:avLst/>
          </a:prstGeom>
          <a:solidFill>
            <a:srgbClr val="4B97B0"/>
          </a:solidFill>
        </p:spPr>
        <p:txBody>
          <a:bodyPr vert="horz" wrap="square" lIns="0" tIns="91440" rIns="0" bIns="0" rtlCol="0">
            <a:spAutoFit/>
          </a:bodyPr>
          <a:lstStyle/>
          <a:p>
            <a:pPr marL="152400">
              <a:spcBef>
                <a:spcPts val="720"/>
              </a:spcBef>
            </a:pPr>
            <a:r>
              <a:rPr sz="1850" b="1" spc="20" dirty="0">
                <a:solidFill>
                  <a:srgbClr val="FBFFF9"/>
                </a:solidFill>
                <a:latin typeface="Arial"/>
                <a:cs typeface="Arial"/>
              </a:rPr>
              <a:t>2</a:t>
            </a:r>
            <a:endParaRPr sz="1850">
              <a:latin typeface="Arial"/>
              <a:cs typeface="Arial"/>
            </a:endParaRPr>
          </a:p>
        </p:txBody>
      </p:sp>
      <p:sp>
        <p:nvSpPr>
          <p:cNvPr id="23" name="object 16">
            <a:extLst>
              <a:ext uri="{FF2B5EF4-FFF2-40B4-BE49-F238E27FC236}">
                <a16:creationId xmlns:a16="http://schemas.microsoft.com/office/drawing/2014/main" id="{0E337143-F033-4C47-A2CC-2C0AF23DCFD4}"/>
              </a:ext>
            </a:extLst>
          </p:cNvPr>
          <p:cNvSpPr txBox="1"/>
          <p:nvPr/>
        </p:nvSpPr>
        <p:spPr>
          <a:xfrm>
            <a:off x="2231778" y="7705934"/>
            <a:ext cx="10448941" cy="795987"/>
          </a:xfrm>
          <a:prstGeom prst="rect">
            <a:avLst/>
          </a:prstGeom>
        </p:spPr>
        <p:txBody>
          <a:bodyPr vert="horz" wrap="square" lIns="0" tIns="12065" rIns="0" bIns="0" rtlCol="0">
            <a:spAutoFit/>
          </a:bodyPr>
          <a:lstStyle/>
          <a:p>
            <a:pPr marL="12700" marR="5080">
              <a:lnSpc>
                <a:spcPct val="120300"/>
              </a:lnSpc>
              <a:spcBef>
                <a:spcPts val="95"/>
              </a:spcBef>
            </a:pP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did </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these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statistics </a:t>
            </a:r>
            <a:r>
              <a:rPr sz="22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help </a:t>
            </a:r>
            <a:r>
              <a:rPr sz="22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understand electoral </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 </a:t>
            </a:r>
            <a:r>
              <a:rPr sz="2200" spc="-3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over</a:t>
            </a:r>
            <a:r>
              <a:rPr sz="22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past</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hundred</a:t>
            </a:r>
            <a:r>
              <a:rPr sz="22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years?</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object 17">
            <a:extLst>
              <a:ext uri="{FF2B5EF4-FFF2-40B4-BE49-F238E27FC236}">
                <a16:creationId xmlns:a16="http://schemas.microsoft.com/office/drawing/2014/main" id="{8FE86633-959A-47C6-B119-6B29A427437C}"/>
              </a:ext>
            </a:extLst>
          </p:cNvPr>
          <p:cNvSpPr txBox="1"/>
          <p:nvPr/>
        </p:nvSpPr>
        <p:spPr>
          <a:xfrm>
            <a:off x="1250244" y="7891908"/>
            <a:ext cx="467359" cy="365485"/>
          </a:xfrm>
          <a:prstGeom prst="rect">
            <a:avLst/>
          </a:prstGeom>
          <a:solidFill>
            <a:srgbClr val="4B97B0"/>
          </a:solidFill>
        </p:spPr>
        <p:txBody>
          <a:bodyPr vert="horz" wrap="square" lIns="0" tIns="80010" rIns="0" bIns="0" rtlCol="0">
            <a:spAutoFit/>
          </a:bodyPr>
          <a:lstStyle/>
          <a:p>
            <a:pPr marL="144780">
              <a:spcBef>
                <a:spcPts val="630"/>
              </a:spcBef>
            </a:pPr>
            <a:r>
              <a:rPr sz="1850" b="1" dirty="0">
                <a:solidFill>
                  <a:srgbClr val="FBFFF9"/>
                </a:solidFill>
                <a:latin typeface="Arial"/>
                <a:cs typeface="Arial"/>
              </a:rPr>
              <a:t>3</a:t>
            </a:r>
            <a:endParaRPr sz="1850">
              <a:latin typeface="Arial"/>
              <a:cs typeface="Arial"/>
            </a:endParaRPr>
          </a:p>
        </p:txBody>
      </p:sp>
    </p:spTree>
    <p:extLst>
      <p:ext uri="{BB962C8B-B14F-4D97-AF65-F5344CB8AC3E}">
        <p14:creationId xmlns:p14="http://schemas.microsoft.com/office/powerpoint/2010/main" val="3943114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104008" y="1557559"/>
            <a:ext cx="9851021" cy="412934"/>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2600" kern="0" dirty="0">
                <a:latin typeface="Raleway" panose="020B0503030101060003" pitchFamily="34" charset="0"/>
              </a:rPr>
              <a:t>3B: Voter Turnout - How does the  UK compare?</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7" name="object 11">
            <a:extLst>
              <a:ext uri="{FF2B5EF4-FFF2-40B4-BE49-F238E27FC236}">
                <a16:creationId xmlns:a16="http://schemas.microsoft.com/office/drawing/2014/main" id="{53F5549D-D8BD-4363-A413-D3850A3B9A49}"/>
              </a:ext>
            </a:extLst>
          </p:cNvPr>
          <p:cNvSpPr txBox="1"/>
          <p:nvPr/>
        </p:nvSpPr>
        <p:spPr>
          <a:xfrm>
            <a:off x="935168" y="2962001"/>
            <a:ext cx="12430223" cy="5740674"/>
          </a:xfrm>
          <a:prstGeom prst="rect">
            <a:avLst/>
          </a:prstGeom>
        </p:spPr>
        <p:txBody>
          <a:bodyPr vert="horz" wrap="square" lIns="0" tIns="12065" rIns="0" bIns="0" rtlCol="0">
            <a:spAutoFit/>
          </a:bodyPr>
          <a:lstStyle/>
          <a:p>
            <a:pPr marL="12700" marR="5080">
              <a:lnSpc>
                <a:spcPct val="115500"/>
              </a:lnSpc>
              <a:spcBef>
                <a:spcPts val="95"/>
              </a:spcBef>
            </a:pPr>
            <a:r>
              <a:rPr sz="2200" spc="65" dirty="0">
                <a:latin typeface="Open Sans Light" panose="020B0306030504020204" pitchFamily="34" charset="0"/>
                <a:ea typeface="Open Sans Light" panose="020B0306030504020204" pitchFamily="34" charset="0"/>
                <a:cs typeface="Open Sans Light" panose="020B0306030504020204" pitchFamily="34" charset="0"/>
              </a:rPr>
              <a:t>In</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past,</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20" dirty="0">
                <a:latin typeface="Open Sans Light" panose="020B0306030504020204" pitchFamily="34" charset="0"/>
                <a:ea typeface="Open Sans Light" panose="020B0306030504020204" pitchFamily="34" charset="0"/>
                <a:cs typeface="Open Sans Light" panose="020B0306030504020204" pitchFamily="34" charset="0"/>
              </a:rPr>
              <a:t>many </a:t>
            </a:r>
            <a:r>
              <a:rPr sz="2200" spc="-15" dirty="0">
                <a:latin typeface="Open Sans Light" panose="020B0306030504020204" pitchFamily="34" charset="0"/>
                <a:ea typeface="Open Sans Light" panose="020B0306030504020204" pitchFamily="34" charset="0"/>
                <a:cs typeface="Open Sans Light" panose="020B0306030504020204" pitchFamily="34" charset="0"/>
              </a:rPr>
              <a:t>people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have</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35" dirty="0">
                <a:latin typeface="Open Sans Light" panose="020B0306030504020204" pitchFamily="34" charset="0"/>
                <a:ea typeface="Open Sans Light" panose="020B0306030504020204" pitchFamily="34" charset="0"/>
                <a:cs typeface="Open Sans Light" panose="020B0306030504020204" pitchFamily="34" charset="0"/>
              </a:rPr>
              <a:t>fought</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5" dirty="0">
                <a:latin typeface="Open Sans Light" panose="020B0306030504020204" pitchFamily="34" charset="0"/>
                <a:ea typeface="Open Sans Light" panose="020B0306030504020204" pitchFamily="34" charset="0"/>
                <a:cs typeface="Open Sans Light" panose="020B0306030504020204" pitchFamily="34" charset="0"/>
              </a:rPr>
              <a:t>for</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your</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35" dirty="0">
                <a:latin typeface="Open Sans Light" panose="020B0306030504020204" pitchFamily="34" charset="0"/>
                <a:ea typeface="Open Sans Light" panose="020B0306030504020204" pitchFamily="34" charset="0"/>
                <a:cs typeface="Open Sans Light" panose="020B0306030504020204" pitchFamily="34" charset="0"/>
              </a:rPr>
              <a:t>right</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30" dirty="0">
                <a:latin typeface="Open Sans Light" panose="020B0306030504020204" pitchFamily="34" charset="0"/>
                <a:ea typeface="Open Sans Light" panose="020B0306030504020204" pitchFamily="34" charset="0"/>
                <a:cs typeface="Open Sans Light" panose="020B0306030504020204" pitchFamily="34" charset="0"/>
              </a:rPr>
              <a:t>to</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vote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(when</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you</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turn</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20" dirty="0">
                <a:latin typeface="Open Sans Light" panose="020B0306030504020204" pitchFamily="34" charset="0"/>
                <a:ea typeface="Open Sans Light" panose="020B0306030504020204" pitchFamily="34" charset="0"/>
                <a:cs typeface="Open Sans Light" panose="020B0306030504020204" pitchFamily="34" charset="0"/>
              </a:rPr>
              <a:t>18). </a:t>
            </a:r>
            <a:r>
              <a:rPr sz="2200" spc="-114"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Many </a:t>
            </a:r>
            <a:r>
              <a:rPr sz="2200" spc="-10" dirty="0">
                <a:latin typeface="Open Sans Light" panose="020B0306030504020204" pitchFamily="34" charset="0"/>
                <a:ea typeface="Open Sans Light" panose="020B0306030504020204" pitchFamily="34" charset="0"/>
                <a:cs typeface="Open Sans Light" panose="020B0306030504020204" pitchFamily="34" charset="0"/>
              </a:rPr>
              <a:t>campaigners,</a:t>
            </a:r>
            <a:r>
              <a:rPr sz="2200" spc="340" dirty="0">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such </a:t>
            </a:r>
            <a:r>
              <a:rPr sz="2200" spc="-40" dirty="0">
                <a:latin typeface="Open Sans Light" panose="020B0306030504020204" pitchFamily="34" charset="0"/>
                <a:ea typeface="Open Sans Light" panose="020B0306030504020204" pitchFamily="34" charset="0"/>
                <a:cs typeface="Open Sans Light" panose="020B0306030504020204" pitchFamily="34" charset="0"/>
              </a:rPr>
              <a:t>as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 </a:t>
            </a:r>
            <a:r>
              <a:rPr sz="2200" spc="-35" dirty="0">
                <a:latin typeface="Open Sans Light" panose="020B0306030504020204" pitchFamily="34" charset="0"/>
                <a:ea typeface="Open Sans Light" panose="020B0306030504020204" pitchFamily="34" charset="0"/>
                <a:cs typeface="Open Sans Light" panose="020B0306030504020204" pitchFamily="34" charset="0"/>
              </a:rPr>
              <a:t>women’s </a:t>
            </a:r>
            <a:r>
              <a:rPr sz="2200" spc="30" dirty="0">
                <a:latin typeface="Open Sans Light" panose="020B0306030504020204" pitchFamily="34" charset="0"/>
                <a:ea typeface="Open Sans Light" panose="020B0306030504020204" pitchFamily="34" charset="0"/>
                <a:cs typeface="Open Sans Light" panose="020B0306030504020204" pitchFamily="34" charset="0"/>
              </a:rPr>
              <a:t>suffrage </a:t>
            </a:r>
            <a:r>
              <a:rPr sz="2200" spc="-25" dirty="0">
                <a:latin typeface="Open Sans Light" panose="020B0306030504020204" pitchFamily="34" charset="0"/>
                <a:ea typeface="Open Sans Light" panose="020B0306030504020204" pitchFamily="34" charset="0"/>
                <a:cs typeface="Open Sans Light" panose="020B0306030504020204" pitchFamily="34" charset="0"/>
              </a:rPr>
              <a:t>movement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or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those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who </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took </a:t>
            </a:r>
            <a:r>
              <a:rPr sz="2200" spc="40" dirty="0">
                <a:latin typeface="Open Sans Light" panose="020B0306030504020204" pitchFamily="34" charset="0"/>
                <a:ea typeface="Open Sans Light" panose="020B0306030504020204" pitchFamily="34" charset="0"/>
                <a:cs typeface="Open Sans Light" panose="020B0306030504020204" pitchFamily="34" charset="0"/>
              </a:rPr>
              <a:t>part </a:t>
            </a:r>
            <a:r>
              <a:rPr sz="2200" spc="-20" dirty="0">
                <a:latin typeface="Open Sans Light" panose="020B0306030504020204" pitchFamily="34" charset="0"/>
                <a:ea typeface="Open Sans Light" panose="020B0306030504020204" pitchFamily="34" charset="0"/>
                <a:cs typeface="Open Sans Light" panose="020B0306030504020204" pitchFamily="34" charset="0"/>
              </a:rPr>
              <a:t>in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 </a:t>
            </a:r>
            <a:r>
              <a:rPr sz="2200" spc="-180" dirty="0">
                <a:latin typeface="Open Sans Light" panose="020B0306030504020204" pitchFamily="34" charset="0"/>
                <a:ea typeface="Open Sans Light" panose="020B0306030504020204" pitchFamily="34" charset="0"/>
                <a:cs typeface="Open Sans Light" panose="020B0306030504020204" pitchFamily="34" charset="0"/>
              </a:rPr>
              <a:t>1819 </a:t>
            </a:r>
            <a:r>
              <a:rPr sz="2200" spc="-15" dirty="0">
                <a:latin typeface="Open Sans Light" panose="020B0306030504020204" pitchFamily="34" charset="0"/>
                <a:ea typeface="Open Sans Light" panose="020B0306030504020204" pitchFamily="34" charset="0"/>
                <a:cs typeface="Open Sans Light" panose="020B0306030504020204" pitchFamily="34" charset="0"/>
              </a:rPr>
              <a:t>Peterloo </a:t>
            </a:r>
            <a:r>
              <a:rPr sz="2200" dirty="0">
                <a:latin typeface="Open Sans Light" panose="020B0306030504020204" pitchFamily="34" charset="0"/>
                <a:ea typeface="Open Sans Light" panose="020B0306030504020204" pitchFamily="34" charset="0"/>
                <a:cs typeface="Open Sans Light" panose="020B0306030504020204" pitchFamily="34" charset="0"/>
              </a:rPr>
              <a:t>protests </a:t>
            </a:r>
            <a:r>
              <a:rPr sz="2200" spc="5" dirty="0">
                <a:latin typeface="Open Sans Light" panose="020B0306030504020204" pitchFamily="34" charset="0"/>
                <a:ea typeface="Open Sans Light" panose="020B0306030504020204" pitchFamily="34" charset="0"/>
                <a:cs typeface="Open Sans Light" panose="020B0306030504020204" pitchFamily="34" charset="0"/>
              </a:rPr>
              <a:t>and </a:t>
            </a:r>
            <a:r>
              <a:rPr sz="2200" spc="-15" dirty="0">
                <a:latin typeface="Open Sans Light" panose="020B0306030504020204" pitchFamily="34" charset="0"/>
                <a:ea typeface="Open Sans Light" panose="020B0306030504020204" pitchFamily="34" charset="0"/>
                <a:cs typeface="Open Sans Light" panose="020B0306030504020204" pitchFamily="34" charset="0"/>
              </a:rPr>
              <a:t>subsequent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massacre, </a:t>
            </a:r>
            <a:r>
              <a:rPr sz="2200" spc="25" dirty="0">
                <a:latin typeface="Open Sans Light" panose="020B0306030504020204" pitchFamily="34" charset="0"/>
                <a:ea typeface="Open Sans Light" panose="020B0306030504020204" pitchFamily="34" charset="0"/>
                <a:cs typeface="Open Sans Light" panose="020B0306030504020204" pitchFamily="34" charset="0"/>
              </a:rPr>
              <a:t>gave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their </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lives</a:t>
            </a:r>
            <a:r>
              <a:rPr sz="2200" spc="-25" dirty="0">
                <a:latin typeface="Open Sans Light" panose="020B0306030504020204" pitchFamily="34" charset="0"/>
                <a:ea typeface="Open Sans Light" panose="020B0306030504020204" pitchFamily="34" charset="0"/>
                <a:cs typeface="Open Sans Light" panose="020B0306030504020204" pitchFamily="34" charset="0"/>
              </a:rPr>
              <a:t> </a:t>
            </a:r>
            <a:r>
              <a:rPr sz="2200" spc="30" dirty="0">
                <a:latin typeface="Open Sans Light" panose="020B0306030504020204" pitchFamily="34" charset="0"/>
                <a:ea typeface="Open Sans Light" panose="020B0306030504020204" pitchFamily="34" charset="0"/>
                <a:cs typeface="Open Sans Light" panose="020B0306030504020204" pitchFamily="34" charset="0"/>
              </a:rPr>
              <a:t>to</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win</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35" dirty="0">
                <a:latin typeface="Open Sans Light" panose="020B0306030504020204" pitchFamily="34" charset="0"/>
                <a:ea typeface="Open Sans Light" panose="020B0306030504020204" pitchFamily="34" charset="0"/>
                <a:cs typeface="Open Sans Light" panose="020B0306030504020204" pitchFamily="34" charset="0"/>
              </a:rPr>
              <a:t>right</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30" dirty="0">
                <a:latin typeface="Open Sans Light" panose="020B0306030504020204" pitchFamily="34" charset="0"/>
                <a:ea typeface="Open Sans Light" panose="020B0306030504020204" pitchFamily="34" charset="0"/>
                <a:cs typeface="Open Sans Light" panose="020B0306030504020204" pitchFamily="34" charset="0"/>
              </a:rPr>
              <a:t>to</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vote.</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5"/>
              </a:spcBef>
            </a:pP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41275">
              <a:lnSpc>
                <a:spcPct val="115500"/>
              </a:lnSpc>
              <a:spcBef>
                <a:spcPts val="5"/>
              </a:spcBef>
            </a:pPr>
            <a:r>
              <a:rPr sz="2200" spc="-10" dirty="0">
                <a:latin typeface="Open Sans Light" panose="020B0306030504020204" pitchFamily="34" charset="0"/>
                <a:ea typeface="Open Sans Light" panose="020B0306030504020204" pitchFamily="34" charset="0"/>
                <a:cs typeface="Open Sans Light" panose="020B0306030504020204" pitchFamily="34" charset="0"/>
              </a:rPr>
              <a:t>Through</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20" dirty="0">
                <a:latin typeface="Open Sans Light" panose="020B0306030504020204" pitchFamily="34" charset="0"/>
                <a:ea typeface="Open Sans Light" panose="020B0306030504020204" pitchFamily="34" charset="0"/>
                <a:cs typeface="Open Sans Light" panose="020B0306030504020204" pitchFamily="34" charset="0"/>
              </a:rPr>
              <a:t>voting</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55" dirty="0">
                <a:latin typeface="Open Sans Light" panose="020B0306030504020204" pitchFamily="34" charset="0"/>
                <a:ea typeface="Open Sans Light" panose="020B0306030504020204" pitchFamily="34" charset="0"/>
                <a:cs typeface="Open Sans Light" panose="020B0306030504020204" pitchFamily="34" charset="0"/>
              </a:rPr>
              <a:t>for</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our</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elected</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representatives,</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we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35" dirty="0">
                <a:latin typeface="Open Sans Light" panose="020B0306030504020204" pitchFamily="34" charset="0"/>
                <a:ea typeface="Open Sans Light" panose="020B0306030504020204" pitchFamily="34" charset="0"/>
                <a:cs typeface="Open Sans Light" panose="020B0306030504020204" pitchFamily="34" charset="0"/>
              </a:rPr>
              <a:t>get</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30" dirty="0">
                <a:latin typeface="Open Sans Light" panose="020B0306030504020204" pitchFamily="34" charset="0"/>
                <a:ea typeface="Open Sans Light" panose="020B0306030504020204" pitchFamily="34" charset="0"/>
                <a:cs typeface="Open Sans Light" panose="020B0306030504020204" pitchFamily="34" charset="0"/>
              </a:rPr>
              <a:t>to</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have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a</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voice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in</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how </a:t>
            </a:r>
            <a:r>
              <a:rPr sz="2200" spc="-345"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our </a:t>
            </a:r>
            <a:r>
              <a:rPr sz="2200" spc="20" dirty="0">
                <a:latin typeface="Open Sans Light" panose="020B0306030504020204" pitchFamily="34" charset="0"/>
                <a:ea typeface="Open Sans Light" panose="020B0306030504020204" pitchFamily="34" charset="0"/>
                <a:cs typeface="Open Sans Light" panose="020B0306030504020204" pitchFamily="34" charset="0"/>
              </a:rPr>
              <a:t>country </a:t>
            </a:r>
            <a:r>
              <a:rPr sz="2200" spc="-50" dirty="0">
                <a:latin typeface="Open Sans Light" panose="020B0306030504020204" pitchFamily="34" charset="0"/>
                <a:ea typeface="Open Sans Light" panose="020B0306030504020204" pitchFamily="34" charset="0"/>
                <a:cs typeface="Open Sans Light" panose="020B0306030504020204" pitchFamily="34" charset="0"/>
              </a:rPr>
              <a:t>is </a:t>
            </a:r>
            <a:r>
              <a:rPr sz="2200" spc="-10" dirty="0">
                <a:latin typeface="Open Sans Light" panose="020B0306030504020204" pitchFamily="34" charset="0"/>
                <a:ea typeface="Open Sans Light" panose="020B0306030504020204" pitchFamily="34" charset="0"/>
                <a:cs typeface="Open Sans Light" panose="020B0306030504020204" pitchFamily="34" charset="0"/>
              </a:rPr>
              <a:t>run.</a:t>
            </a:r>
            <a:endParaRPr lang="en-GB" sz="2200" spc="-1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41275">
              <a:lnSpc>
                <a:spcPct val="115500"/>
              </a:lnSpc>
              <a:spcBef>
                <a:spcPts val="5"/>
              </a:spcBef>
            </a:pPr>
            <a:endParaRPr lang="en-US" sz="2200" spc="-1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41275">
              <a:lnSpc>
                <a:spcPct val="115500"/>
              </a:lnSpc>
              <a:spcBef>
                <a:spcPts val="5"/>
              </a:spcBef>
            </a:pPr>
            <a:r>
              <a:rPr sz="2200" spc="65" dirty="0">
                <a:latin typeface="Open Sans Light" panose="020B0306030504020204" pitchFamily="34" charset="0"/>
                <a:ea typeface="Open Sans Light" panose="020B0306030504020204" pitchFamily="34" charset="0"/>
                <a:cs typeface="Open Sans Light" panose="020B0306030504020204" pitchFamily="34" charset="0"/>
              </a:rPr>
              <a:t>In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UK,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 </a:t>
            </a:r>
            <a:r>
              <a:rPr sz="2200" spc="-65" dirty="0">
                <a:latin typeface="Open Sans Light" panose="020B0306030504020204" pitchFamily="34" charset="0"/>
                <a:ea typeface="Open Sans Light" panose="020B0306030504020204" pitchFamily="34" charset="0"/>
                <a:cs typeface="Open Sans Light" panose="020B0306030504020204" pitchFamily="34" charset="0"/>
              </a:rPr>
              <a:t>MPs </a:t>
            </a:r>
            <a:r>
              <a:rPr sz="2200" spc="25" dirty="0">
                <a:latin typeface="Open Sans Light" panose="020B0306030504020204" pitchFamily="34" charset="0"/>
                <a:ea typeface="Open Sans Light" panose="020B0306030504020204" pitchFamily="34" charset="0"/>
                <a:cs typeface="Open Sans Light" panose="020B0306030504020204" pitchFamily="34" charset="0"/>
              </a:rPr>
              <a:t>we </a:t>
            </a:r>
            <a:r>
              <a:rPr sz="2200" spc="5" dirty="0">
                <a:latin typeface="Open Sans Light" panose="020B0306030504020204" pitchFamily="34" charset="0"/>
                <a:ea typeface="Open Sans Light" panose="020B0306030504020204" pitchFamily="34" charset="0"/>
                <a:cs typeface="Open Sans Light" panose="020B0306030504020204" pitchFamily="34" charset="0"/>
              </a:rPr>
              <a:t>elect </a:t>
            </a:r>
            <a:r>
              <a:rPr sz="2200" spc="-35" dirty="0">
                <a:latin typeface="Open Sans Light" panose="020B0306030504020204" pitchFamily="34" charset="0"/>
                <a:ea typeface="Open Sans Light" panose="020B0306030504020204" pitchFamily="34" charset="0"/>
                <a:cs typeface="Open Sans Light" panose="020B0306030504020204" pitchFamily="34" charset="0"/>
              </a:rPr>
              <a:t>make </a:t>
            </a:r>
            <a:r>
              <a:rPr sz="2200" spc="-30" dirty="0">
                <a:latin typeface="Open Sans Light" panose="020B0306030504020204" pitchFamily="34" charset="0"/>
                <a:ea typeface="Open Sans Light" panose="020B0306030504020204" pitchFamily="34" charset="0"/>
                <a:cs typeface="Open Sans Light" panose="020B0306030504020204" pitchFamily="34" charset="0"/>
              </a:rPr>
              <a:t>decisions </a:t>
            </a:r>
            <a:r>
              <a:rPr sz="2200" spc="15" dirty="0">
                <a:latin typeface="Open Sans Light" panose="020B0306030504020204" pitchFamily="34" charset="0"/>
                <a:ea typeface="Open Sans Light" panose="020B0306030504020204" pitchFamily="34" charset="0"/>
                <a:cs typeface="Open Sans Light" panose="020B0306030504020204" pitchFamily="34" charset="0"/>
              </a:rPr>
              <a:t>about </a:t>
            </a:r>
            <a:r>
              <a:rPr sz="2200" dirty="0">
                <a:latin typeface="Open Sans Light" panose="020B0306030504020204" pitchFamily="34" charset="0"/>
                <a:ea typeface="Open Sans Light" panose="020B0306030504020204" pitchFamily="34" charset="0"/>
                <a:cs typeface="Open Sans Light" panose="020B0306030504020204" pitchFamily="34" charset="0"/>
              </a:rPr>
              <a:t>taxes, </a:t>
            </a:r>
            <a:r>
              <a:rPr sz="2200" spc="5"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education,</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housing,</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30" dirty="0">
                <a:latin typeface="Open Sans Light" panose="020B0306030504020204" pitchFamily="34" charset="0"/>
                <a:ea typeface="Open Sans Light" panose="020B0306030504020204" pitchFamily="34" charset="0"/>
                <a:cs typeface="Open Sans Light" panose="020B0306030504020204" pitchFamily="34" charset="0"/>
              </a:rPr>
              <a:t>NHS</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40" dirty="0">
                <a:latin typeface="Open Sans Light" panose="020B0306030504020204" pitchFamily="34" charset="0"/>
                <a:ea typeface="Open Sans Light" panose="020B0306030504020204" pitchFamily="34" charset="0"/>
                <a:cs typeface="Open Sans Light" panose="020B0306030504020204" pitchFamily="34" charset="0"/>
              </a:rPr>
              <a:t>as</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well</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40" dirty="0">
                <a:latin typeface="Open Sans Light" panose="020B0306030504020204" pitchFamily="34" charset="0"/>
                <a:ea typeface="Open Sans Light" panose="020B0306030504020204" pitchFamily="34" charset="0"/>
                <a:cs typeface="Open Sans Light" panose="020B0306030504020204" pitchFamily="34" charset="0"/>
              </a:rPr>
              <a:t>as</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environment.</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5"/>
              </a:spcBef>
            </a:pP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27305">
              <a:lnSpc>
                <a:spcPct val="115500"/>
              </a:lnSpc>
            </a:pPr>
            <a:r>
              <a:rPr sz="2200" spc="20" dirty="0">
                <a:latin typeface="Open Sans Light" panose="020B0306030504020204" pitchFamily="34" charset="0"/>
                <a:ea typeface="Open Sans Light" panose="020B0306030504020204" pitchFamily="34" charset="0"/>
                <a:cs typeface="Open Sans Light" panose="020B0306030504020204" pitchFamily="34" charset="0"/>
              </a:rPr>
              <a:t>Not </a:t>
            </a:r>
            <a:r>
              <a:rPr sz="2200" spc="5" dirty="0">
                <a:latin typeface="Open Sans Light" panose="020B0306030504020204" pitchFamily="34" charset="0"/>
                <a:ea typeface="Open Sans Light" panose="020B0306030504020204" pitchFamily="34" charset="0"/>
                <a:cs typeface="Open Sans Light" panose="020B0306030504020204" pitchFamily="34" charset="0"/>
              </a:rPr>
              <a:t>everyone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who </a:t>
            </a:r>
            <a:r>
              <a:rPr sz="2200" spc="-50" dirty="0">
                <a:latin typeface="Open Sans Light" panose="020B0306030504020204" pitchFamily="34" charset="0"/>
                <a:ea typeface="Open Sans Light" panose="020B0306030504020204" pitchFamily="34" charset="0"/>
                <a:cs typeface="Open Sans Light" panose="020B0306030504020204" pitchFamily="34" charset="0"/>
              </a:rPr>
              <a:t>is </a:t>
            </a:r>
            <a:r>
              <a:rPr sz="2200" spc="-5" dirty="0">
                <a:latin typeface="Open Sans Light" panose="020B0306030504020204" pitchFamily="34" charset="0"/>
                <a:ea typeface="Open Sans Light" panose="020B0306030504020204" pitchFamily="34" charset="0"/>
                <a:cs typeface="Open Sans Light" panose="020B0306030504020204" pitchFamily="34" charset="0"/>
              </a:rPr>
              <a:t>eligible </a:t>
            </a:r>
            <a:r>
              <a:rPr sz="2200" spc="30" dirty="0">
                <a:latin typeface="Open Sans Light" panose="020B0306030504020204" pitchFamily="34" charset="0"/>
                <a:ea typeface="Open Sans Light" panose="020B0306030504020204" pitchFamily="34" charset="0"/>
                <a:cs typeface="Open Sans Light" panose="020B0306030504020204" pitchFamily="34" charset="0"/>
              </a:rPr>
              <a:t>to </a:t>
            </a:r>
            <a:r>
              <a:rPr sz="2200" spc="25" dirty="0">
                <a:latin typeface="Open Sans Light" panose="020B0306030504020204" pitchFamily="34" charset="0"/>
                <a:ea typeface="Open Sans Light" panose="020B0306030504020204" pitchFamily="34" charset="0"/>
                <a:cs typeface="Open Sans Light" panose="020B0306030504020204" pitchFamily="34" charset="0"/>
              </a:rPr>
              <a:t>vote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actually </a:t>
            </a:r>
            <a:r>
              <a:rPr sz="2200" spc="-35" dirty="0">
                <a:latin typeface="Open Sans Light" panose="020B0306030504020204" pitchFamily="34" charset="0"/>
                <a:ea typeface="Open Sans Light" panose="020B0306030504020204" pitchFamily="34" charset="0"/>
                <a:cs typeface="Open Sans Light" panose="020B0306030504020204" pitchFamily="34" charset="0"/>
              </a:rPr>
              <a:t>does. </a:t>
            </a:r>
            <a:r>
              <a:rPr sz="2200" spc="-25" dirty="0">
                <a:latin typeface="Open Sans Light" panose="020B0306030504020204" pitchFamily="34" charset="0"/>
                <a:ea typeface="Open Sans Light" panose="020B0306030504020204" pitchFamily="34" charset="0"/>
                <a:cs typeface="Open Sans Light" panose="020B0306030504020204" pitchFamily="34" charset="0"/>
              </a:rPr>
              <a:t>There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are </a:t>
            </a:r>
            <a:r>
              <a:rPr sz="2200" spc="-15" dirty="0">
                <a:latin typeface="Open Sans Light" panose="020B0306030504020204" pitchFamily="34" charset="0"/>
                <a:ea typeface="Open Sans Light" panose="020B0306030504020204" pitchFamily="34" charset="0"/>
                <a:cs typeface="Open Sans Light" panose="020B0306030504020204" pitchFamily="34" charset="0"/>
              </a:rPr>
              <a:t>multiple </a:t>
            </a:r>
            <a:r>
              <a:rPr sz="2200" spc="-30" dirty="0">
                <a:latin typeface="Open Sans Light" panose="020B0306030504020204" pitchFamily="34" charset="0"/>
                <a:ea typeface="Open Sans Light" panose="020B0306030504020204" pitchFamily="34" charset="0"/>
                <a:cs typeface="Open Sans Light" panose="020B0306030504020204" pitchFamily="34" charset="0"/>
              </a:rPr>
              <a:t>reasons </a:t>
            </a:r>
            <a:r>
              <a:rPr sz="2200" spc="-25" dirty="0">
                <a:latin typeface="Open Sans Light" panose="020B0306030504020204" pitchFamily="34" charset="0"/>
                <a:ea typeface="Open Sans Light" panose="020B0306030504020204" pitchFamily="34" charset="0"/>
                <a:cs typeface="Open Sans Light" panose="020B0306030504020204" pitchFamily="34" charset="0"/>
              </a:rPr>
              <a:t> </a:t>
            </a:r>
            <a:r>
              <a:rPr sz="2200" spc="55" dirty="0">
                <a:latin typeface="Open Sans Light" panose="020B0306030504020204" pitchFamily="34" charset="0"/>
                <a:ea typeface="Open Sans Light" panose="020B0306030504020204" pitchFamily="34" charset="0"/>
                <a:cs typeface="Open Sans Light" panose="020B0306030504020204" pitchFamily="34" charset="0"/>
              </a:rPr>
              <a:t>for </a:t>
            </a:r>
            <a:r>
              <a:rPr sz="2200" dirty="0">
                <a:latin typeface="Open Sans Light" panose="020B0306030504020204" pitchFamily="34" charset="0"/>
                <a:ea typeface="Open Sans Light" panose="020B0306030504020204" pitchFamily="34" charset="0"/>
                <a:cs typeface="Open Sans Light" panose="020B0306030504020204" pitchFamily="34" charset="0"/>
              </a:rPr>
              <a:t>this: </a:t>
            </a:r>
            <a:r>
              <a:rPr sz="2200" spc="-50" dirty="0">
                <a:latin typeface="Open Sans Light" panose="020B0306030504020204" pitchFamily="34" charset="0"/>
                <a:ea typeface="Open Sans Light" panose="020B0306030504020204" pitchFamily="34" charset="0"/>
                <a:cs typeface="Open Sans Light" panose="020B0306030504020204" pitchFamily="34" charset="0"/>
              </a:rPr>
              <a:t>sometimes </a:t>
            </a:r>
            <a:r>
              <a:rPr sz="2200" spc="25" dirty="0">
                <a:latin typeface="Open Sans Light" panose="020B0306030504020204" pitchFamily="34" charset="0"/>
                <a:ea typeface="Open Sans Light" panose="020B0306030504020204" pitchFamily="34" charset="0"/>
                <a:cs typeface="Open Sans Light" panose="020B0306030504020204" pitchFamily="34" charset="0"/>
              </a:rPr>
              <a:t>they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are </a:t>
            </a:r>
            <a:r>
              <a:rPr sz="2200" spc="5" dirty="0">
                <a:latin typeface="Open Sans Light" panose="020B0306030504020204" pitchFamily="34" charset="0"/>
                <a:ea typeface="Open Sans Light" panose="020B0306030504020204" pitchFamily="34" charset="0"/>
                <a:cs typeface="Open Sans Light" panose="020B0306030504020204" pitchFamily="34" charset="0"/>
              </a:rPr>
              <a:t>interested </a:t>
            </a:r>
            <a:r>
              <a:rPr sz="2200" spc="-20" dirty="0">
                <a:latin typeface="Open Sans Light" panose="020B0306030504020204" pitchFamily="34" charset="0"/>
                <a:ea typeface="Open Sans Light" panose="020B0306030504020204" pitchFamily="34" charset="0"/>
                <a:cs typeface="Open Sans Light" panose="020B0306030504020204" pitchFamily="34" charset="0"/>
              </a:rPr>
              <a:t>in </a:t>
            </a:r>
            <a:r>
              <a:rPr sz="2200" spc="-5" dirty="0">
                <a:latin typeface="Open Sans Light" panose="020B0306030504020204" pitchFamily="34" charset="0"/>
                <a:ea typeface="Open Sans Light" panose="020B0306030504020204" pitchFamily="34" charset="0"/>
                <a:cs typeface="Open Sans Light" panose="020B0306030504020204" pitchFamily="34" charset="0"/>
              </a:rPr>
              <a:t>politics, </a:t>
            </a:r>
            <a:r>
              <a:rPr sz="2200" spc="15" dirty="0">
                <a:latin typeface="Open Sans Light" panose="020B0306030504020204" pitchFamily="34" charset="0"/>
                <a:ea typeface="Open Sans Light" panose="020B0306030504020204" pitchFamily="34" charset="0"/>
                <a:cs typeface="Open Sans Light" panose="020B0306030504020204" pitchFamily="34" charset="0"/>
              </a:rPr>
              <a:t>or </a:t>
            </a:r>
            <a:r>
              <a:rPr sz="2200" spc="-30" dirty="0">
                <a:latin typeface="Open Sans Light" panose="020B0306030504020204" pitchFamily="34" charset="0"/>
                <a:ea typeface="Open Sans Light" panose="020B0306030504020204" pitchFamily="34" charset="0"/>
                <a:cs typeface="Open Sans Light" panose="020B0306030504020204" pitchFamily="34" charset="0"/>
              </a:rPr>
              <a:t>do </a:t>
            </a:r>
            <a:r>
              <a:rPr sz="2200" spc="10" dirty="0">
                <a:latin typeface="Open Sans Light" panose="020B0306030504020204" pitchFamily="34" charset="0"/>
                <a:ea typeface="Open Sans Light" panose="020B0306030504020204" pitchFamily="34" charset="0"/>
                <a:cs typeface="Open Sans Light" panose="020B0306030504020204" pitchFamily="34" charset="0"/>
              </a:rPr>
              <a:t>not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like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any </a:t>
            </a:r>
            <a:r>
              <a:rPr sz="2200" spc="55" dirty="0">
                <a:latin typeface="Open Sans Light" panose="020B0306030504020204" pitchFamily="34" charset="0"/>
                <a:ea typeface="Open Sans Light" panose="020B0306030504020204" pitchFamily="34" charset="0"/>
                <a:cs typeface="Open Sans Light" panose="020B0306030504020204" pitchFamily="34" charset="0"/>
              </a:rPr>
              <a:t>of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 </a:t>
            </a:r>
            <a:r>
              <a:rPr sz="2200" dirty="0">
                <a:latin typeface="Open Sans Light" panose="020B0306030504020204" pitchFamily="34" charset="0"/>
                <a:ea typeface="Open Sans Light" panose="020B0306030504020204" pitchFamily="34" charset="0"/>
                <a:cs typeface="Open Sans Light" panose="020B0306030504020204" pitchFamily="34" charset="0"/>
              </a:rPr>
              <a:t>candidates</a:t>
            </a:r>
            <a:r>
              <a:rPr lang="en-GB" sz="2200" dirty="0">
                <a:latin typeface="Open Sans Light" panose="020B0306030504020204" pitchFamily="34" charset="0"/>
                <a:ea typeface="Open Sans Light" panose="020B0306030504020204" pitchFamily="34" charset="0"/>
                <a:cs typeface="Open Sans Light" panose="020B0306030504020204" pitchFamily="34" charset="0"/>
              </a:rPr>
              <a:t>,</a:t>
            </a:r>
            <a:r>
              <a:rPr sz="2200" dirty="0">
                <a:latin typeface="Open Sans Light" panose="020B0306030504020204" pitchFamily="34" charset="0"/>
                <a:ea typeface="Open Sans Light" panose="020B0306030504020204" pitchFamily="34" charset="0"/>
                <a:cs typeface="Open Sans Light" panose="020B0306030504020204" pitchFamily="34" charset="0"/>
              </a:rPr>
              <a: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or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are </a:t>
            </a:r>
            <a:r>
              <a:rPr sz="2200" spc="20" dirty="0">
                <a:latin typeface="Open Sans Light" panose="020B0306030504020204" pitchFamily="34" charset="0"/>
                <a:ea typeface="Open Sans Light" panose="020B0306030504020204" pitchFamily="34" charset="0"/>
                <a:cs typeface="Open Sans Light" panose="020B0306030504020204" pitchFamily="34" charset="0"/>
              </a:rPr>
              <a:t>worried </a:t>
            </a:r>
            <a:r>
              <a:rPr sz="2200" spc="25" dirty="0">
                <a:latin typeface="Open Sans Light" panose="020B0306030504020204" pitchFamily="34" charset="0"/>
                <a:ea typeface="Open Sans Light" panose="020B0306030504020204" pitchFamily="34" charset="0"/>
                <a:cs typeface="Open Sans Light" panose="020B0306030504020204" pitchFamily="34" charset="0"/>
              </a:rPr>
              <a:t>they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are not </a:t>
            </a:r>
            <a:r>
              <a:rPr sz="2200" spc="5" dirty="0">
                <a:latin typeface="Open Sans Light" panose="020B0306030504020204" pitchFamily="34" charset="0"/>
                <a:ea typeface="Open Sans Light" panose="020B0306030504020204" pitchFamily="34" charset="0"/>
                <a:cs typeface="Open Sans Light" panose="020B0306030504020204" pitchFamily="34" charset="0"/>
              </a:rPr>
              <a:t>well </a:t>
            </a:r>
            <a:r>
              <a:rPr sz="2200" spc="-10" dirty="0">
                <a:latin typeface="Open Sans Light" panose="020B0306030504020204" pitchFamily="34" charset="0"/>
                <a:ea typeface="Open Sans Light" panose="020B0306030504020204" pitchFamily="34" charset="0"/>
                <a:cs typeface="Open Sans Light" panose="020B0306030504020204" pitchFamily="34" charset="0"/>
              </a:rPr>
              <a:t>enough </a:t>
            </a:r>
            <a:r>
              <a:rPr sz="2200" spc="-5" dirty="0">
                <a:latin typeface="Open Sans Light" panose="020B0306030504020204" pitchFamily="34" charset="0"/>
                <a:ea typeface="Open Sans Light" panose="020B0306030504020204" pitchFamily="34" charset="0"/>
                <a:cs typeface="Open Sans Light" panose="020B0306030504020204" pitchFamily="34" charset="0"/>
              </a:rPr>
              <a:t>informed.</a:t>
            </a:r>
            <a:r>
              <a:rPr sz="2200" dirty="0">
                <a:latin typeface="Open Sans Light" panose="020B0306030504020204" pitchFamily="34" charset="0"/>
                <a:ea typeface="Open Sans Light" panose="020B0306030504020204" pitchFamily="34" charset="0"/>
                <a:cs typeface="Open Sans Light" panose="020B0306030504020204" pitchFamily="34" charset="0"/>
              </a:rPr>
              <a:t> </a:t>
            </a:r>
            <a:r>
              <a:rPr sz="2200" spc="-70" dirty="0">
                <a:latin typeface="Open Sans Light" panose="020B0306030504020204" pitchFamily="34" charset="0"/>
                <a:ea typeface="Open Sans Light" panose="020B0306030504020204" pitchFamily="34" charset="0"/>
                <a:cs typeface="Open Sans Light" panose="020B0306030504020204" pitchFamily="34" charset="0"/>
              </a:rPr>
              <a:t>Some </a:t>
            </a:r>
            <a:r>
              <a:rPr sz="2200" spc="-5" dirty="0">
                <a:latin typeface="Open Sans Light" panose="020B0306030504020204" pitchFamily="34" charset="0"/>
                <a:ea typeface="Open Sans Light" panose="020B0306030504020204" pitchFamily="34" charset="0"/>
                <a:cs typeface="Open Sans Light" panose="020B0306030504020204" pitchFamily="34" charset="0"/>
              </a:rPr>
              <a:t>countries </a:t>
            </a:r>
            <a:r>
              <a:rPr sz="220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have </a:t>
            </a:r>
            <a:r>
              <a:rPr sz="2200" spc="-15" dirty="0">
                <a:latin typeface="Open Sans Light" panose="020B0306030504020204" pitchFamily="34" charset="0"/>
                <a:ea typeface="Open Sans Light" panose="020B0306030504020204" pitchFamily="34" charset="0"/>
                <a:cs typeface="Open Sans Light" panose="020B0306030504020204" pitchFamily="34" charset="0"/>
              </a:rPr>
              <a:t>compulsory </a:t>
            </a:r>
            <a:r>
              <a:rPr sz="2200" spc="20" dirty="0">
                <a:latin typeface="Open Sans Light" panose="020B0306030504020204" pitchFamily="34" charset="0"/>
                <a:ea typeface="Open Sans Light" panose="020B0306030504020204" pitchFamily="34" charset="0"/>
                <a:cs typeface="Open Sans Light" panose="020B0306030504020204" pitchFamily="34" charset="0"/>
              </a:rPr>
              <a:t>voting, </a:t>
            </a:r>
            <a:r>
              <a:rPr sz="2200" spc="-15" dirty="0">
                <a:latin typeface="Open Sans Light" panose="020B0306030504020204" pitchFamily="34" charset="0"/>
                <a:ea typeface="Open Sans Light" panose="020B0306030504020204" pitchFamily="34" charset="0"/>
                <a:cs typeface="Open Sans Light" panose="020B0306030504020204" pitchFamily="34" charset="0"/>
              </a:rPr>
              <a:t>like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Australia </a:t>
            </a:r>
            <a:r>
              <a:rPr sz="2200" spc="5" dirty="0">
                <a:latin typeface="Open Sans Light" panose="020B0306030504020204" pitchFamily="34" charset="0"/>
                <a:ea typeface="Open Sans Light" panose="020B0306030504020204" pitchFamily="34" charset="0"/>
                <a:cs typeface="Open Sans Light" panose="020B0306030504020204" pitchFamily="34" charset="0"/>
              </a:rPr>
              <a:t>and </a:t>
            </a:r>
            <a:r>
              <a:rPr sz="2200" spc="-35" dirty="0">
                <a:latin typeface="Open Sans Light" panose="020B0306030504020204" pitchFamily="34" charset="0"/>
                <a:ea typeface="Open Sans Light" panose="020B0306030504020204" pitchFamily="34" charset="0"/>
                <a:cs typeface="Open Sans Light" panose="020B0306030504020204" pitchFamily="34" charset="0"/>
              </a:rPr>
              <a:t>Belgium. </a:t>
            </a:r>
            <a:r>
              <a:rPr sz="2200" spc="35" dirty="0">
                <a:latin typeface="Open Sans Light" panose="020B0306030504020204" pitchFamily="34" charset="0"/>
                <a:ea typeface="Open Sans Light" panose="020B0306030504020204" pitchFamily="34" charset="0"/>
                <a:cs typeface="Open Sans Light" panose="020B0306030504020204" pitchFamily="34" charset="0"/>
              </a:rPr>
              <a:t>And </a:t>
            </a:r>
            <a:r>
              <a:rPr sz="2200" dirty="0">
                <a:latin typeface="Open Sans Light" panose="020B0306030504020204" pitchFamily="34" charset="0"/>
                <a:ea typeface="Open Sans Light" panose="020B0306030504020204" pitchFamily="34" charset="0"/>
                <a:cs typeface="Open Sans Light" panose="020B0306030504020204" pitchFamily="34" charset="0"/>
              </a:rPr>
              <a:t>even </a:t>
            </a:r>
            <a:r>
              <a:rPr sz="2200" spc="10" dirty="0">
                <a:latin typeface="Open Sans Light" panose="020B0306030504020204" pitchFamily="34" charset="0"/>
                <a:ea typeface="Open Sans Light" panose="020B0306030504020204" pitchFamily="34" charset="0"/>
                <a:cs typeface="Open Sans Light" panose="020B0306030504020204" pitchFamily="34" charset="0"/>
              </a:rPr>
              <a:t>though </a:t>
            </a:r>
            <a:r>
              <a:rPr sz="2200" spc="20" dirty="0">
                <a:latin typeface="Open Sans Light" panose="020B0306030504020204" pitchFamily="34" charset="0"/>
                <a:ea typeface="Open Sans Light" panose="020B0306030504020204" pitchFamily="34" charset="0"/>
                <a:cs typeface="Open Sans Light" panose="020B0306030504020204" pitchFamily="34" charset="0"/>
              </a:rPr>
              <a:t>voting </a:t>
            </a:r>
            <a:r>
              <a:rPr sz="2200" spc="-50" dirty="0">
                <a:latin typeface="Open Sans Light" panose="020B0306030504020204" pitchFamily="34" charset="0"/>
                <a:ea typeface="Open Sans Light" panose="020B0306030504020204" pitchFamily="34" charset="0"/>
                <a:cs typeface="Open Sans Light" panose="020B0306030504020204" pitchFamily="34" charset="0"/>
              </a:rPr>
              <a:t>is </a:t>
            </a:r>
            <a:r>
              <a:rPr sz="2200" spc="-35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mandatory, </a:t>
            </a:r>
            <a:r>
              <a:rPr sz="2200" spc="-30" dirty="0">
                <a:latin typeface="Open Sans Light" panose="020B0306030504020204" pitchFamily="34" charset="0"/>
                <a:ea typeface="Open Sans Light" panose="020B0306030504020204" pitchFamily="34" charset="0"/>
                <a:cs typeface="Open Sans Light" panose="020B0306030504020204" pitchFamily="34" charset="0"/>
              </a:rPr>
              <a:t>does </a:t>
            </a:r>
            <a:r>
              <a:rPr sz="2200" spc="10" dirty="0">
                <a:latin typeface="Open Sans Light" panose="020B0306030504020204" pitchFamily="34" charset="0"/>
                <a:ea typeface="Open Sans Light" panose="020B0306030504020204" pitchFamily="34" charset="0"/>
                <a:cs typeface="Open Sans Light" panose="020B0306030504020204" pitchFamily="34" charset="0"/>
              </a:rPr>
              <a:t>not </a:t>
            </a:r>
            <a:r>
              <a:rPr sz="2200" spc="15" dirty="0">
                <a:latin typeface="Open Sans Light" panose="020B0306030504020204" pitchFamily="34" charset="0"/>
                <a:ea typeface="Open Sans Light" panose="020B0306030504020204" pitchFamily="34" charset="0"/>
                <a:cs typeface="Open Sans Light" panose="020B0306030504020204" pitchFamily="34" charset="0"/>
              </a:rPr>
              <a:t>infringe </a:t>
            </a:r>
            <a:r>
              <a:rPr sz="2200" spc="-25" dirty="0">
                <a:latin typeface="Open Sans Light" panose="020B0306030504020204" pitchFamily="34" charset="0"/>
                <a:ea typeface="Open Sans Light" panose="020B0306030504020204" pitchFamily="34" charset="0"/>
                <a:cs typeface="Open Sans Light" panose="020B0306030504020204" pitchFamily="34" charset="0"/>
              </a:rPr>
              <a:t>on </a:t>
            </a:r>
            <a:r>
              <a:rPr sz="2200" spc="15" dirty="0">
                <a:latin typeface="Open Sans Light" panose="020B0306030504020204" pitchFamily="34" charset="0"/>
                <a:ea typeface="Open Sans Light" panose="020B0306030504020204" pitchFamily="34" charset="0"/>
                <a:cs typeface="Open Sans Light" panose="020B0306030504020204" pitchFamily="34" charset="0"/>
              </a:rPr>
              <a:t>their </a:t>
            </a:r>
            <a:r>
              <a:rPr sz="2200" spc="10" dirty="0">
                <a:latin typeface="Open Sans Light" panose="020B0306030504020204" pitchFamily="34" charset="0"/>
                <a:ea typeface="Open Sans Light" panose="020B0306030504020204" pitchFamily="34" charset="0"/>
                <a:cs typeface="Open Sans Light" panose="020B0306030504020204" pitchFamily="34" charset="0"/>
              </a:rPr>
              <a:t>rights </a:t>
            </a:r>
            <a:r>
              <a:rPr sz="2200" spc="-40" dirty="0">
                <a:latin typeface="Open Sans Light" panose="020B0306030504020204" pitchFamily="34" charset="0"/>
                <a:ea typeface="Open Sans Light" panose="020B0306030504020204" pitchFamily="34" charset="0"/>
                <a:cs typeface="Open Sans Light" panose="020B0306030504020204" pitchFamily="34" charset="0"/>
              </a:rPr>
              <a:t>as </a:t>
            </a:r>
            <a:r>
              <a:rPr sz="2200" spc="25" dirty="0">
                <a:latin typeface="Open Sans Light" panose="020B0306030504020204" pitchFamily="34" charset="0"/>
                <a:ea typeface="Open Sans Light" panose="020B0306030504020204" pitchFamily="34" charset="0"/>
                <a:cs typeface="Open Sans Light" panose="020B0306030504020204" pitchFamily="34" charset="0"/>
              </a:rPr>
              <a:t>they </a:t>
            </a:r>
            <a:r>
              <a:rPr sz="2200" spc="10" dirty="0">
                <a:latin typeface="Open Sans Light" panose="020B0306030504020204" pitchFamily="34" charset="0"/>
                <a:ea typeface="Open Sans Light" panose="020B0306030504020204" pitchFamily="34" charset="0"/>
                <a:cs typeface="Open Sans Light" panose="020B0306030504020204" pitchFamily="34" charset="0"/>
              </a:rPr>
              <a:t>are </a:t>
            </a:r>
            <a:r>
              <a:rPr sz="2200" spc="5" dirty="0">
                <a:latin typeface="Open Sans Light" panose="020B0306030504020204" pitchFamily="34" charset="0"/>
                <a:ea typeface="Open Sans Light" panose="020B0306030504020204" pitchFamily="34" charset="0"/>
                <a:cs typeface="Open Sans Light" panose="020B0306030504020204" pitchFamily="34" charset="0"/>
              </a:rPr>
              <a:t>allowed </a:t>
            </a:r>
            <a:r>
              <a:rPr sz="2200" spc="30" dirty="0">
                <a:latin typeface="Open Sans Light" panose="020B0306030504020204" pitchFamily="34" charset="0"/>
                <a:ea typeface="Open Sans Light" panose="020B0306030504020204" pitchFamily="34" charset="0"/>
                <a:cs typeface="Open Sans Light" panose="020B0306030504020204" pitchFamily="34" charset="0"/>
              </a:rPr>
              <a:t>to </a:t>
            </a:r>
            <a:r>
              <a:rPr sz="2200" spc="-20" dirty="0">
                <a:latin typeface="Open Sans Light" panose="020B0306030504020204" pitchFamily="34" charset="0"/>
                <a:ea typeface="Open Sans Light" panose="020B0306030504020204" pitchFamily="34" charset="0"/>
                <a:cs typeface="Open Sans Light" panose="020B0306030504020204" pitchFamily="34" charset="0"/>
              </a:rPr>
              <a:t>submit </a:t>
            </a:r>
            <a:r>
              <a:rPr sz="2200" spc="5" dirty="0">
                <a:latin typeface="Open Sans Light" panose="020B0306030504020204" pitchFamily="34" charset="0"/>
                <a:ea typeface="Open Sans Light" panose="020B0306030504020204" pitchFamily="34" charset="0"/>
                <a:cs typeface="Open Sans Light" panose="020B0306030504020204" pitchFamily="34" charset="0"/>
              </a:rPr>
              <a:t>a </a:t>
            </a:r>
            <a:r>
              <a:rPr sz="2200" spc="10"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blank</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ballot</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45" dirty="0">
                <a:latin typeface="Open Sans Light" panose="020B0306030504020204" pitchFamily="34" charset="0"/>
                <a:ea typeface="Open Sans Light" panose="020B0306030504020204" pitchFamily="34" charset="0"/>
                <a:cs typeface="Open Sans Light" panose="020B0306030504020204" pitchFamily="34" charset="0"/>
              </a:rPr>
              <a:t>at</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a</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polling</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dirty="0">
                <a:latin typeface="Open Sans Light" panose="020B0306030504020204" pitchFamily="34" charset="0"/>
                <a:ea typeface="Open Sans Light" panose="020B0306030504020204" pitchFamily="34" charset="0"/>
                <a:cs typeface="Open Sans Light" panose="020B0306030504020204" pitchFamily="34" charset="0"/>
              </a:rPr>
              <a:t>station</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rather</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10" dirty="0">
                <a:latin typeface="Open Sans Light" panose="020B0306030504020204" pitchFamily="34" charset="0"/>
                <a:ea typeface="Open Sans Light" panose="020B0306030504020204" pitchFamily="34" charset="0"/>
                <a:cs typeface="Open Sans Light" panose="020B0306030504020204" pitchFamily="34" charset="0"/>
              </a:rPr>
              <a:t>than</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25" dirty="0">
                <a:latin typeface="Open Sans Light" panose="020B0306030504020204" pitchFamily="34" charset="0"/>
                <a:ea typeface="Open Sans Light" panose="020B0306030504020204" pitchFamily="34" charset="0"/>
                <a:cs typeface="Open Sans Light" panose="020B0306030504020204" pitchFamily="34" charset="0"/>
              </a:rPr>
              <a:t>vote</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5" dirty="0">
                <a:latin typeface="Open Sans Light" panose="020B0306030504020204" pitchFamily="34" charset="0"/>
                <a:ea typeface="Open Sans Light" panose="020B0306030504020204" pitchFamily="34" charset="0"/>
                <a:cs typeface="Open Sans Light" panose="020B0306030504020204" pitchFamily="34" charset="0"/>
              </a:rPr>
              <a:t>for</a:t>
            </a:r>
            <a:r>
              <a:rPr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a</a:t>
            </a:r>
            <a:r>
              <a:rPr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sz="2200" spc="5" dirty="0">
                <a:latin typeface="Open Sans Light" panose="020B0306030504020204" pitchFamily="34" charset="0"/>
                <a:ea typeface="Open Sans Light" panose="020B0306030504020204" pitchFamily="34" charset="0"/>
                <a:cs typeface="Open Sans Light" panose="020B0306030504020204" pitchFamily="34" charset="0"/>
              </a:rPr>
              <a:t>candidate.</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20"/>
              </a:spcBef>
            </a:pPr>
            <a:r>
              <a:rPr sz="2200" spc="-5" dirty="0">
                <a:latin typeface="Open Sans Light" panose="020B0306030504020204" pitchFamily="34" charset="0"/>
                <a:ea typeface="Open Sans Light" panose="020B0306030504020204" pitchFamily="34" charset="0"/>
                <a:cs typeface="Open Sans Light" panose="020B0306030504020204" pitchFamily="34" charset="0"/>
              </a:rPr>
              <a:t>.</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356450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19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7" name="object 11">
            <a:extLst>
              <a:ext uri="{FF2B5EF4-FFF2-40B4-BE49-F238E27FC236}">
                <a16:creationId xmlns:a16="http://schemas.microsoft.com/office/drawing/2014/main" id="{53F5549D-D8BD-4363-A413-D3850A3B9A49}"/>
              </a:ext>
            </a:extLst>
          </p:cNvPr>
          <p:cNvSpPr txBox="1"/>
          <p:nvPr/>
        </p:nvSpPr>
        <p:spPr>
          <a:xfrm>
            <a:off x="1113631" y="1689886"/>
            <a:ext cx="12430223" cy="1110882"/>
          </a:xfrm>
          <a:prstGeom prst="rect">
            <a:avLst/>
          </a:prstGeom>
        </p:spPr>
        <p:txBody>
          <a:bodyPr vert="horz" wrap="square" lIns="0" tIns="12065" rIns="0" bIns="0" rtlCol="0">
            <a:spAutoFit/>
          </a:bodyPr>
          <a:lstStyle/>
          <a:p>
            <a:pPr>
              <a:spcBef>
                <a:spcPts val="20"/>
              </a:spcBef>
            </a:pPr>
            <a:endParaRPr lang="en-US" sz="22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342900">
              <a:lnSpc>
                <a:spcPct val="115500"/>
              </a:lnSpc>
            </a:pPr>
            <a:r>
              <a:rPr lang="en-US" sz="2200" spc="-70" dirty="0">
                <a:latin typeface="Open Sans Light" panose="020B0306030504020204" pitchFamily="34" charset="0"/>
                <a:ea typeface="Open Sans Light" panose="020B0306030504020204" pitchFamily="34" charset="0"/>
                <a:cs typeface="Open Sans Light" panose="020B0306030504020204" pitchFamily="34" charset="0"/>
              </a:rPr>
              <a:t>So </a:t>
            </a:r>
            <a:r>
              <a:rPr lang="en-US" sz="2200" spc="10" dirty="0">
                <a:latin typeface="Open Sans Light" panose="020B0306030504020204" pitchFamily="34" charset="0"/>
                <a:ea typeface="Open Sans Light" panose="020B0306030504020204" pitchFamily="34" charset="0"/>
                <a:cs typeface="Open Sans Light" panose="020B0306030504020204" pitchFamily="34" charset="0"/>
              </a:rPr>
              <a:t>how </a:t>
            </a:r>
            <a:r>
              <a:rPr lang="en-US" sz="2200" spc="-30" dirty="0">
                <a:latin typeface="Open Sans Light" panose="020B0306030504020204" pitchFamily="34" charset="0"/>
                <a:ea typeface="Open Sans Light" panose="020B0306030504020204" pitchFamily="34" charset="0"/>
                <a:cs typeface="Open Sans Light" panose="020B0306030504020204" pitchFamily="34" charset="0"/>
              </a:rPr>
              <a:t>does </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the </a:t>
            </a:r>
            <a:r>
              <a:rPr lang="en-US" sz="2200" spc="-25" dirty="0">
                <a:latin typeface="Open Sans Light" panose="020B0306030504020204" pitchFamily="34" charset="0"/>
                <a:ea typeface="Open Sans Light" panose="020B0306030504020204" pitchFamily="34" charset="0"/>
                <a:cs typeface="Open Sans Light" panose="020B0306030504020204" pitchFamily="34" charset="0"/>
              </a:rPr>
              <a:t>UK compare? </a:t>
            </a:r>
            <a:r>
              <a:rPr lang="en-US" sz="2200" spc="-50" dirty="0">
                <a:latin typeface="Open Sans Light" panose="020B0306030504020204" pitchFamily="34" charset="0"/>
                <a:ea typeface="Open Sans Light" panose="020B0306030504020204" pitchFamily="34" charset="0"/>
                <a:cs typeface="Open Sans Light" panose="020B0306030504020204" pitchFamily="34" charset="0"/>
              </a:rPr>
              <a:t>The </a:t>
            </a:r>
            <a:r>
              <a:rPr lang="en-US" sz="2200" spc="35" dirty="0">
                <a:latin typeface="Open Sans Light" panose="020B0306030504020204" pitchFamily="34" charset="0"/>
                <a:ea typeface="Open Sans Light" panose="020B0306030504020204" pitchFamily="34" charset="0"/>
                <a:cs typeface="Open Sans Light" panose="020B0306030504020204" pitchFamily="34" charset="0"/>
              </a:rPr>
              <a:t>bar </a:t>
            </a:r>
            <a:r>
              <a:rPr lang="en-US" sz="2200" spc="25" dirty="0">
                <a:latin typeface="Open Sans Light" panose="020B0306030504020204" pitchFamily="34" charset="0"/>
                <a:ea typeface="Open Sans Light" panose="020B0306030504020204" pitchFamily="34" charset="0"/>
                <a:cs typeface="Open Sans Light" panose="020B0306030504020204" pitchFamily="34" charset="0"/>
              </a:rPr>
              <a:t>graph </a:t>
            </a:r>
            <a:r>
              <a:rPr lang="en-US" sz="2200" spc="-30" dirty="0">
                <a:latin typeface="Open Sans Light" panose="020B0306030504020204" pitchFamily="34" charset="0"/>
                <a:ea typeface="Open Sans Light" panose="020B0306030504020204" pitchFamily="34" charset="0"/>
                <a:cs typeface="Open Sans Light" panose="020B0306030504020204" pitchFamily="34" charset="0"/>
              </a:rPr>
              <a:t>(a </a:t>
            </a:r>
            <a:r>
              <a:rPr lang="en-US" sz="2200" spc="5" dirty="0">
                <a:latin typeface="Open Sans Light" panose="020B0306030504020204" pitchFamily="34" charset="0"/>
                <a:ea typeface="Open Sans Light" panose="020B0306030504020204" pitchFamily="34" charset="0"/>
                <a:cs typeface="Open Sans Light" panose="020B0306030504020204" pitchFamily="34" charset="0"/>
              </a:rPr>
              <a:t>statistical concept </a:t>
            </a:r>
            <a:r>
              <a:rPr lang="en-US" sz="2200" spc="25" dirty="0">
                <a:latin typeface="Open Sans Light" panose="020B0306030504020204" pitchFamily="34" charset="0"/>
                <a:ea typeface="Open Sans Light" panose="020B0306030504020204" pitchFamily="34" charset="0"/>
                <a:cs typeface="Open Sans Light" panose="020B0306030504020204" pitchFamily="34" charset="0"/>
              </a:rPr>
              <a:t>we </a:t>
            </a:r>
            <a:r>
              <a:rPr lang="en-US" sz="2200" spc="10" dirty="0">
                <a:latin typeface="Open Sans Light" panose="020B0306030504020204" pitchFamily="34" charset="0"/>
                <a:ea typeface="Open Sans Light" panose="020B0306030504020204" pitchFamily="34" charset="0"/>
                <a:cs typeface="Open Sans Light" panose="020B0306030504020204" pitchFamily="34" charset="0"/>
              </a:rPr>
              <a:t>will </a:t>
            </a:r>
            <a:r>
              <a:rPr lang="en-US" sz="2200" spc="-35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dirty="0">
                <a:latin typeface="Open Sans Light" panose="020B0306030504020204" pitchFamily="34" charset="0"/>
                <a:ea typeface="Open Sans Light" panose="020B0306030504020204" pitchFamily="34" charset="0"/>
                <a:cs typeface="Open Sans Light" panose="020B0306030504020204" pitchFamily="34" charset="0"/>
              </a:rPr>
              <a:t>explore</a:t>
            </a:r>
            <a:r>
              <a:rPr lang="en-US" sz="2200" spc="-20" dirty="0">
                <a:latin typeface="Open Sans Light" panose="020B0306030504020204" pitchFamily="34" charset="0"/>
                <a:ea typeface="Open Sans Light" panose="020B0306030504020204" pitchFamily="34" charset="0"/>
                <a:cs typeface="Open Sans Light" panose="020B0306030504020204" pitchFamily="34" charset="0"/>
              </a:rPr>
              <a:t> in</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the</a:t>
            </a:r>
            <a:r>
              <a:rPr lang="en-US"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next</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10" dirty="0">
                <a:latin typeface="Open Sans Light" panose="020B0306030504020204" pitchFamily="34" charset="0"/>
                <a:ea typeface="Open Sans Light" panose="020B0306030504020204" pitchFamily="34" charset="0"/>
                <a:cs typeface="Open Sans Light" panose="020B0306030504020204" pitchFamily="34" charset="0"/>
              </a:rPr>
              <a:t>chapter)</a:t>
            </a:r>
            <a:r>
              <a:rPr lang="en-US"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10" dirty="0">
                <a:latin typeface="Open Sans Light" panose="020B0306030504020204" pitchFamily="34" charset="0"/>
                <a:ea typeface="Open Sans Light" panose="020B0306030504020204" pitchFamily="34" charset="0"/>
                <a:cs typeface="Open Sans Light" panose="020B0306030504020204" pitchFamily="34" charset="0"/>
              </a:rPr>
              <a:t>below</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10" dirty="0">
                <a:latin typeface="Open Sans Light" panose="020B0306030504020204" pitchFamily="34" charset="0"/>
                <a:ea typeface="Open Sans Light" panose="020B0306030504020204" pitchFamily="34" charset="0"/>
                <a:cs typeface="Open Sans Light" panose="020B0306030504020204" pitchFamily="34" charset="0"/>
              </a:rPr>
              <a:t>will</a:t>
            </a:r>
            <a:r>
              <a:rPr lang="en-US"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provide</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65" dirty="0">
                <a:latin typeface="Open Sans Light" panose="020B0306030504020204" pitchFamily="34" charset="0"/>
                <a:ea typeface="Open Sans Light" panose="020B0306030504020204" pitchFamily="34" charset="0"/>
                <a:cs typeface="Open Sans Light" panose="020B0306030504020204" pitchFamily="34" charset="0"/>
              </a:rPr>
              <a:t>some</a:t>
            </a:r>
            <a:r>
              <a:rPr lang="en-US" sz="2200" spc="-2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5" dirty="0">
                <a:latin typeface="Open Sans Light" panose="020B0306030504020204" pitchFamily="34" charset="0"/>
                <a:ea typeface="Open Sans Light" panose="020B0306030504020204" pitchFamily="34" charset="0"/>
                <a:cs typeface="Open Sans Light" panose="020B0306030504020204" pitchFamily="34" charset="0"/>
              </a:rPr>
              <a:t>useful</a:t>
            </a:r>
            <a:r>
              <a:rPr lang="en-US" sz="2200" spc="-15" dirty="0">
                <a:latin typeface="Open Sans Light" panose="020B0306030504020204" pitchFamily="34" charset="0"/>
                <a:ea typeface="Open Sans Light" panose="020B0306030504020204" pitchFamily="34" charset="0"/>
                <a:cs typeface="Open Sans Light" panose="020B0306030504020204" pitchFamily="34" charset="0"/>
              </a:rPr>
              <a:t> </a:t>
            </a:r>
            <a:r>
              <a:rPr lang="en-US" sz="2200" spc="-5" dirty="0">
                <a:latin typeface="Open Sans Light" panose="020B0306030504020204" pitchFamily="34" charset="0"/>
                <a:ea typeface="Open Sans Light" panose="020B0306030504020204" pitchFamily="34" charset="0"/>
                <a:cs typeface="Open Sans Light" panose="020B0306030504020204" pitchFamily="34" charset="0"/>
              </a:rPr>
              <a:t>information</a:t>
            </a:r>
            <a:r>
              <a:rPr sz="2200" spc="-5" dirty="0">
                <a:latin typeface="Open Sans Light" panose="020B0306030504020204" pitchFamily="34" charset="0"/>
                <a:ea typeface="Open Sans Light" panose="020B0306030504020204" pitchFamily="34" charset="0"/>
                <a:cs typeface="Open Sans Light" panose="020B0306030504020204" pitchFamily="34" charset="0"/>
              </a:rPr>
              <a:t>.</a:t>
            </a:r>
            <a:endParaRPr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3" name="object 9">
            <a:extLst>
              <a:ext uri="{FF2B5EF4-FFF2-40B4-BE49-F238E27FC236}">
                <a16:creationId xmlns:a16="http://schemas.microsoft.com/office/drawing/2014/main" id="{9F8E4B7F-4E1F-4496-9D1A-A1BC4567A1EF}"/>
              </a:ext>
            </a:extLst>
          </p:cNvPr>
          <p:cNvPicPr/>
          <p:nvPr/>
        </p:nvPicPr>
        <p:blipFill>
          <a:blip r:embed="rId2" cstate="print"/>
          <a:stretch>
            <a:fillRect/>
          </a:stretch>
        </p:blipFill>
        <p:spPr>
          <a:xfrm>
            <a:off x="2846250" y="2987675"/>
            <a:ext cx="8574361" cy="5765047"/>
          </a:xfrm>
          <a:prstGeom prst="rect">
            <a:avLst/>
          </a:prstGeom>
        </p:spPr>
      </p:pic>
    </p:spTree>
    <p:extLst>
      <p:ext uri="{BB962C8B-B14F-4D97-AF65-F5344CB8AC3E}">
        <p14:creationId xmlns:p14="http://schemas.microsoft.com/office/powerpoint/2010/main" val="191306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2</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266031" y="1006373"/>
            <a:ext cx="9434877" cy="628377"/>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4000" i="1" kern="0" dirty="0">
                <a:latin typeface="Raleway" panose="020B0503030101060003" pitchFamily="34" charset="0"/>
              </a:rPr>
              <a:t>1918-2019: Who was allowed to vote?</a:t>
            </a:r>
            <a:endParaRPr lang="en-US" sz="4000" kern="0" dirty="0">
              <a:latin typeface="Raleway" panose="020B0503030101060003" pitchFamily="34" charset="0"/>
            </a:endParaRPr>
          </a:p>
        </p:txBody>
      </p:sp>
      <p:sp>
        <p:nvSpPr>
          <p:cNvPr id="17" name="object 3">
            <a:extLst>
              <a:ext uri="{FF2B5EF4-FFF2-40B4-BE49-F238E27FC236}">
                <a16:creationId xmlns:a16="http://schemas.microsoft.com/office/drawing/2014/main" id="{F6C5392C-BDA8-4DAA-B7AA-1BD42EA4548C}"/>
              </a:ext>
            </a:extLst>
          </p:cNvPr>
          <p:cNvSpPr txBox="1"/>
          <p:nvPr/>
        </p:nvSpPr>
        <p:spPr>
          <a:xfrm>
            <a:off x="1056443" y="3422378"/>
            <a:ext cx="12153976" cy="4293291"/>
          </a:xfrm>
          <a:prstGeom prst="rect">
            <a:avLst/>
          </a:prstGeom>
        </p:spPr>
        <p:txBody>
          <a:bodyPr vert="horz" wrap="square" lIns="0" tIns="11430" rIns="0" bIns="0" rtlCol="0">
            <a:spAutoFit/>
          </a:bodyPr>
          <a:lstStyle/>
          <a:p>
            <a:pPr marL="12700" marR="50800">
              <a:lnSpc>
                <a:spcPct val="120800"/>
              </a:lnSpc>
              <a:spcBef>
                <a:spcPts val="90"/>
              </a:spcBef>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2018, the UK marked the 100th  anniversary of The Representation  of the People Act of 1918 that  allowed some women, and all men,  to vote for the first time.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129539">
              <a:lnSpc>
                <a:spcPct val="1208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understand how many people  decide to vote in elections in the  UK, let’s look at who has the right  to vote: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208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Before 1918, women did not have  the right to vote, and male voters  had to be taxpaying householders  aged over 21. In 1928, women aged  21 and over were granted the right  to vote. In 1969, the voting age  was lowered on an equal basis </a:t>
            </a:r>
            <a:r>
              <a:rPr sz="240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lang="en-GB" sz="240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18</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for both women and men.</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flipV="1">
            <a:off x="1266031" y="1893555"/>
            <a:ext cx="8839200"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spTree>
    <p:extLst>
      <p:ext uri="{BB962C8B-B14F-4D97-AF65-F5344CB8AC3E}">
        <p14:creationId xmlns:p14="http://schemas.microsoft.com/office/powerpoint/2010/main" val="1103988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lang="en-GB" sz="1650" b="1" spc="110" dirty="0">
                <a:solidFill>
                  <a:srgbClr val="212121"/>
                </a:solidFill>
                <a:latin typeface="Arial"/>
                <a:cs typeface="Arial"/>
              </a:rPr>
              <a:t>20</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961231" y="1065037"/>
            <a:ext cx="9851021" cy="443711"/>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marR="5080">
              <a:spcBef>
                <a:spcPts val="100"/>
              </a:spcBef>
              <a:tabLst>
                <a:tab pos="4051935" algn="l"/>
              </a:tabLst>
            </a:pPr>
            <a:r>
              <a:rPr lang="en-US" sz="2800" b="1" spc="-20" dirty="0">
                <a:solidFill>
                  <a:srgbClr val="212121"/>
                </a:solidFill>
                <a:latin typeface="Arial"/>
                <a:cs typeface="Arial"/>
              </a:rPr>
              <a:t>3</a:t>
            </a:r>
            <a:r>
              <a:rPr lang="en-US" sz="2800" spc="150" dirty="0"/>
              <a:t>C</a:t>
            </a:r>
            <a:r>
              <a:rPr lang="en-US" sz="2800" b="1" spc="-40" dirty="0">
                <a:solidFill>
                  <a:srgbClr val="212121"/>
                </a:solidFill>
                <a:latin typeface="Arial"/>
                <a:cs typeface="Arial"/>
              </a:rPr>
              <a:t>:</a:t>
            </a:r>
            <a:r>
              <a:rPr lang="en-US" sz="2800" b="1" spc="-10" dirty="0">
                <a:solidFill>
                  <a:srgbClr val="212121"/>
                </a:solidFill>
                <a:latin typeface="Arial"/>
                <a:cs typeface="Arial"/>
              </a:rPr>
              <a:t> </a:t>
            </a:r>
            <a:r>
              <a:rPr lang="en-US" sz="2800" b="1" spc="-5" dirty="0">
                <a:solidFill>
                  <a:srgbClr val="212121"/>
                </a:solidFill>
                <a:latin typeface="Arial"/>
                <a:cs typeface="Arial"/>
              </a:rPr>
              <a:t>H</a:t>
            </a:r>
            <a:r>
              <a:rPr lang="en-US" sz="2800" b="1" spc="70" dirty="0">
                <a:solidFill>
                  <a:srgbClr val="212121"/>
                </a:solidFill>
                <a:latin typeface="Arial"/>
                <a:cs typeface="Arial"/>
              </a:rPr>
              <a:t>e</a:t>
            </a:r>
            <a:r>
              <a:rPr lang="en-US" sz="2800" b="1" spc="40" dirty="0">
                <a:solidFill>
                  <a:srgbClr val="212121"/>
                </a:solidFill>
                <a:latin typeface="Arial"/>
                <a:cs typeface="Arial"/>
              </a:rPr>
              <a:t>r</a:t>
            </a:r>
            <a:r>
              <a:rPr lang="en-US" sz="2800" b="1" spc="75" dirty="0">
                <a:solidFill>
                  <a:srgbClr val="212121"/>
                </a:solidFill>
                <a:latin typeface="Arial"/>
                <a:cs typeface="Arial"/>
              </a:rPr>
              <a:t>e</a:t>
            </a:r>
            <a:r>
              <a:rPr lang="en-US" sz="2800" b="1" spc="-10" dirty="0">
                <a:solidFill>
                  <a:srgbClr val="212121"/>
                </a:solidFill>
                <a:latin typeface="Arial"/>
                <a:cs typeface="Arial"/>
              </a:rPr>
              <a:t> </a:t>
            </a:r>
            <a:r>
              <a:rPr lang="en-US" sz="2800" b="1" spc="95" dirty="0">
                <a:solidFill>
                  <a:srgbClr val="212121"/>
                </a:solidFill>
                <a:latin typeface="Arial"/>
                <a:cs typeface="Arial"/>
              </a:rPr>
              <a:t>a</a:t>
            </a:r>
            <a:r>
              <a:rPr lang="en-US" sz="2800" b="1" spc="40" dirty="0">
                <a:solidFill>
                  <a:srgbClr val="212121"/>
                </a:solidFill>
                <a:latin typeface="Arial"/>
                <a:cs typeface="Arial"/>
              </a:rPr>
              <a:t>r</a:t>
            </a:r>
            <a:r>
              <a:rPr lang="en-US" sz="2800" b="1" spc="75" dirty="0">
                <a:solidFill>
                  <a:srgbClr val="212121"/>
                </a:solidFill>
                <a:latin typeface="Arial"/>
                <a:cs typeface="Arial"/>
              </a:rPr>
              <a:t>e</a:t>
            </a:r>
            <a:r>
              <a:rPr lang="en-US" sz="2800" b="1" spc="-10" dirty="0">
                <a:solidFill>
                  <a:srgbClr val="212121"/>
                </a:solidFill>
                <a:latin typeface="Arial"/>
                <a:cs typeface="Arial"/>
              </a:rPr>
              <a:t> </a:t>
            </a:r>
            <a:r>
              <a:rPr lang="en-US" sz="2800" b="1" spc="-235" dirty="0">
                <a:solidFill>
                  <a:srgbClr val="212121"/>
                </a:solidFill>
                <a:latin typeface="Arial"/>
                <a:cs typeface="Arial"/>
              </a:rPr>
              <a:t>s</a:t>
            </a:r>
            <a:r>
              <a:rPr lang="en-US" sz="2800" b="1" spc="-80" dirty="0">
                <a:solidFill>
                  <a:srgbClr val="212121"/>
                </a:solidFill>
                <a:latin typeface="Arial"/>
                <a:cs typeface="Arial"/>
              </a:rPr>
              <a:t>o</a:t>
            </a:r>
            <a:r>
              <a:rPr lang="en-US" sz="2800" b="1" spc="-155" dirty="0">
                <a:solidFill>
                  <a:srgbClr val="212121"/>
                </a:solidFill>
                <a:latin typeface="Arial"/>
                <a:cs typeface="Arial"/>
              </a:rPr>
              <a:t>m</a:t>
            </a:r>
            <a:r>
              <a:rPr lang="en-US" sz="2800" b="1" spc="75" dirty="0">
                <a:solidFill>
                  <a:srgbClr val="212121"/>
                </a:solidFill>
                <a:latin typeface="Arial"/>
                <a:cs typeface="Arial"/>
              </a:rPr>
              <a:t>e</a:t>
            </a:r>
            <a:r>
              <a:rPr lang="en-US" sz="2800" b="1" spc="-10" dirty="0">
                <a:solidFill>
                  <a:srgbClr val="212121"/>
                </a:solidFill>
                <a:latin typeface="Arial"/>
                <a:cs typeface="Arial"/>
              </a:rPr>
              <a:t> </a:t>
            </a:r>
            <a:r>
              <a:rPr lang="en-US" sz="2800" b="1" spc="-155" dirty="0">
                <a:solidFill>
                  <a:srgbClr val="212121"/>
                </a:solidFill>
                <a:latin typeface="Arial"/>
                <a:cs typeface="Arial"/>
              </a:rPr>
              <a:t>m</a:t>
            </a:r>
            <a:r>
              <a:rPr lang="en-US" sz="2800" b="1" spc="-80" dirty="0">
                <a:solidFill>
                  <a:srgbClr val="212121"/>
                </a:solidFill>
                <a:latin typeface="Arial"/>
                <a:cs typeface="Arial"/>
              </a:rPr>
              <a:t>o</a:t>
            </a:r>
            <a:r>
              <a:rPr lang="en-US" sz="2800" b="1" spc="40" dirty="0">
                <a:solidFill>
                  <a:srgbClr val="212121"/>
                </a:solidFill>
                <a:latin typeface="Arial"/>
                <a:cs typeface="Arial"/>
              </a:rPr>
              <a:t>r</a:t>
            </a:r>
            <a:r>
              <a:rPr lang="en-US" sz="2800" b="1" spc="75" dirty="0">
                <a:solidFill>
                  <a:srgbClr val="212121"/>
                </a:solidFill>
                <a:latin typeface="Arial"/>
                <a:cs typeface="Arial"/>
              </a:rPr>
              <a:t>e</a:t>
            </a:r>
            <a:r>
              <a:rPr lang="en-US" sz="2800" b="1" spc="-10" dirty="0">
                <a:solidFill>
                  <a:srgbClr val="212121"/>
                </a:solidFill>
                <a:latin typeface="Arial"/>
                <a:cs typeface="Arial"/>
              </a:rPr>
              <a:t> </a:t>
            </a:r>
            <a:r>
              <a:rPr lang="en-US" sz="2800" b="1" spc="-235" dirty="0">
                <a:solidFill>
                  <a:srgbClr val="212121"/>
                </a:solidFill>
                <a:latin typeface="Arial"/>
                <a:cs typeface="Arial"/>
              </a:rPr>
              <a:t>s</a:t>
            </a:r>
            <a:r>
              <a:rPr lang="en-US" sz="2800" b="1" spc="-45" dirty="0">
                <a:solidFill>
                  <a:srgbClr val="212121"/>
                </a:solidFill>
                <a:latin typeface="Arial"/>
                <a:cs typeface="Arial"/>
              </a:rPr>
              <a:t>p</a:t>
            </a:r>
            <a:r>
              <a:rPr lang="en-US" sz="2800" b="1" spc="70" dirty="0">
                <a:solidFill>
                  <a:srgbClr val="212121"/>
                </a:solidFill>
                <a:latin typeface="Arial"/>
                <a:cs typeface="Arial"/>
              </a:rPr>
              <a:t>e</a:t>
            </a:r>
            <a:r>
              <a:rPr lang="en-US" sz="2800" b="1" spc="-90" dirty="0">
                <a:solidFill>
                  <a:srgbClr val="212121"/>
                </a:solidFill>
                <a:latin typeface="Arial"/>
                <a:cs typeface="Arial"/>
              </a:rPr>
              <a:t>c</a:t>
            </a:r>
            <a:r>
              <a:rPr lang="en-US" sz="2800" b="1" spc="-55" dirty="0">
                <a:solidFill>
                  <a:srgbClr val="212121"/>
                </a:solidFill>
                <a:latin typeface="Arial"/>
                <a:cs typeface="Arial"/>
              </a:rPr>
              <a:t>i</a:t>
            </a:r>
            <a:r>
              <a:rPr lang="en-US" sz="2800" b="1" spc="85" dirty="0">
                <a:solidFill>
                  <a:srgbClr val="212121"/>
                </a:solidFill>
                <a:latin typeface="Arial"/>
                <a:cs typeface="Arial"/>
              </a:rPr>
              <a:t>f</a:t>
            </a:r>
            <a:r>
              <a:rPr lang="en-US" sz="2800" b="1" spc="-55" dirty="0">
                <a:solidFill>
                  <a:srgbClr val="212121"/>
                </a:solidFill>
                <a:latin typeface="Arial"/>
                <a:cs typeface="Arial"/>
              </a:rPr>
              <a:t>i</a:t>
            </a:r>
            <a:r>
              <a:rPr lang="en-US" sz="2800" b="1" spc="-85" dirty="0">
                <a:solidFill>
                  <a:srgbClr val="212121"/>
                </a:solidFill>
                <a:latin typeface="Arial"/>
                <a:cs typeface="Arial"/>
              </a:rPr>
              <a:t>c</a:t>
            </a:r>
            <a:r>
              <a:rPr lang="en-US" sz="2800" b="1" dirty="0">
                <a:solidFill>
                  <a:srgbClr val="212121"/>
                </a:solidFill>
                <a:latin typeface="Arial"/>
                <a:cs typeface="Arial"/>
              </a:rPr>
              <a:t>	</a:t>
            </a:r>
            <a:r>
              <a:rPr lang="en-US" sz="2800" b="1" spc="-45" dirty="0">
                <a:solidFill>
                  <a:srgbClr val="212121"/>
                </a:solidFill>
                <a:latin typeface="Arial"/>
                <a:cs typeface="Arial"/>
              </a:rPr>
              <a:t>q</a:t>
            </a:r>
            <a:r>
              <a:rPr lang="en-US" sz="2800" b="1" spc="-140" dirty="0">
                <a:solidFill>
                  <a:srgbClr val="212121"/>
                </a:solidFill>
                <a:latin typeface="Arial"/>
                <a:cs typeface="Arial"/>
              </a:rPr>
              <a:t>u</a:t>
            </a:r>
            <a:r>
              <a:rPr lang="en-US" sz="2800" b="1" spc="70" dirty="0">
                <a:solidFill>
                  <a:srgbClr val="212121"/>
                </a:solidFill>
                <a:latin typeface="Arial"/>
                <a:cs typeface="Arial"/>
              </a:rPr>
              <a:t>e</a:t>
            </a:r>
            <a:r>
              <a:rPr lang="en-US" sz="2800" b="1" spc="-235" dirty="0">
                <a:solidFill>
                  <a:srgbClr val="212121"/>
                </a:solidFill>
                <a:latin typeface="Arial"/>
                <a:cs typeface="Arial"/>
              </a:rPr>
              <a:t>s</a:t>
            </a:r>
            <a:r>
              <a:rPr lang="en-US" sz="2800" b="1" spc="95" dirty="0">
                <a:solidFill>
                  <a:srgbClr val="212121"/>
                </a:solidFill>
                <a:latin typeface="Arial"/>
                <a:cs typeface="Arial"/>
              </a:rPr>
              <a:t>t</a:t>
            </a:r>
            <a:r>
              <a:rPr lang="en-US" sz="2800" b="1" spc="-55" dirty="0">
                <a:solidFill>
                  <a:srgbClr val="212121"/>
                </a:solidFill>
                <a:latin typeface="Arial"/>
                <a:cs typeface="Arial"/>
              </a:rPr>
              <a:t>i</a:t>
            </a:r>
            <a:r>
              <a:rPr lang="en-US" sz="2800" b="1" spc="-80" dirty="0">
                <a:solidFill>
                  <a:srgbClr val="212121"/>
                </a:solidFill>
                <a:latin typeface="Arial"/>
                <a:cs typeface="Arial"/>
              </a:rPr>
              <a:t>o</a:t>
            </a:r>
            <a:r>
              <a:rPr lang="en-US" sz="2800" b="1" spc="-145" dirty="0">
                <a:solidFill>
                  <a:srgbClr val="212121"/>
                </a:solidFill>
                <a:latin typeface="Arial"/>
                <a:cs typeface="Arial"/>
              </a:rPr>
              <a:t>n</a:t>
            </a:r>
            <a:r>
              <a:rPr lang="en-US" sz="2800" b="1" spc="-229" dirty="0">
                <a:solidFill>
                  <a:srgbClr val="212121"/>
                </a:solidFill>
                <a:latin typeface="Arial"/>
                <a:cs typeface="Arial"/>
              </a:rPr>
              <a:t>s</a:t>
            </a:r>
            <a:r>
              <a:rPr lang="en-US" sz="2800" b="1" spc="-10" dirty="0">
                <a:solidFill>
                  <a:srgbClr val="212121"/>
                </a:solidFill>
                <a:latin typeface="Arial"/>
                <a:cs typeface="Arial"/>
              </a:rPr>
              <a:t> </a:t>
            </a:r>
            <a:r>
              <a:rPr lang="en-US" sz="2800" b="1" spc="85" dirty="0">
                <a:solidFill>
                  <a:srgbClr val="212121"/>
                </a:solidFill>
                <a:latin typeface="Arial"/>
                <a:cs typeface="Arial"/>
              </a:rPr>
              <a:t>f</a:t>
            </a:r>
            <a:r>
              <a:rPr lang="en-US" sz="2800" b="1" spc="-80" dirty="0">
                <a:solidFill>
                  <a:srgbClr val="212121"/>
                </a:solidFill>
                <a:latin typeface="Arial"/>
                <a:cs typeface="Arial"/>
              </a:rPr>
              <a:t>o</a:t>
            </a:r>
            <a:r>
              <a:rPr lang="en-US" sz="2800" b="1" spc="35" dirty="0">
                <a:solidFill>
                  <a:srgbClr val="212121"/>
                </a:solidFill>
                <a:latin typeface="Arial"/>
                <a:cs typeface="Arial"/>
              </a:rPr>
              <a:t>r  </a:t>
            </a:r>
            <a:r>
              <a:rPr lang="en-US" sz="2800" b="1" spc="-125" dirty="0">
                <a:solidFill>
                  <a:srgbClr val="212121"/>
                </a:solidFill>
                <a:latin typeface="Arial"/>
                <a:cs typeface="Arial"/>
              </a:rPr>
              <a:t>discussion:</a:t>
            </a:r>
            <a:endParaRPr lang="en-US" sz="2800" dirty="0">
              <a:latin typeface="Arial"/>
              <a:cs typeface="Arial"/>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3" name="object 10">
            <a:extLst>
              <a:ext uri="{FF2B5EF4-FFF2-40B4-BE49-F238E27FC236}">
                <a16:creationId xmlns:a16="http://schemas.microsoft.com/office/drawing/2014/main" id="{6F3E4148-41D7-48AC-A244-46BD352B22F4}"/>
              </a:ext>
            </a:extLst>
          </p:cNvPr>
          <p:cNvSpPr txBox="1"/>
          <p:nvPr/>
        </p:nvSpPr>
        <p:spPr>
          <a:xfrm>
            <a:off x="1919408" y="2392972"/>
            <a:ext cx="13030200" cy="355418"/>
          </a:xfrm>
          <a:prstGeom prst="rect">
            <a:avLst/>
          </a:prstGeom>
        </p:spPr>
        <p:txBody>
          <a:bodyPr vert="horz" wrap="square" lIns="0" tIns="12065" rIns="0" bIns="0" rtlCol="0">
            <a:spAutoFit/>
          </a:bodyPr>
          <a:lstStyle/>
          <a:p>
            <a:pPr marL="12700" marR="5080">
              <a:lnSpc>
                <a:spcPct val="120300"/>
              </a:lnSpc>
              <a:spcBef>
                <a:spcPts val="95"/>
              </a:spcBef>
            </a:pP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people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should</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and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are</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enough</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people </a:t>
            </a:r>
            <a:r>
              <a:rPr sz="2000" spc="-3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voting?</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object 11">
            <a:extLst>
              <a:ext uri="{FF2B5EF4-FFF2-40B4-BE49-F238E27FC236}">
                <a16:creationId xmlns:a16="http://schemas.microsoft.com/office/drawing/2014/main" id="{C9B1E69B-A608-4577-A1EB-CCDAF0AC6A59}"/>
              </a:ext>
            </a:extLst>
          </p:cNvPr>
          <p:cNvSpPr txBox="1"/>
          <p:nvPr/>
        </p:nvSpPr>
        <p:spPr>
          <a:xfrm>
            <a:off x="1309943" y="2379781"/>
            <a:ext cx="467359" cy="365485"/>
          </a:xfrm>
          <a:prstGeom prst="rect">
            <a:avLst/>
          </a:prstGeom>
          <a:solidFill>
            <a:srgbClr val="4B97B0"/>
          </a:solidFill>
        </p:spPr>
        <p:txBody>
          <a:bodyPr vert="horz" wrap="square" lIns="0" tIns="80010" rIns="0" bIns="0" rtlCol="0">
            <a:spAutoFit/>
          </a:bodyPr>
          <a:lstStyle/>
          <a:p>
            <a:pPr marL="11430" algn="ctr">
              <a:spcBef>
                <a:spcPts val="630"/>
              </a:spcBef>
            </a:pPr>
            <a:r>
              <a:rPr sz="1850" b="1" spc="-345" dirty="0">
                <a:solidFill>
                  <a:srgbClr val="FBFFF9"/>
                </a:solidFill>
                <a:latin typeface="Arial"/>
                <a:cs typeface="Arial"/>
              </a:rPr>
              <a:t>1</a:t>
            </a:r>
            <a:endParaRPr sz="1850">
              <a:latin typeface="Arial"/>
              <a:cs typeface="Arial"/>
            </a:endParaRPr>
          </a:p>
        </p:txBody>
      </p:sp>
      <p:sp>
        <p:nvSpPr>
          <p:cNvPr id="18" name="object 13">
            <a:extLst>
              <a:ext uri="{FF2B5EF4-FFF2-40B4-BE49-F238E27FC236}">
                <a16:creationId xmlns:a16="http://schemas.microsoft.com/office/drawing/2014/main" id="{A3DDB37C-F1EC-45B9-926A-41337375A1CF}"/>
              </a:ext>
            </a:extLst>
          </p:cNvPr>
          <p:cNvSpPr txBox="1"/>
          <p:nvPr/>
        </p:nvSpPr>
        <p:spPr>
          <a:xfrm>
            <a:off x="1309942" y="3425427"/>
            <a:ext cx="467359" cy="360355"/>
          </a:xfrm>
          <a:prstGeom prst="rect">
            <a:avLst/>
          </a:prstGeom>
          <a:solidFill>
            <a:srgbClr val="4B97B0"/>
          </a:solidFill>
        </p:spPr>
        <p:txBody>
          <a:bodyPr vert="horz" wrap="square" lIns="0" tIns="74930" rIns="0" bIns="0" rtlCol="0">
            <a:spAutoFit/>
          </a:bodyPr>
          <a:lstStyle/>
          <a:p>
            <a:pPr algn="ctr">
              <a:spcBef>
                <a:spcPts val="590"/>
              </a:spcBef>
            </a:pPr>
            <a:r>
              <a:rPr sz="1850" b="1" spc="20" dirty="0">
                <a:solidFill>
                  <a:srgbClr val="FBFFF9"/>
                </a:solidFill>
                <a:latin typeface="Arial"/>
                <a:cs typeface="Arial"/>
              </a:rPr>
              <a:t>2</a:t>
            </a:r>
            <a:endParaRPr sz="1850">
              <a:latin typeface="Arial"/>
              <a:cs typeface="Arial"/>
            </a:endParaRPr>
          </a:p>
        </p:txBody>
      </p:sp>
      <p:sp>
        <p:nvSpPr>
          <p:cNvPr id="19" name="object 14">
            <a:extLst>
              <a:ext uri="{FF2B5EF4-FFF2-40B4-BE49-F238E27FC236}">
                <a16:creationId xmlns:a16="http://schemas.microsoft.com/office/drawing/2014/main" id="{5D8C5D1F-C93B-4D39-BE16-E4D4D85D8095}"/>
              </a:ext>
            </a:extLst>
          </p:cNvPr>
          <p:cNvSpPr txBox="1"/>
          <p:nvPr/>
        </p:nvSpPr>
        <p:spPr>
          <a:xfrm>
            <a:off x="1969131" y="4630231"/>
            <a:ext cx="10668635" cy="1463414"/>
          </a:xfrm>
          <a:prstGeom prst="rect">
            <a:avLst/>
          </a:prstGeom>
        </p:spPr>
        <p:txBody>
          <a:bodyPr vert="horz" wrap="square" lIns="0" tIns="12065" rIns="0" bIns="0" rtlCol="0">
            <a:spAutoFit/>
          </a:bodyPr>
          <a:lstStyle/>
          <a:p>
            <a:pPr marL="12700" marR="5080">
              <a:lnSpc>
                <a:spcPct val="120300"/>
              </a:lnSpc>
              <a:spcBef>
                <a:spcPts val="95"/>
              </a:spcBef>
            </a:pP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How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does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UK's </a:t>
            </a:r>
            <a:r>
              <a:rPr sz="20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voter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compare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other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countries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around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world? </a:t>
            </a:r>
            <a:r>
              <a:rPr sz="20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Use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graph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above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compare.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Many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countries </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not have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compulsory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voting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system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still </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get </a:t>
            </a:r>
            <a:r>
              <a:rPr sz="20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strong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turnouts.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example,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Sweden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had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 </a:t>
            </a:r>
            <a:r>
              <a:rPr sz="20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voter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turnout </a:t>
            </a:r>
            <a:r>
              <a:rPr sz="20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0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6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82.6%</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in</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2014,</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South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Korea</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9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77.9%</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7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2017,</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Israel</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76.1%</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a:t>
            </a:r>
            <a:r>
              <a:rPr lang="en-GB"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0</a:t>
            </a:r>
            <a:r>
              <a:rPr sz="2000" spc="-3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5</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000" spc="8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Z</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7</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5</a:t>
            </a:r>
            <a:r>
              <a:rPr sz="2000" spc="-5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0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7</a:t>
            </a:r>
            <a:r>
              <a:rPr sz="2000" spc="-2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in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2</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0</a:t>
            </a:r>
            <a:r>
              <a:rPr sz="2000" spc="-3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a:t>
            </a:r>
            <a:r>
              <a:rPr sz="2000" spc="-9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7</a:t>
            </a:r>
            <a:r>
              <a:rPr sz="20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object 15">
            <a:extLst>
              <a:ext uri="{FF2B5EF4-FFF2-40B4-BE49-F238E27FC236}">
                <a16:creationId xmlns:a16="http://schemas.microsoft.com/office/drawing/2014/main" id="{61DA178E-A32A-41D0-856C-36DA986463E7}"/>
              </a:ext>
            </a:extLst>
          </p:cNvPr>
          <p:cNvSpPr txBox="1"/>
          <p:nvPr/>
        </p:nvSpPr>
        <p:spPr>
          <a:xfrm>
            <a:off x="1309942" y="4689966"/>
            <a:ext cx="467359" cy="367408"/>
          </a:xfrm>
          <a:prstGeom prst="rect">
            <a:avLst/>
          </a:prstGeom>
          <a:solidFill>
            <a:srgbClr val="4B97B0"/>
          </a:solidFill>
        </p:spPr>
        <p:txBody>
          <a:bodyPr vert="horz" wrap="square" lIns="0" tIns="81915" rIns="0" bIns="0" rtlCol="0">
            <a:spAutoFit/>
          </a:bodyPr>
          <a:lstStyle/>
          <a:p>
            <a:pPr algn="ctr">
              <a:spcBef>
                <a:spcPts val="645"/>
              </a:spcBef>
            </a:pPr>
            <a:r>
              <a:rPr sz="1850" b="1" dirty="0">
                <a:solidFill>
                  <a:srgbClr val="FBFFF9"/>
                </a:solidFill>
                <a:latin typeface="Arial"/>
                <a:cs typeface="Arial"/>
              </a:rPr>
              <a:t>3</a:t>
            </a:r>
            <a:endParaRPr sz="1850">
              <a:latin typeface="Arial"/>
              <a:cs typeface="Arial"/>
            </a:endParaRPr>
          </a:p>
        </p:txBody>
      </p:sp>
      <p:sp>
        <p:nvSpPr>
          <p:cNvPr id="21" name="object 16">
            <a:extLst>
              <a:ext uri="{FF2B5EF4-FFF2-40B4-BE49-F238E27FC236}">
                <a16:creationId xmlns:a16="http://schemas.microsoft.com/office/drawing/2014/main" id="{2560D058-7EB2-4CAF-AE0A-D77DC03F6AF1}"/>
              </a:ext>
            </a:extLst>
          </p:cNvPr>
          <p:cNvSpPr txBox="1"/>
          <p:nvPr/>
        </p:nvSpPr>
        <p:spPr>
          <a:xfrm>
            <a:off x="1973606" y="6649543"/>
            <a:ext cx="10758674" cy="724750"/>
          </a:xfrm>
          <a:prstGeom prst="rect">
            <a:avLst/>
          </a:prstGeom>
        </p:spPr>
        <p:txBody>
          <a:bodyPr vert="horz" wrap="square" lIns="0" tIns="12065" rIns="0" bIns="0" rtlCol="0">
            <a:spAutoFit/>
          </a:bodyPr>
          <a:lstStyle/>
          <a:p>
            <a:pPr marL="12700" marR="5080">
              <a:lnSpc>
                <a:spcPct val="120300"/>
              </a:lnSpc>
              <a:spcBef>
                <a:spcPts val="95"/>
              </a:spcBef>
            </a:pP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Given</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percentage</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people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who</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have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decided</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in</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000" spc="-3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last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hundred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years,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there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should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compulsory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voting</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in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UK</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(like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in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Australia</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Belgium)?</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object 17">
            <a:extLst>
              <a:ext uri="{FF2B5EF4-FFF2-40B4-BE49-F238E27FC236}">
                <a16:creationId xmlns:a16="http://schemas.microsoft.com/office/drawing/2014/main" id="{8B3905EB-72A3-48D7-A6F2-BD81EDEC9A7F}"/>
              </a:ext>
            </a:extLst>
          </p:cNvPr>
          <p:cNvSpPr txBox="1"/>
          <p:nvPr/>
        </p:nvSpPr>
        <p:spPr>
          <a:xfrm>
            <a:off x="1309942" y="6644510"/>
            <a:ext cx="467359" cy="367408"/>
          </a:xfrm>
          <a:prstGeom prst="rect">
            <a:avLst/>
          </a:prstGeom>
          <a:solidFill>
            <a:srgbClr val="4B97B0"/>
          </a:solidFill>
        </p:spPr>
        <p:txBody>
          <a:bodyPr vert="horz" wrap="square" lIns="0" tIns="81915" rIns="0" bIns="0" rtlCol="0">
            <a:spAutoFit/>
          </a:bodyPr>
          <a:lstStyle/>
          <a:p>
            <a:pPr marL="126364">
              <a:spcBef>
                <a:spcPts val="645"/>
              </a:spcBef>
            </a:pPr>
            <a:r>
              <a:rPr sz="1850" b="1" spc="250" dirty="0">
                <a:solidFill>
                  <a:srgbClr val="FBFFF9"/>
                </a:solidFill>
                <a:latin typeface="Arial"/>
                <a:cs typeface="Arial"/>
              </a:rPr>
              <a:t>4</a:t>
            </a:r>
            <a:endParaRPr sz="1850" dirty="0">
              <a:latin typeface="Arial"/>
              <a:cs typeface="Arial"/>
            </a:endParaRPr>
          </a:p>
        </p:txBody>
      </p:sp>
      <p:sp>
        <p:nvSpPr>
          <p:cNvPr id="23" name="object 18">
            <a:extLst>
              <a:ext uri="{FF2B5EF4-FFF2-40B4-BE49-F238E27FC236}">
                <a16:creationId xmlns:a16="http://schemas.microsoft.com/office/drawing/2014/main" id="{A8ED5145-F22C-4AAA-BB66-B91F27589967}"/>
              </a:ext>
            </a:extLst>
          </p:cNvPr>
          <p:cNvSpPr txBox="1"/>
          <p:nvPr/>
        </p:nvSpPr>
        <p:spPr>
          <a:xfrm>
            <a:off x="2028031" y="7910380"/>
            <a:ext cx="10482894" cy="1097095"/>
          </a:xfrm>
          <a:prstGeom prst="rect">
            <a:avLst/>
          </a:prstGeom>
        </p:spPr>
        <p:txBody>
          <a:bodyPr vert="horz" wrap="square" lIns="0" tIns="12065" rIns="0" bIns="0" rtlCol="0">
            <a:spAutoFit/>
          </a:bodyPr>
          <a:lstStyle/>
          <a:p>
            <a:pPr marL="12700" marR="5080">
              <a:lnSpc>
                <a:spcPct val="120300"/>
              </a:lnSpc>
              <a:spcBef>
                <a:spcPts val="95"/>
              </a:spcBef>
            </a:pPr>
            <a:r>
              <a:rPr sz="2000" spc="1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If</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voting</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age</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was</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lowered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16</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years</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old,</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it</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would </a:t>
            </a:r>
            <a:r>
              <a:rPr sz="2000" spc="-3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affect</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percentage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people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who</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participate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in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elections?</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315"/>
              </a:spcBef>
            </a:pP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or</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4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why</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not?</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object 19">
            <a:extLst>
              <a:ext uri="{FF2B5EF4-FFF2-40B4-BE49-F238E27FC236}">
                <a16:creationId xmlns:a16="http://schemas.microsoft.com/office/drawing/2014/main" id="{2ADE23CF-21C0-4D26-AD8E-A8A3FFD4468E}"/>
              </a:ext>
            </a:extLst>
          </p:cNvPr>
          <p:cNvSpPr txBox="1"/>
          <p:nvPr/>
        </p:nvSpPr>
        <p:spPr>
          <a:xfrm>
            <a:off x="1332073" y="7954485"/>
            <a:ext cx="467359" cy="367408"/>
          </a:xfrm>
          <a:prstGeom prst="rect">
            <a:avLst/>
          </a:prstGeom>
          <a:solidFill>
            <a:srgbClr val="4B97B0"/>
          </a:solidFill>
        </p:spPr>
        <p:txBody>
          <a:bodyPr vert="horz" wrap="square" lIns="0" tIns="81915" rIns="0" bIns="0" rtlCol="0">
            <a:spAutoFit/>
          </a:bodyPr>
          <a:lstStyle/>
          <a:p>
            <a:pPr marL="143510">
              <a:spcBef>
                <a:spcPts val="645"/>
              </a:spcBef>
            </a:pPr>
            <a:r>
              <a:rPr sz="1850" b="1" spc="20" dirty="0">
                <a:solidFill>
                  <a:srgbClr val="FBFFF9"/>
                </a:solidFill>
                <a:latin typeface="Arial"/>
                <a:cs typeface="Arial"/>
              </a:rPr>
              <a:t>5</a:t>
            </a:r>
            <a:endParaRPr sz="1850" dirty="0">
              <a:latin typeface="Arial"/>
              <a:cs typeface="Arial"/>
            </a:endParaRPr>
          </a:p>
        </p:txBody>
      </p:sp>
      <p:sp>
        <p:nvSpPr>
          <p:cNvPr id="26" name="object 12">
            <a:extLst>
              <a:ext uri="{FF2B5EF4-FFF2-40B4-BE49-F238E27FC236}">
                <a16:creationId xmlns:a16="http://schemas.microsoft.com/office/drawing/2014/main" id="{5FDB37B9-1CCA-4851-82B5-6759EBAE847C}"/>
              </a:ext>
            </a:extLst>
          </p:cNvPr>
          <p:cNvSpPr txBox="1"/>
          <p:nvPr/>
        </p:nvSpPr>
        <p:spPr>
          <a:xfrm>
            <a:off x="1919408" y="3371635"/>
            <a:ext cx="10668635" cy="724750"/>
          </a:xfrm>
          <a:prstGeom prst="rect">
            <a:avLst/>
          </a:prstGeom>
        </p:spPr>
        <p:txBody>
          <a:bodyPr vert="horz" wrap="square" lIns="0" tIns="12065" rIns="0" bIns="0" rtlCol="0">
            <a:spAutoFit/>
          </a:bodyPr>
          <a:lstStyle/>
          <a:p>
            <a:pPr marL="12700" marR="5080">
              <a:lnSpc>
                <a:spcPct val="120300"/>
              </a:lnSpc>
              <a:spcBef>
                <a:spcPts val="95"/>
              </a:spcBef>
            </a:pPr>
            <a:r>
              <a:rPr sz="2000" spc="-3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you</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think</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criteria</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for</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eligibility</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6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affect</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who</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goes</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out </a:t>
            </a:r>
            <a:r>
              <a:rPr sz="2000" spc="-34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to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vote?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What </a:t>
            </a:r>
            <a:r>
              <a:rPr sz="20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kind </a:t>
            </a:r>
            <a:r>
              <a:rPr sz="2000" spc="5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of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extra data </a:t>
            </a:r>
            <a:r>
              <a:rPr sz="2000" spc="1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would be helpful </a:t>
            </a:r>
            <a:r>
              <a:rPr sz="2000" spc="-2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a:t>
            </a:r>
            <a:r>
              <a:rPr sz="2000" spc="-1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understanding</a:t>
            </a:r>
            <a:r>
              <a:rPr sz="2000" spc="-25"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000" spc="-3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this?</a:t>
            </a:r>
            <a:endParaRPr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object 5">
            <a:extLst>
              <a:ext uri="{FF2B5EF4-FFF2-40B4-BE49-F238E27FC236}">
                <a16:creationId xmlns:a16="http://schemas.microsoft.com/office/drawing/2014/main" id="{47ACBA70-36C4-4D42-8FB5-551106AEA36B}"/>
              </a:ext>
            </a:extLst>
          </p:cNvPr>
          <p:cNvSpPr/>
          <p:nvPr/>
        </p:nvSpPr>
        <p:spPr>
          <a:xfrm>
            <a:off x="4671975" y="9533887"/>
            <a:ext cx="2960203" cy="985837"/>
          </a:xfrm>
          <a:prstGeom prst="rect">
            <a:avLst/>
          </a:prstGeom>
          <a:blipFill>
            <a:blip r:embed="rId2" cstate="print"/>
            <a:stretch>
              <a:fillRect/>
            </a:stretch>
          </a:blipFill>
        </p:spPr>
        <p:txBody>
          <a:bodyPr wrap="square" lIns="0" tIns="0" rIns="0" bIns="0" rtlCol="0"/>
          <a:lstStyle/>
          <a:p>
            <a:endParaRPr/>
          </a:p>
        </p:txBody>
      </p:sp>
      <p:pic>
        <p:nvPicPr>
          <p:cNvPr id="28" name="Picture 27" descr="Shape&#10;&#10;Description automatically generated with medium confidence">
            <a:extLst>
              <a:ext uri="{FF2B5EF4-FFF2-40B4-BE49-F238E27FC236}">
                <a16:creationId xmlns:a16="http://schemas.microsoft.com/office/drawing/2014/main" id="{76861003-020A-4176-999A-3547C536A7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5984" y="9533886"/>
            <a:ext cx="2440138" cy="985837"/>
          </a:xfrm>
          <a:prstGeom prst="rect">
            <a:avLst/>
          </a:prstGeom>
        </p:spPr>
      </p:pic>
    </p:spTree>
    <p:extLst>
      <p:ext uri="{BB962C8B-B14F-4D97-AF65-F5344CB8AC3E}">
        <p14:creationId xmlns:p14="http://schemas.microsoft.com/office/powerpoint/2010/main" val="128868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3</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3" name="object 9">
            <a:extLst>
              <a:ext uri="{FF2B5EF4-FFF2-40B4-BE49-F238E27FC236}">
                <a16:creationId xmlns:a16="http://schemas.microsoft.com/office/drawing/2014/main" id="{32686B56-24FA-486E-B6D3-D4B8CD51F694}"/>
              </a:ext>
            </a:extLst>
          </p:cNvPr>
          <p:cNvSpPr txBox="1"/>
          <p:nvPr/>
        </p:nvSpPr>
        <p:spPr>
          <a:xfrm>
            <a:off x="573021" y="1267110"/>
            <a:ext cx="12749526" cy="5065169"/>
          </a:xfrm>
          <a:prstGeom prst="rect">
            <a:avLst/>
          </a:prstGeom>
        </p:spPr>
        <p:txBody>
          <a:bodyPr vert="horz" wrap="square" lIns="0" tIns="11430" rIns="0" bIns="0" rtlCol="0">
            <a:spAutoFit/>
          </a:bodyPr>
          <a:lstStyle/>
          <a:p>
            <a:pPr marL="12700" marR="52069">
              <a:lnSpc>
                <a:spcPct val="120800"/>
              </a:lnSpc>
              <a:spcBef>
                <a:spcPts val="90"/>
              </a:spcBef>
            </a:pPr>
            <a:r>
              <a:rPr sz="3200" b="1" i="1" dirty="0">
                <a:solidFill>
                  <a:srgbClr val="212121"/>
                </a:solidFill>
                <a:latin typeface="Raleway" panose="020B0503030101060003" pitchFamily="34" charset="0"/>
                <a:ea typeface="Open Sans Light" panose="020B0306030504020204" pitchFamily="34" charset="0"/>
                <a:cs typeface="Open Sans Light" panose="020B0306030504020204" pitchFamily="34" charset="0"/>
              </a:rPr>
              <a:t>Let’s keep in mind that now (in 2020), to vote in a general election you must:</a:t>
            </a:r>
            <a:endParaRPr sz="3200" b="1" i="1" dirty="0">
              <a:latin typeface="Raleway" panose="020B0503030101060003" pitchFamily="34" charset="0"/>
              <a:ea typeface="Open Sans Light" panose="020B0306030504020204" pitchFamily="34" charset="0"/>
              <a:cs typeface="Open Sans Light" panose="020B0306030504020204" pitchFamily="34" charset="0"/>
            </a:endParaRPr>
          </a:p>
          <a:p>
            <a:pPr>
              <a:lnSpc>
                <a:spcPct val="100000"/>
              </a:lnSpc>
            </a:pPr>
            <a:endParaRPr lang="en-GB" sz="28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596265" indent="-285750">
              <a:buFont typeface="Arial" panose="020B0604020202020204" pitchFamily="34" charset="0"/>
              <a:buChar char="•"/>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registered to vote</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596265" marR="85090" indent="-285750">
              <a:lnSpc>
                <a:spcPct val="120800"/>
              </a:lnSpc>
              <a:buFont typeface="Arial" panose="020B0604020202020204" pitchFamily="34" charset="0"/>
              <a:buChar char="•"/>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18 or over on the day of the  election (‘polling day’)</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596265" marR="121920" indent="-285750">
              <a:lnSpc>
                <a:spcPct val="120800"/>
              </a:lnSpc>
              <a:buFont typeface="Arial" panose="020B0604020202020204" pitchFamily="34" charset="0"/>
              <a:buChar char="•"/>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a British, Irish or qualifying  Commonwealth citizen</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596265" marR="5080" indent="-285750">
              <a:lnSpc>
                <a:spcPct val="120800"/>
              </a:lnSpc>
              <a:buFont typeface="Arial" panose="020B0604020202020204" pitchFamily="34" charset="0"/>
              <a:buChar char="•"/>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be resident at an address in the  UK (or a British citizen living  abroad who has been  registered to vote in the UK in  the last 15 years)</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a:p>
            <a:pPr marL="596265" marR="251460" indent="-285750">
              <a:lnSpc>
                <a:spcPct val="120800"/>
              </a:lnSpc>
              <a:buFont typeface="Arial" panose="020B0604020202020204" pitchFamily="34" charset="0"/>
              <a:buChar char="•"/>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not be legally excluded from  voting</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17">
            <a:extLst>
              <a:ext uri="{FF2B5EF4-FFF2-40B4-BE49-F238E27FC236}">
                <a16:creationId xmlns:a16="http://schemas.microsoft.com/office/drawing/2014/main" id="{CC97801C-F349-40F6-AB6C-1A998E792861}"/>
              </a:ext>
            </a:extLst>
          </p:cNvPr>
          <p:cNvSpPr/>
          <p:nvPr/>
        </p:nvSpPr>
        <p:spPr>
          <a:xfrm>
            <a:off x="5709602" y="6783043"/>
            <a:ext cx="2847657" cy="3214878"/>
          </a:xfrm>
          <a:custGeom>
            <a:avLst/>
            <a:gdLst/>
            <a:ahLst/>
            <a:cxnLst/>
            <a:rect l="l" t="t" r="r" b="b"/>
            <a:pathLst>
              <a:path w="1885314" h="2087879">
                <a:moveTo>
                  <a:pt x="1657426" y="1393558"/>
                </a:moveTo>
                <a:lnTo>
                  <a:pt x="1608074" y="1344358"/>
                </a:lnTo>
                <a:lnTo>
                  <a:pt x="1262583" y="1688833"/>
                </a:lnTo>
                <a:lnTo>
                  <a:pt x="1114513" y="1541157"/>
                </a:lnTo>
                <a:lnTo>
                  <a:pt x="1065161" y="1590433"/>
                </a:lnTo>
                <a:lnTo>
                  <a:pt x="1262583" y="1787232"/>
                </a:lnTo>
                <a:lnTo>
                  <a:pt x="1657426" y="1393558"/>
                </a:lnTo>
                <a:close/>
              </a:path>
              <a:path w="1885314" h="2087879">
                <a:moveTo>
                  <a:pt x="1884870" y="1565795"/>
                </a:moveTo>
                <a:lnTo>
                  <a:pt x="1882432" y="1515249"/>
                </a:lnTo>
                <a:lnTo>
                  <a:pt x="1875282" y="1466088"/>
                </a:lnTo>
                <a:lnTo>
                  <a:pt x="1863623" y="1418539"/>
                </a:lnTo>
                <a:lnTo>
                  <a:pt x="1847710" y="1372819"/>
                </a:lnTo>
                <a:lnTo>
                  <a:pt x="1827745" y="1329131"/>
                </a:lnTo>
                <a:lnTo>
                  <a:pt x="1815058" y="1307020"/>
                </a:lnTo>
                <a:lnTo>
                  <a:pt x="1815058" y="1565795"/>
                </a:lnTo>
                <a:lnTo>
                  <a:pt x="1812404" y="1615084"/>
                </a:lnTo>
                <a:lnTo>
                  <a:pt x="1804593" y="1662836"/>
                </a:lnTo>
                <a:lnTo>
                  <a:pt x="1791931" y="1708772"/>
                </a:lnTo>
                <a:lnTo>
                  <a:pt x="1774672" y="1752625"/>
                </a:lnTo>
                <a:lnTo>
                  <a:pt x="1753108" y="1794103"/>
                </a:lnTo>
                <a:lnTo>
                  <a:pt x="1727517" y="1832940"/>
                </a:lnTo>
                <a:lnTo>
                  <a:pt x="1698155" y="1868868"/>
                </a:lnTo>
                <a:lnTo>
                  <a:pt x="1665325" y="1901596"/>
                </a:lnTo>
                <a:lnTo>
                  <a:pt x="1629295" y="1930857"/>
                </a:lnTo>
                <a:lnTo>
                  <a:pt x="1590332" y="1956384"/>
                </a:lnTo>
                <a:lnTo>
                  <a:pt x="1548714" y="1977872"/>
                </a:lnTo>
                <a:lnTo>
                  <a:pt x="1504721" y="1995068"/>
                </a:lnTo>
                <a:lnTo>
                  <a:pt x="1458645" y="2007704"/>
                </a:lnTo>
                <a:lnTo>
                  <a:pt x="1410741" y="2015477"/>
                </a:lnTo>
                <a:lnTo>
                  <a:pt x="1361300" y="2018131"/>
                </a:lnTo>
                <a:lnTo>
                  <a:pt x="1311846" y="2015477"/>
                </a:lnTo>
                <a:lnTo>
                  <a:pt x="1263954" y="2007704"/>
                </a:lnTo>
                <a:lnTo>
                  <a:pt x="1217866" y="1995068"/>
                </a:lnTo>
                <a:lnTo>
                  <a:pt x="1173886" y="1977872"/>
                </a:lnTo>
                <a:lnTo>
                  <a:pt x="1132268" y="1956384"/>
                </a:lnTo>
                <a:lnTo>
                  <a:pt x="1093304" y="1930857"/>
                </a:lnTo>
                <a:lnTo>
                  <a:pt x="1057262" y="1901596"/>
                </a:lnTo>
                <a:lnTo>
                  <a:pt x="1024432" y="1868868"/>
                </a:lnTo>
                <a:lnTo>
                  <a:pt x="995083" y="1832940"/>
                </a:lnTo>
                <a:lnTo>
                  <a:pt x="969479" y="1794103"/>
                </a:lnTo>
                <a:lnTo>
                  <a:pt x="947915" y="1752625"/>
                </a:lnTo>
                <a:lnTo>
                  <a:pt x="930668" y="1708772"/>
                </a:lnTo>
                <a:lnTo>
                  <a:pt x="917994" y="1662836"/>
                </a:lnTo>
                <a:lnTo>
                  <a:pt x="910196" y="1615084"/>
                </a:lnTo>
                <a:lnTo>
                  <a:pt x="907529" y="1565795"/>
                </a:lnTo>
                <a:lnTo>
                  <a:pt x="910196" y="1516507"/>
                </a:lnTo>
                <a:lnTo>
                  <a:pt x="917994" y="1468755"/>
                </a:lnTo>
                <a:lnTo>
                  <a:pt x="930668" y="1422819"/>
                </a:lnTo>
                <a:lnTo>
                  <a:pt x="947915" y="1378966"/>
                </a:lnTo>
                <a:lnTo>
                  <a:pt x="969479" y="1337487"/>
                </a:lnTo>
                <a:lnTo>
                  <a:pt x="995083" y="1298638"/>
                </a:lnTo>
                <a:lnTo>
                  <a:pt x="1024432" y="1262722"/>
                </a:lnTo>
                <a:lnTo>
                  <a:pt x="1057262" y="1229982"/>
                </a:lnTo>
                <a:lnTo>
                  <a:pt x="1093304" y="1200721"/>
                </a:lnTo>
                <a:lnTo>
                  <a:pt x="1132268" y="1175207"/>
                </a:lnTo>
                <a:lnTo>
                  <a:pt x="1173886" y="1153706"/>
                </a:lnTo>
                <a:lnTo>
                  <a:pt x="1217866" y="1136510"/>
                </a:lnTo>
                <a:lnTo>
                  <a:pt x="1263954" y="1123886"/>
                </a:lnTo>
                <a:lnTo>
                  <a:pt x="1311846" y="1116101"/>
                </a:lnTo>
                <a:lnTo>
                  <a:pt x="1361300" y="1113447"/>
                </a:lnTo>
                <a:lnTo>
                  <a:pt x="1410741" y="1116101"/>
                </a:lnTo>
                <a:lnTo>
                  <a:pt x="1458645" y="1123886"/>
                </a:lnTo>
                <a:lnTo>
                  <a:pt x="1504721" y="1136510"/>
                </a:lnTo>
                <a:lnTo>
                  <a:pt x="1548714" y="1153706"/>
                </a:lnTo>
                <a:lnTo>
                  <a:pt x="1590332" y="1175207"/>
                </a:lnTo>
                <a:lnTo>
                  <a:pt x="1629295" y="1200721"/>
                </a:lnTo>
                <a:lnTo>
                  <a:pt x="1665325" y="1229982"/>
                </a:lnTo>
                <a:lnTo>
                  <a:pt x="1698155" y="1262722"/>
                </a:lnTo>
                <a:lnTo>
                  <a:pt x="1727517" y="1298638"/>
                </a:lnTo>
                <a:lnTo>
                  <a:pt x="1753108" y="1337487"/>
                </a:lnTo>
                <a:lnTo>
                  <a:pt x="1774672" y="1378966"/>
                </a:lnTo>
                <a:lnTo>
                  <a:pt x="1791931" y="1422819"/>
                </a:lnTo>
                <a:lnTo>
                  <a:pt x="1804593" y="1468755"/>
                </a:lnTo>
                <a:lnTo>
                  <a:pt x="1812404" y="1516507"/>
                </a:lnTo>
                <a:lnTo>
                  <a:pt x="1815058" y="1565795"/>
                </a:lnTo>
                <a:lnTo>
                  <a:pt x="1815058" y="1307020"/>
                </a:lnTo>
                <a:lnTo>
                  <a:pt x="1776653" y="1248765"/>
                </a:lnTo>
                <a:lnTo>
                  <a:pt x="1745957" y="1212507"/>
                </a:lnTo>
                <a:lnTo>
                  <a:pt x="1712150" y="1179156"/>
                </a:lnTo>
                <a:lnTo>
                  <a:pt x="1675447" y="1148943"/>
                </a:lnTo>
                <a:lnTo>
                  <a:pt x="1675447" y="1113447"/>
                </a:lnTo>
                <a:lnTo>
                  <a:pt x="1675447" y="1043863"/>
                </a:lnTo>
                <a:lnTo>
                  <a:pt x="1593062" y="912456"/>
                </a:lnTo>
                <a:lnTo>
                  <a:pt x="1593062" y="1043863"/>
                </a:lnTo>
                <a:lnTo>
                  <a:pt x="1100836" y="1043863"/>
                </a:lnTo>
                <a:lnTo>
                  <a:pt x="1100836" y="1113447"/>
                </a:lnTo>
                <a:lnTo>
                  <a:pt x="1059307" y="1139939"/>
                </a:lnTo>
                <a:lnTo>
                  <a:pt x="1020546" y="1170076"/>
                </a:lnTo>
                <a:lnTo>
                  <a:pt x="984821" y="1203617"/>
                </a:lnTo>
                <a:lnTo>
                  <a:pt x="952373" y="1240332"/>
                </a:lnTo>
                <a:lnTo>
                  <a:pt x="923442" y="1279969"/>
                </a:lnTo>
                <a:lnTo>
                  <a:pt x="898283" y="1322298"/>
                </a:lnTo>
                <a:lnTo>
                  <a:pt x="877138" y="1367078"/>
                </a:lnTo>
                <a:lnTo>
                  <a:pt x="860272" y="1414056"/>
                </a:lnTo>
                <a:lnTo>
                  <a:pt x="847902" y="1462989"/>
                </a:lnTo>
                <a:lnTo>
                  <a:pt x="840308" y="1513649"/>
                </a:lnTo>
                <a:lnTo>
                  <a:pt x="837717" y="1565795"/>
                </a:lnTo>
                <a:lnTo>
                  <a:pt x="840105" y="1615617"/>
                </a:lnTo>
                <a:lnTo>
                  <a:pt x="847090" y="1664068"/>
                </a:lnTo>
                <a:lnTo>
                  <a:pt x="858456" y="1710969"/>
                </a:lnTo>
                <a:lnTo>
                  <a:pt x="873975" y="1756117"/>
                </a:lnTo>
                <a:lnTo>
                  <a:pt x="893419" y="1799285"/>
                </a:lnTo>
                <a:lnTo>
                  <a:pt x="916546" y="1840306"/>
                </a:lnTo>
                <a:lnTo>
                  <a:pt x="943127" y="1878952"/>
                </a:lnTo>
                <a:lnTo>
                  <a:pt x="69811" y="1878952"/>
                </a:lnTo>
                <a:lnTo>
                  <a:pt x="69811" y="1113447"/>
                </a:lnTo>
                <a:lnTo>
                  <a:pt x="1100836" y="1113447"/>
                </a:lnTo>
                <a:lnTo>
                  <a:pt x="1100836" y="1043863"/>
                </a:lnTo>
                <a:lnTo>
                  <a:pt x="82372" y="1043863"/>
                </a:lnTo>
                <a:lnTo>
                  <a:pt x="387794" y="556729"/>
                </a:lnTo>
                <a:lnTo>
                  <a:pt x="577329" y="556729"/>
                </a:lnTo>
                <a:lnTo>
                  <a:pt x="479729" y="765492"/>
                </a:lnTo>
                <a:lnTo>
                  <a:pt x="349046" y="765492"/>
                </a:lnTo>
                <a:lnTo>
                  <a:pt x="349046" y="835088"/>
                </a:lnTo>
                <a:lnTo>
                  <a:pt x="1326388" y="835088"/>
                </a:lnTo>
                <a:lnTo>
                  <a:pt x="1326388" y="765492"/>
                </a:lnTo>
                <a:lnTo>
                  <a:pt x="1249883" y="765492"/>
                </a:lnTo>
                <a:lnTo>
                  <a:pt x="1321993" y="611428"/>
                </a:lnTo>
                <a:lnTo>
                  <a:pt x="1593062" y="1043863"/>
                </a:lnTo>
                <a:lnTo>
                  <a:pt x="1593062" y="912456"/>
                </a:lnTo>
                <a:lnTo>
                  <a:pt x="1404340" y="611428"/>
                </a:lnTo>
                <a:lnTo>
                  <a:pt x="1357172" y="536194"/>
                </a:lnTo>
                <a:lnTo>
                  <a:pt x="1470342" y="294157"/>
                </a:lnTo>
                <a:lnTo>
                  <a:pt x="1377632" y="251053"/>
                </a:lnTo>
                <a:lnTo>
                  <a:pt x="1377632" y="327774"/>
                </a:lnTo>
                <a:lnTo>
                  <a:pt x="1172883" y="765492"/>
                </a:lnTo>
                <a:lnTo>
                  <a:pt x="556729" y="765492"/>
                </a:lnTo>
                <a:lnTo>
                  <a:pt x="654380" y="556729"/>
                </a:lnTo>
                <a:lnTo>
                  <a:pt x="871512" y="92481"/>
                </a:lnTo>
                <a:lnTo>
                  <a:pt x="1377632" y="327774"/>
                </a:lnTo>
                <a:lnTo>
                  <a:pt x="1377632" y="251053"/>
                </a:lnTo>
                <a:lnTo>
                  <a:pt x="1036624" y="92481"/>
                </a:lnTo>
                <a:lnTo>
                  <a:pt x="837717" y="0"/>
                </a:lnTo>
                <a:lnTo>
                  <a:pt x="609854" y="487133"/>
                </a:lnTo>
                <a:lnTo>
                  <a:pt x="349046" y="487133"/>
                </a:lnTo>
                <a:lnTo>
                  <a:pt x="0" y="1043863"/>
                </a:lnTo>
                <a:lnTo>
                  <a:pt x="0" y="1948548"/>
                </a:lnTo>
                <a:lnTo>
                  <a:pt x="1006170" y="1948548"/>
                </a:lnTo>
                <a:lnTo>
                  <a:pt x="1042593" y="1979244"/>
                </a:lnTo>
                <a:lnTo>
                  <a:pt x="1081735" y="2006612"/>
                </a:lnTo>
                <a:lnTo>
                  <a:pt x="1123365" y="2030412"/>
                </a:lnTo>
                <a:lnTo>
                  <a:pt x="1167269" y="2050415"/>
                </a:lnTo>
                <a:lnTo>
                  <a:pt x="1213231" y="2066378"/>
                </a:lnTo>
                <a:lnTo>
                  <a:pt x="1261033" y="2078088"/>
                </a:lnTo>
                <a:lnTo>
                  <a:pt x="1310462" y="2085276"/>
                </a:lnTo>
                <a:lnTo>
                  <a:pt x="1361300" y="2087727"/>
                </a:lnTo>
                <a:lnTo>
                  <a:pt x="1408963" y="2085594"/>
                </a:lnTo>
                <a:lnTo>
                  <a:pt x="1455420" y="2079320"/>
                </a:lnTo>
                <a:lnTo>
                  <a:pt x="1500505" y="2069084"/>
                </a:lnTo>
                <a:lnTo>
                  <a:pt x="1544015" y="2055075"/>
                </a:lnTo>
                <a:lnTo>
                  <a:pt x="1585772" y="2037486"/>
                </a:lnTo>
                <a:lnTo>
                  <a:pt x="1622450" y="2018131"/>
                </a:lnTo>
                <a:lnTo>
                  <a:pt x="1625587" y="2016480"/>
                </a:lnTo>
                <a:lnTo>
                  <a:pt x="1663268" y="1992249"/>
                </a:lnTo>
                <a:lnTo>
                  <a:pt x="1698650" y="1964994"/>
                </a:lnTo>
                <a:lnTo>
                  <a:pt x="1731543" y="1934883"/>
                </a:lnTo>
                <a:lnTo>
                  <a:pt x="1761756" y="1902091"/>
                </a:lnTo>
                <a:lnTo>
                  <a:pt x="1789099" y="1866823"/>
                </a:lnTo>
                <a:lnTo>
                  <a:pt x="1813407" y="1829244"/>
                </a:lnTo>
                <a:lnTo>
                  <a:pt x="1834476" y="1789557"/>
                </a:lnTo>
                <a:lnTo>
                  <a:pt x="1852129" y="1747939"/>
                </a:lnTo>
                <a:lnTo>
                  <a:pt x="1866176" y="1704568"/>
                </a:lnTo>
                <a:lnTo>
                  <a:pt x="1876437" y="1659623"/>
                </a:lnTo>
                <a:lnTo>
                  <a:pt x="1882736" y="1613306"/>
                </a:lnTo>
                <a:lnTo>
                  <a:pt x="1884870" y="1565795"/>
                </a:lnTo>
                <a:close/>
              </a:path>
            </a:pathLst>
          </a:custGeom>
          <a:solidFill>
            <a:srgbClr val="8BA1C2"/>
          </a:solidFill>
        </p:spPr>
        <p:txBody>
          <a:bodyPr wrap="square" lIns="0" tIns="0" rIns="0" bIns="0" rtlCol="0"/>
          <a:lstStyle/>
          <a:p>
            <a:endParaRPr/>
          </a:p>
        </p:txBody>
      </p:sp>
    </p:spTree>
    <p:extLst>
      <p:ext uri="{BB962C8B-B14F-4D97-AF65-F5344CB8AC3E}">
        <p14:creationId xmlns:p14="http://schemas.microsoft.com/office/powerpoint/2010/main" val="873558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4</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Activity 1: Descriptive  Statistics</a:t>
            </a:r>
          </a:p>
        </p:txBody>
      </p:sp>
      <p:sp>
        <p:nvSpPr>
          <p:cNvPr id="17" name="object 3">
            <a:extLst>
              <a:ext uri="{FF2B5EF4-FFF2-40B4-BE49-F238E27FC236}">
                <a16:creationId xmlns:a16="http://schemas.microsoft.com/office/drawing/2014/main" id="{F6C5392C-BDA8-4DAA-B7AA-1BD42EA4548C}"/>
              </a:ext>
            </a:extLst>
          </p:cNvPr>
          <p:cNvSpPr txBox="1"/>
          <p:nvPr/>
        </p:nvSpPr>
        <p:spPr>
          <a:xfrm>
            <a:off x="1465352" y="2734685"/>
            <a:ext cx="10934776" cy="2686441"/>
          </a:xfrm>
          <a:prstGeom prst="rect">
            <a:avLst/>
          </a:prstGeom>
        </p:spPr>
        <p:txBody>
          <a:bodyPr vert="horz" wrap="square" lIns="0" tIns="11430" rIns="0" bIns="0" rtlCol="0">
            <a:spAutoFit/>
          </a:bodyPr>
          <a:lstStyle/>
          <a:p>
            <a:pPr marL="12700" marR="50800">
              <a:lnSpc>
                <a:spcPct val="120800"/>
              </a:lnSpc>
              <a:spcBef>
                <a:spcPts val="9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From 1918 to 2019, there were 28 elections. How many  people decided to exercise their right to vote?</a:t>
            </a:r>
          </a:p>
          <a:p>
            <a:pPr marL="12700" marR="50800">
              <a:lnSpc>
                <a:spcPct val="120800"/>
              </a:lnSpc>
              <a:spcBef>
                <a:spcPts val="90"/>
              </a:spcBef>
            </a:pPr>
            <a:endPar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50800">
              <a:lnSpc>
                <a:spcPct val="120800"/>
              </a:lnSpc>
              <a:spcBef>
                <a:spcPts val="90"/>
              </a:spcBef>
            </a:pPr>
            <a:r>
              <a:rPr lang="en-US"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are going to start our workshop by looking at the  first fifty years, or fourteen elections, to understand  how many people (who were eligible to vote)  participated in each election.</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16">
            <a:extLst>
              <a:ext uri="{FF2B5EF4-FFF2-40B4-BE49-F238E27FC236}">
                <a16:creationId xmlns:a16="http://schemas.microsoft.com/office/drawing/2014/main" id="{FA3344EF-1EFB-42DB-9A89-81F94C94DE75}"/>
              </a:ext>
            </a:extLst>
          </p:cNvPr>
          <p:cNvSpPr/>
          <p:nvPr/>
        </p:nvSpPr>
        <p:spPr>
          <a:xfrm>
            <a:off x="1673381" y="1933490"/>
            <a:ext cx="6316783" cy="45719"/>
          </a:xfrm>
          <a:custGeom>
            <a:avLst/>
            <a:gdLst/>
            <a:ahLst/>
            <a:cxnLst/>
            <a:rect l="l" t="t" r="r" b="b"/>
            <a:pathLst>
              <a:path w="4161790" h="81280">
                <a:moveTo>
                  <a:pt x="4161490" y="80877"/>
                </a:moveTo>
                <a:lnTo>
                  <a:pt x="0" y="80877"/>
                </a:lnTo>
                <a:lnTo>
                  <a:pt x="0" y="0"/>
                </a:lnTo>
                <a:lnTo>
                  <a:pt x="3824748" y="0"/>
                </a:lnTo>
                <a:lnTo>
                  <a:pt x="4161490" y="0"/>
                </a:lnTo>
                <a:lnTo>
                  <a:pt x="4161490" y="80877"/>
                </a:lnTo>
                <a:close/>
              </a:path>
            </a:pathLst>
          </a:custGeom>
          <a:solidFill>
            <a:srgbClr val="4B97B0"/>
          </a:solidFill>
        </p:spPr>
        <p:txBody>
          <a:bodyPr wrap="square" lIns="0" tIns="0" rIns="0" bIns="0" rtlCol="0"/>
          <a:lstStyle/>
          <a:p>
            <a:endParaRPr/>
          </a:p>
        </p:txBody>
      </p:sp>
      <p:pic>
        <p:nvPicPr>
          <p:cNvPr id="3" name="Picture 2">
            <a:extLst>
              <a:ext uri="{FF2B5EF4-FFF2-40B4-BE49-F238E27FC236}">
                <a16:creationId xmlns:a16="http://schemas.microsoft.com/office/drawing/2014/main" id="{E5C6E40F-6990-427E-8ED0-578AB0FDB7F7}"/>
              </a:ext>
            </a:extLst>
          </p:cNvPr>
          <p:cNvPicPr>
            <a:picLocks noChangeAspect="1"/>
          </p:cNvPicPr>
          <p:nvPr/>
        </p:nvPicPr>
        <p:blipFill>
          <a:blip r:embed="rId2"/>
          <a:stretch>
            <a:fillRect/>
          </a:stretch>
        </p:blipFill>
        <p:spPr>
          <a:xfrm>
            <a:off x="3813302" y="5892646"/>
            <a:ext cx="6238875" cy="4105275"/>
          </a:xfrm>
          <a:prstGeom prst="rect">
            <a:avLst/>
          </a:prstGeom>
        </p:spPr>
      </p:pic>
    </p:spTree>
    <p:extLst>
      <p:ext uri="{BB962C8B-B14F-4D97-AF65-F5344CB8AC3E}">
        <p14:creationId xmlns:p14="http://schemas.microsoft.com/office/powerpoint/2010/main" val="569748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5</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1A: Mean, Median and Mode</a:t>
            </a:r>
          </a:p>
        </p:txBody>
      </p:sp>
      <p:sp>
        <p:nvSpPr>
          <p:cNvPr id="17" name="object 3">
            <a:extLst>
              <a:ext uri="{FF2B5EF4-FFF2-40B4-BE49-F238E27FC236}">
                <a16:creationId xmlns:a16="http://schemas.microsoft.com/office/drawing/2014/main" id="{F6C5392C-BDA8-4DAA-B7AA-1BD42EA4548C}"/>
              </a:ext>
            </a:extLst>
          </p:cNvPr>
          <p:cNvSpPr txBox="1"/>
          <p:nvPr/>
        </p:nvSpPr>
        <p:spPr>
          <a:xfrm>
            <a:off x="1465352" y="3555631"/>
            <a:ext cx="11746459" cy="1756122"/>
          </a:xfrm>
          <a:prstGeom prst="rect">
            <a:avLst/>
          </a:prstGeom>
        </p:spPr>
        <p:txBody>
          <a:bodyPr vert="horz" wrap="square" lIns="0" tIns="11430" rIns="0" bIns="0" rtlCol="0">
            <a:spAutoFit/>
          </a:bodyPr>
          <a:lstStyle/>
          <a:p>
            <a:pPr marL="12700" marR="5080">
              <a:lnSpc>
                <a:spcPct val="120600"/>
              </a:lnSpc>
              <a:spcBef>
                <a:spcPts val="100"/>
              </a:spcBef>
            </a:pPr>
            <a:r>
              <a:rPr lang="en-US" sz="3200" i="1" dirty="0">
                <a:solidFill>
                  <a:srgbClr val="4B97B0"/>
                </a:solidFill>
                <a:latin typeface="Open Sans Light" panose="020B0306030504020204" pitchFamily="34" charset="0"/>
                <a:ea typeface="Open Sans Light" panose="020B0306030504020204" pitchFamily="34" charset="0"/>
                <a:cs typeface="Open Sans Light" panose="020B0306030504020204" pitchFamily="34" charset="0"/>
              </a:rPr>
              <a:t>Mean, median, and mode are different measures of the center in a numerical  data set. They each try to summarize a dataset with a single number to  represent a "typical" data point from the dataset.</a:t>
            </a:r>
            <a:endParaRPr lang="en-US" sz="32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object 4">
            <a:extLst>
              <a:ext uri="{FF2B5EF4-FFF2-40B4-BE49-F238E27FC236}">
                <a16:creationId xmlns:a16="http://schemas.microsoft.com/office/drawing/2014/main" id="{968AA9B0-B699-45A2-A5BE-AA200DBD65CD}"/>
              </a:ext>
            </a:extLst>
          </p:cNvPr>
          <p:cNvSpPr txBox="1"/>
          <p:nvPr/>
        </p:nvSpPr>
        <p:spPr>
          <a:xfrm>
            <a:off x="2518208" y="5971437"/>
            <a:ext cx="8944044" cy="1539332"/>
          </a:xfrm>
          <a:prstGeom prst="rect">
            <a:avLst/>
          </a:prstGeom>
        </p:spPr>
        <p:txBody>
          <a:bodyPr vert="horz" wrap="square" lIns="0" tIns="12700" rIns="0" bIns="0" rtlCol="0">
            <a:spAutoFit/>
          </a:bodyPr>
          <a:lstStyle/>
          <a:p>
            <a:pPr marL="12700" marR="5080" algn="just">
              <a:lnSpc>
                <a:spcPct val="121300"/>
              </a:lnSpc>
              <a:spcBef>
                <a:spcPts val="100"/>
              </a:spcBef>
            </a:pP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8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Mean </a:t>
            </a:r>
            <a:r>
              <a:rPr sz="28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the average number in a dataset. It can be found  by adding all the data points together and then dividing by the  number of data points.</a:t>
            </a:r>
            <a:endParaRPr sz="28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6855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05431" y="-24122"/>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6</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6" name="object 2">
            <a:extLst>
              <a:ext uri="{FF2B5EF4-FFF2-40B4-BE49-F238E27FC236}">
                <a16:creationId xmlns:a16="http://schemas.microsoft.com/office/drawing/2014/main" id="{A924520F-D8F9-42D3-89CA-42F9ED75A161}"/>
              </a:ext>
            </a:extLst>
          </p:cNvPr>
          <p:cNvSpPr txBox="1">
            <a:spLocks/>
          </p:cNvSpPr>
          <p:nvPr/>
        </p:nvSpPr>
        <p:spPr>
          <a:xfrm>
            <a:off x="1342231" y="1268074"/>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1A: Mean</a:t>
            </a: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0" name="object 4">
            <a:extLst>
              <a:ext uri="{FF2B5EF4-FFF2-40B4-BE49-F238E27FC236}">
                <a16:creationId xmlns:a16="http://schemas.microsoft.com/office/drawing/2014/main" id="{968AA9B0-B699-45A2-A5BE-AA200DBD65CD}"/>
              </a:ext>
            </a:extLst>
          </p:cNvPr>
          <p:cNvSpPr txBox="1"/>
          <p:nvPr/>
        </p:nvSpPr>
        <p:spPr>
          <a:xfrm>
            <a:off x="7066756" y="2152707"/>
            <a:ext cx="6238875" cy="7330853"/>
          </a:xfrm>
          <a:prstGeom prst="rect">
            <a:avLst/>
          </a:prstGeom>
        </p:spPr>
        <p:txBody>
          <a:bodyPr vert="horz" wrap="square" lIns="0" tIns="12700" rIns="0" bIns="0" rtlCol="0">
            <a:spAutoFit/>
          </a:bodyPr>
          <a:lstStyle/>
          <a:p>
            <a:pPr>
              <a:spcBef>
                <a:spcPts val="2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27940">
              <a:lnSpc>
                <a:spcPct val="1213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Let’s</a:t>
            </a:r>
            <a:r>
              <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do this with </a:t>
            </a:r>
            <a:r>
              <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our voter turnout numbers</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This is what it would look  like: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First step - add up all the numbers: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9570"/>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57.2 + 73.0 + 71.1 + 77.0 + 76.3 + 76.4 + 71.1 + 72.8 + 83.9 +</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9570">
              <a:spcBef>
                <a:spcPts val="425"/>
              </a:spcBef>
            </a:pPr>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82.6 + 76.8 + 78.7 + 77.1 + 75.8 = 1049.8</a:t>
            </a:r>
            <a:endParaRPr lang="en-GB"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endParaRPr>
          </a:p>
          <a:p>
            <a:pPr marL="369570">
              <a:spcBef>
                <a:spcPts val="42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154305">
              <a:lnSpc>
                <a:spcPct val="1213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We then divide this number by the number of data points. for  this set, there are 14 data points.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9570"/>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1049.8 ÷ 14 = </a:t>
            </a:r>
            <a:r>
              <a:rPr sz="2400" b="1"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74.99</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00000"/>
              </a:lnSpc>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a:spcBef>
                <a:spcPts val="985"/>
              </a:spcBef>
            </a:pP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 the Mean is 74.99%</a:t>
            </a:r>
            <a:endParaRPr sz="2400" b="1"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8" name="Picture 17">
            <a:extLst>
              <a:ext uri="{FF2B5EF4-FFF2-40B4-BE49-F238E27FC236}">
                <a16:creationId xmlns:a16="http://schemas.microsoft.com/office/drawing/2014/main" id="{052007A0-9106-4FA6-8FC3-6505FBB449C1}"/>
              </a:ext>
            </a:extLst>
          </p:cNvPr>
          <p:cNvPicPr>
            <a:picLocks noChangeAspect="1"/>
          </p:cNvPicPr>
          <p:nvPr/>
        </p:nvPicPr>
        <p:blipFill>
          <a:blip r:embed="rId2"/>
          <a:stretch>
            <a:fillRect/>
          </a:stretch>
        </p:blipFill>
        <p:spPr>
          <a:xfrm>
            <a:off x="437356" y="3297237"/>
            <a:ext cx="6238875" cy="4105275"/>
          </a:xfrm>
          <a:prstGeom prst="rect">
            <a:avLst/>
          </a:prstGeom>
        </p:spPr>
      </p:pic>
    </p:spTree>
    <p:extLst>
      <p:ext uri="{BB962C8B-B14F-4D97-AF65-F5344CB8AC3E}">
        <p14:creationId xmlns:p14="http://schemas.microsoft.com/office/powerpoint/2010/main" val="639846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24017" y="0"/>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7</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24815B4C-5E23-49D6-A6BD-DACB8AD81824}"/>
              </a:ext>
            </a:extLst>
          </p:cNvPr>
          <p:cNvSpPr txBox="1"/>
          <p:nvPr/>
        </p:nvSpPr>
        <p:spPr>
          <a:xfrm>
            <a:off x="2332831" y="4483171"/>
            <a:ext cx="10611021" cy="3312125"/>
          </a:xfrm>
          <a:prstGeom prst="rect">
            <a:avLst/>
          </a:prstGeom>
        </p:spPr>
        <p:txBody>
          <a:bodyPr vert="horz" wrap="square" lIns="0" tIns="12700" rIns="0" bIns="0" rtlCol="0">
            <a:spAutoFit/>
          </a:bodyPr>
          <a:lstStyle/>
          <a:p>
            <a:pPr marL="12700" marR="215900">
              <a:lnSpc>
                <a:spcPct val="119400"/>
              </a:lnSpc>
              <a:spcBef>
                <a:spcPts val="100"/>
              </a:spcBef>
            </a:pPr>
            <a:r>
              <a:rPr sz="3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32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Median </a:t>
            </a:r>
            <a:r>
              <a:rPr sz="3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a:t>
            </a:r>
            <a:r>
              <a:rPr lang="en-US" sz="3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 t</a:t>
            </a:r>
            <a:r>
              <a:rPr sz="32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he middle number in a data set and it can be found by ordering all the data points and finding the one  number in the middle. Sometimes there are two middle  numbers, and the median would be the mean of those two  numbers.</a:t>
            </a:r>
            <a:endParaRPr sz="32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2">
            <a:extLst>
              <a:ext uri="{FF2B5EF4-FFF2-40B4-BE49-F238E27FC236}">
                <a16:creationId xmlns:a16="http://schemas.microsoft.com/office/drawing/2014/main" id="{C0FE3D48-0176-48EA-A453-8DC033C16F59}"/>
              </a:ext>
            </a:extLst>
          </p:cNvPr>
          <p:cNvSpPr txBox="1">
            <a:spLocks/>
          </p:cNvSpPr>
          <p:nvPr/>
        </p:nvSpPr>
        <p:spPr>
          <a:xfrm>
            <a:off x="1189831" y="1823166"/>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1A: Median</a:t>
            </a:r>
          </a:p>
        </p:txBody>
      </p:sp>
      <p:sp>
        <p:nvSpPr>
          <p:cNvPr id="22" name="object 11">
            <a:extLst>
              <a:ext uri="{FF2B5EF4-FFF2-40B4-BE49-F238E27FC236}">
                <a16:creationId xmlns:a16="http://schemas.microsoft.com/office/drawing/2014/main" id="{D38DC615-987A-41D9-89D9-03F5943157FE}"/>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3" name="object 7">
            <a:extLst>
              <a:ext uri="{FF2B5EF4-FFF2-40B4-BE49-F238E27FC236}">
                <a16:creationId xmlns:a16="http://schemas.microsoft.com/office/drawing/2014/main" id="{45DE6ABD-F456-4998-90AF-C9AA18BC2CE6}"/>
              </a:ext>
            </a:extLst>
          </p:cNvPr>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5" name="object 5">
            <a:extLst>
              <a:ext uri="{FF2B5EF4-FFF2-40B4-BE49-F238E27FC236}">
                <a16:creationId xmlns:a16="http://schemas.microsoft.com/office/drawing/2014/main" id="{9B3C6129-B8BF-4A81-ABAE-54B4A963B8A5}"/>
              </a:ext>
            </a:extLst>
          </p:cNvPr>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Tree>
    <p:extLst>
      <p:ext uri="{BB962C8B-B14F-4D97-AF65-F5344CB8AC3E}">
        <p14:creationId xmlns:p14="http://schemas.microsoft.com/office/powerpoint/2010/main" val="17027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6" name="object 6"/>
          <p:cNvSpPr/>
          <p:nvPr/>
        </p:nvSpPr>
        <p:spPr>
          <a:xfrm>
            <a:off x="11724017" y="0"/>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8</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24815B4C-5E23-49D6-A6BD-DACB8AD81824}"/>
              </a:ext>
            </a:extLst>
          </p:cNvPr>
          <p:cNvSpPr txBox="1"/>
          <p:nvPr/>
        </p:nvSpPr>
        <p:spPr>
          <a:xfrm>
            <a:off x="7139231" y="2073275"/>
            <a:ext cx="6381603" cy="7502310"/>
          </a:xfrm>
          <a:prstGeom prst="rect">
            <a:avLst/>
          </a:prstGeom>
        </p:spPr>
        <p:txBody>
          <a:bodyPr vert="horz" wrap="square" lIns="0" tIns="12700" rIns="0" bIns="0" rtlCol="0">
            <a:spAutoFit/>
          </a:bodyPr>
          <a:lstStyle/>
          <a:p>
            <a:pPr marL="12700" marR="43815">
              <a:lnSpc>
                <a:spcPct val="1194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Let’s use the </a:t>
            </a:r>
            <a:r>
              <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same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numbers again, starting with putting them in num</a:t>
            </a:r>
            <a:r>
              <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e</a:t>
            </a:r>
            <a:r>
              <a:rPr sz="2400" dirty="0" err="1">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rical</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 order:</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0"/>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8935"/>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57.2 / 71.1 / 71.1 / 72.8 / 73.0 / 75.8 / 76.3 / 76.4 / 76.8 /</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8935">
              <a:spcBef>
                <a:spcPts val="385"/>
              </a:spcBef>
            </a:pPr>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77.0 / 77.1 / 78.7 / 82.6 / 83.9</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0"/>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35560">
              <a:lnSpc>
                <a:spcPct val="1194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In this set of numbers, there are two in middle. So we say that  the median is the mean (average) of the two:</a:t>
            </a:r>
            <a:endParaRPr lang="en-GB"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endParaRPr>
          </a:p>
          <a:p>
            <a:pPr marL="12700" marR="35560">
              <a:lnSpc>
                <a:spcPct val="119400"/>
              </a:lnSpc>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4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8935"/>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(76.3 + 76.4) / 2 = </a:t>
            </a:r>
            <a:r>
              <a:rPr sz="2400" b="1"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76.35</a:t>
            </a:r>
            <a:endParaRPr lang="en-GB" sz="2400" b="1"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endParaRPr>
          </a:p>
          <a:p>
            <a:pPr marL="368935"/>
            <a:endParaRPr lang="en-US" sz="2400" b="1"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endParaRPr>
          </a:p>
          <a:p>
            <a:pPr marL="368935"/>
            <a:endParaRPr lang="en-US" sz="2400" b="1"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So the Median is 76.35</a:t>
            </a:r>
            <a:endParaRPr lang="en-US" sz="2400" b="1" dirty="0">
              <a:latin typeface="Open Sans Light" panose="020B0306030504020204" pitchFamily="34" charset="0"/>
              <a:ea typeface="Open Sans Light" panose="020B0306030504020204" pitchFamily="34" charset="0"/>
              <a:cs typeface="Open Sans Light" panose="020B0306030504020204" pitchFamily="34" charset="0"/>
            </a:endParaRPr>
          </a:p>
          <a:p>
            <a:pPr marL="368935"/>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2">
            <a:extLst>
              <a:ext uri="{FF2B5EF4-FFF2-40B4-BE49-F238E27FC236}">
                <a16:creationId xmlns:a16="http://schemas.microsoft.com/office/drawing/2014/main" id="{C0FE3D48-0176-48EA-A453-8DC033C16F59}"/>
              </a:ext>
            </a:extLst>
          </p:cNvPr>
          <p:cNvSpPr txBox="1">
            <a:spLocks/>
          </p:cNvSpPr>
          <p:nvPr/>
        </p:nvSpPr>
        <p:spPr>
          <a:xfrm>
            <a:off x="1723231" y="1334593"/>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1A: Median</a:t>
            </a:r>
          </a:p>
        </p:txBody>
      </p:sp>
      <p:pic>
        <p:nvPicPr>
          <p:cNvPr id="21" name="Picture 20">
            <a:extLst>
              <a:ext uri="{FF2B5EF4-FFF2-40B4-BE49-F238E27FC236}">
                <a16:creationId xmlns:a16="http://schemas.microsoft.com/office/drawing/2014/main" id="{3A15D32F-7E10-4485-AC08-026C7EA6C0E4}"/>
              </a:ext>
            </a:extLst>
          </p:cNvPr>
          <p:cNvPicPr>
            <a:picLocks noChangeAspect="1"/>
          </p:cNvPicPr>
          <p:nvPr/>
        </p:nvPicPr>
        <p:blipFill>
          <a:blip r:embed="rId2"/>
          <a:stretch>
            <a:fillRect/>
          </a:stretch>
        </p:blipFill>
        <p:spPr>
          <a:xfrm>
            <a:off x="563721" y="3040004"/>
            <a:ext cx="6238875" cy="4105275"/>
          </a:xfrm>
          <a:prstGeom prst="rect">
            <a:avLst/>
          </a:prstGeom>
        </p:spPr>
      </p:pic>
    </p:spTree>
    <p:extLst>
      <p:ext uri="{BB962C8B-B14F-4D97-AF65-F5344CB8AC3E}">
        <p14:creationId xmlns:p14="http://schemas.microsoft.com/office/powerpoint/2010/main" val="1937629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465352" y="9709785"/>
            <a:ext cx="991235" cy="989965"/>
          </a:xfrm>
          <a:custGeom>
            <a:avLst/>
            <a:gdLst/>
            <a:ahLst/>
            <a:cxnLst/>
            <a:rect l="l" t="t" r="r" b="b"/>
            <a:pathLst>
              <a:path w="991235" h="989965">
                <a:moveTo>
                  <a:pt x="991043" y="989457"/>
                </a:moveTo>
                <a:lnTo>
                  <a:pt x="0" y="989457"/>
                </a:lnTo>
                <a:lnTo>
                  <a:pt x="0" y="0"/>
                </a:lnTo>
                <a:lnTo>
                  <a:pt x="991043" y="989457"/>
                </a:lnTo>
                <a:close/>
              </a:path>
            </a:pathLst>
          </a:custGeom>
          <a:solidFill>
            <a:srgbClr val="4B97B0"/>
          </a:solidFill>
        </p:spPr>
        <p:txBody>
          <a:bodyPr wrap="square" lIns="0" tIns="0" rIns="0" bIns="0" rtlCol="0"/>
          <a:lstStyle/>
          <a:p>
            <a:endParaRPr/>
          </a:p>
        </p:txBody>
      </p:sp>
      <p:sp>
        <p:nvSpPr>
          <p:cNvPr id="5" name="object 5"/>
          <p:cNvSpPr/>
          <p:nvPr/>
        </p:nvSpPr>
        <p:spPr>
          <a:xfrm>
            <a:off x="12168400" y="110507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6" name="object 6"/>
          <p:cNvSpPr/>
          <p:nvPr/>
        </p:nvSpPr>
        <p:spPr>
          <a:xfrm>
            <a:off x="11724017" y="0"/>
            <a:ext cx="991235" cy="618490"/>
          </a:xfrm>
          <a:custGeom>
            <a:avLst/>
            <a:gdLst/>
            <a:ahLst/>
            <a:cxnLst/>
            <a:rect l="l" t="t" r="r" b="b"/>
            <a:pathLst>
              <a:path w="991235" h="618490">
                <a:moveTo>
                  <a:pt x="991043" y="618131"/>
                </a:moveTo>
                <a:lnTo>
                  <a:pt x="0" y="618131"/>
                </a:lnTo>
                <a:lnTo>
                  <a:pt x="0" y="0"/>
                </a:lnTo>
                <a:lnTo>
                  <a:pt x="371920" y="0"/>
                </a:lnTo>
                <a:lnTo>
                  <a:pt x="991043" y="618131"/>
                </a:lnTo>
                <a:close/>
              </a:path>
            </a:pathLst>
          </a:custGeom>
          <a:solidFill>
            <a:srgbClr val="4B97B0">
              <a:alpha val="53729"/>
            </a:srgbClr>
          </a:solidFill>
        </p:spPr>
        <p:txBody>
          <a:bodyPr wrap="square" lIns="0" tIns="0" rIns="0" bIns="0" rtlCol="0"/>
          <a:lstStyle/>
          <a:p>
            <a:endParaRPr/>
          </a:p>
        </p:txBody>
      </p:sp>
      <p:sp>
        <p:nvSpPr>
          <p:cNvPr id="7" name="object 7"/>
          <p:cNvSpPr/>
          <p:nvPr/>
        </p:nvSpPr>
        <p:spPr>
          <a:xfrm>
            <a:off x="12801511" y="9153054"/>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8" name="object 8"/>
          <p:cNvSpPr/>
          <p:nvPr/>
        </p:nvSpPr>
        <p:spPr>
          <a:xfrm>
            <a:off x="544588" y="433589"/>
            <a:ext cx="1966595" cy="41910"/>
          </a:xfrm>
          <a:custGeom>
            <a:avLst/>
            <a:gdLst/>
            <a:ahLst/>
            <a:cxnLst/>
            <a:rect l="l" t="t" r="r" b="b"/>
            <a:pathLst>
              <a:path w="1966595" h="41909">
                <a:moveTo>
                  <a:pt x="1966045" y="41706"/>
                </a:moveTo>
                <a:lnTo>
                  <a:pt x="0" y="41706"/>
                </a:lnTo>
                <a:lnTo>
                  <a:pt x="0" y="0"/>
                </a:lnTo>
                <a:lnTo>
                  <a:pt x="1966045" y="0"/>
                </a:lnTo>
                <a:lnTo>
                  <a:pt x="1966045" y="41706"/>
                </a:lnTo>
                <a:close/>
              </a:path>
            </a:pathLst>
          </a:custGeom>
          <a:solidFill>
            <a:srgbClr val="1D1D1D"/>
          </a:solidFill>
        </p:spPr>
        <p:txBody>
          <a:bodyPr wrap="square" lIns="0" tIns="0" rIns="0" bIns="0" rtlCol="0"/>
          <a:lstStyle/>
          <a:p>
            <a:endParaRPr/>
          </a:p>
        </p:txBody>
      </p:sp>
      <p:sp>
        <p:nvSpPr>
          <p:cNvPr id="9" name="object 9"/>
          <p:cNvSpPr/>
          <p:nvPr/>
        </p:nvSpPr>
        <p:spPr>
          <a:xfrm>
            <a:off x="13707428" y="1268074"/>
            <a:ext cx="559435" cy="657860"/>
          </a:xfrm>
          <a:custGeom>
            <a:avLst/>
            <a:gdLst/>
            <a:ahLst/>
            <a:cxnLst/>
            <a:rect l="l" t="t" r="r" b="b"/>
            <a:pathLst>
              <a:path w="559434" h="657860">
                <a:moveTo>
                  <a:pt x="559393" y="657376"/>
                </a:moveTo>
                <a:lnTo>
                  <a:pt x="0" y="657376"/>
                </a:lnTo>
                <a:lnTo>
                  <a:pt x="0" y="0"/>
                </a:lnTo>
                <a:lnTo>
                  <a:pt x="559393" y="558498"/>
                </a:lnTo>
                <a:lnTo>
                  <a:pt x="559393" y="657376"/>
                </a:lnTo>
                <a:close/>
              </a:path>
            </a:pathLst>
          </a:custGeom>
          <a:solidFill>
            <a:srgbClr val="4B97B0">
              <a:alpha val="53729"/>
            </a:srgbClr>
          </a:solidFill>
        </p:spPr>
        <p:txBody>
          <a:bodyPr wrap="square" lIns="0" tIns="0" rIns="0" bIns="0" rtlCol="0"/>
          <a:lstStyle/>
          <a:p>
            <a:endParaRPr/>
          </a:p>
        </p:txBody>
      </p:sp>
      <p:sp>
        <p:nvSpPr>
          <p:cNvPr id="14" name="object 14"/>
          <p:cNvSpPr txBox="1"/>
          <p:nvPr/>
        </p:nvSpPr>
        <p:spPr>
          <a:xfrm>
            <a:off x="275431" y="320854"/>
            <a:ext cx="288290" cy="267381"/>
          </a:xfrm>
          <a:prstGeom prst="rect">
            <a:avLst/>
          </a:prstGeom>
        </p:spPr>
        <p:txBody>
          <a:bodyPr vert="horz" wrap="square" lIns="0" tIns="13335" rIns="0" bIns="0" rtlCol="0">
            <a:spAutoFit/>
          </a:bodyPr>
          <a:lstStyle/>
          <a:p>
            <a:pPr marL="12700">
              <a:spcBef>
                <a:spcPts val="105"/>
              </a:spcBef>
            </a:pPr>
            <a:r>
              <a:rPr sz="1650" b="1" spc="110" dirty="0">
                <a:solidFill>
                  <a:srgbClr val="212121"/>
                </a:solidFill>
                <a:latin typeface="Arial"/>
                <a:cs typeface="Arial"/>
              </a:rPr>
              <a:t>0</a:t>
            </a:r>
            <a:r>
              <a:rPr lang="en-GB" sz="1650" b="1" spc="110" dirty="0">
                <a:solidFill>
                  <a:srgbClr val="212121"/>
                </a:solidFill>
                <a:latin typeface="Arial"/>
                <a:cs typeface="Arial"/>
              </a:rPr>
              <a:t>9</a:t>
            </a:r>
            <a:endParaRPr sz="1650" dirty="0">
              <a:latin typeface="Arial"/>
              <a:cs typeface="Arial"/>
            </a:endParaRPr>
          </a:p>
        </p:txBody>
      </p:sp>
      <p:sp>
        <p:nvSpPr>
          <p:cNvPr id="15" name="object 7">
            <a:extLst>
              <a:ext uri="{FF2B5EF4-FFF2-40B4-BE49-F238E27FC236}">
                <a16:creationId xmlns:a16="http://schemas.microsoft.com/office/drawing/2014/main" id="{697C572C-4A22-4FF3-9037-C6171188B220}"/>
              </a:ext>
            </a:extLst>
          </p:cNvPr>
          <p:cNvSpPr/>
          <p:nvPr/>
        </p:nvSpPr>
        <p:spPr>
          <a:xfrm>
            <a:off x="262648" y="8869395"/>
            <a:ext cx="563880" cy="563245"/>
          </a:xfrm>
          <a:custGeom>
            <a:avLst/>
            <a:gdLst/>
            <a:ahLst/>
            <a:cxnLst/>
            <a:rect l="l" t="t" r="r" b="b"/>
            <a:pathLst>
              <a:path w="563879" h="563245">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24" name="object 11">
            <a:extLst>
              <a:ext uri="{FF2B5EF4-FFF2-40B4-BE49-F238E27FC236}">
                <a16:creationId xmlns:a16="http://schemas.microsoft.com/office/drawing/2014/main" id="{6EBBDA7C-FC82-428B-91E9-547D6DD32E2A}"/>
              </a:ext>
            </a:extLst>
          </p:cNvPr>
          <p:cNvSpPr/>
          <p:nvPr/>
        </p:nvSpPr>
        <p:spPr>
          <a:xfrm>
            <a:off x="12219635" y="9716299"/>
            <a:ext cx="563880" cy="563245"/>
          </a:xfrm>
          <a:custGeom>
            <a:avLst/>
            <a:gdLst/>
            <a:ahLst/>
            <a:cxnLst/>
            <a:rect l="l" t="t" r="r" b="b"/>
            <a:pathLst>
              <a:path w="563879" h="563244">
                <a:moveTo>
                  <a:pt x="563525" y="562624"/>
                </a:moveTo>
                <a:lnTo>
                  <a:pt x="0" y="562624"/>
                </a:lnTo>
                <a:lnTo>
                  <a:pt x="0" y="0"/>
                </a:lnTo>
                <a:lnTo>
                  <a:pt x="563525" y="562624"/>
                </a:lnTo>
                <a:close/>
              </a:path>
            </a:pathLst>
          </a:custGeom>
          <a:solidFill>
            <a:srgbClr val="4B97B0"/>
          </a:solidFill>
        </p:spPr>
        <p:txBody>
          <a:bodyPr wrap="square" lIns="0" tIns="0" rIns="0" bIns="0" rtlCol="0"/>
          <a:lstStyle/>
          <a:p>
            <a:endParaRPr/>
          </a:p>
        </p:txBody>
      </p:sp>
      <p:sp>
        <p:nvSpPr>
          <p:cNvPr id="18" name="object 5">
            <a:extLst>
              <a:ext uri="{FF2B5EF4-FFF2-40B4-BE49-F238E27FC236}">
                <a16:creationId xmlns:a16="http://schemas.microsoft.com/office/drawing/2014/main" id="{24815B4C-5E23-49D6-A6BD-DACB8AD81824}"/>
              </a:ext>
            </a:extLst>
          </p:cNvPr>
          <p:cNvSpPr txBox="1"/>
          <p:nvPr/>
        </p:nvSpPr>
        <p:spPr>
          <a:xfrm>
            <a:off x="2018449" y="5644668"/>
            <a:ext cx="10229963" cy="4171398"/>
          </a:xfrm>
          <a:prstGeom prst="rect">
            <a:avLst/>
          </a:prstGeom>
        </p:spPr>
        <p:txBody>
          <a:bodyPr vert="horz" wrap="square" lIns="0" tIns="12700" rIns="0" bIns="0" rtlCol="0">
            <a:spAutoFit/>
          </a:bodyPr>
          <a:lstStyle/>
          <a:p>
            <a:pPr>
              <a:spcBef>
                <a:spcPts val="5"/>
              </a:spcBef>
            </a:pPr>
            <a:endParaRPr lang="en-GB"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5"/>
              </a:spcBef>
            </a:pPr>
            <a:endParaRPr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5080">
              <a:lnSpc>
                <a:spcPct val="1194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The </a:t>
            </a:r>
            <a:r>
              <a:rPr sz="2400" b="1"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Mode </a:t>
            </a: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is the most common number in a data set. This is the  number that occurs the highest number of times.</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0"/>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10"/>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12700" marR="188595">
              <a:lnSpc>
                <a:spcPct val="119400"/>
              </a:lnSpc>
            </a:pPr>
            <a:r>
              <a:rPr sz="2400" dirty="0">
                <a:solidFill>
                  <a:srgbClr val="212121"/>
                </a:solidFill>
                <a:latin typeface="Open Sans Light" panose="020B0306030504020204" pitchFamily="34" charset="0"/>
                <a:ea typeface="Open Sans Light" panose="020B0306030504020204" pitchFamily="34" charset="0"/>
                <a:cs typeface="Open Sans Light" panose="020B0306030504020204" pitchFamily="34" charset="0"/>
              </a:rPr>
              <a:t>Have a look at the numbers again - are there any that occur  more than once?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35"/>
              </a:spcBef>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35"/>
              </a:spcBef>
            </a:pP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a:p>
            <a:pPr marL="368935">
              <a:spcBef>
                <a:spcPts val="5"/>
              </a:spcBef>
            </a:pPr>
            <a:r>
              <a:rPr sz="2400" dirty="0">
                <a:solidFill>
                  <a:srgbClr val="37B5FF"/>
                </a:solidFill>
                <a:latin typeface="Open Sans Light" panose="020B0306030504020204" pitchFamily="34" charset="0"/>
                <a:ea typeface="Open Sans Light" panose="020B0306030504020204" pitchFamily="34" charset="0"/>
                <a:cs typeface="Open Sans Light" panose="020B0306030504020204" pitchFamily="34" charset="0"/>
              </a:rPr>
              <a:t>71.1 % occurs twice, so that is the mode.</a:t>
            </a:r>
            <a:endParaRPr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object 2">
            <a:extLst>
              <a:ext uri="{FF2B5EF4-FFF2-40B4-BE49-F238E27FC236}">
                <a16:creationId xmlns:a16="http://schemas.microsoft.com/office/drawing/2014/main" id="{C0FE3D48-0176-48EA-A453-8DC033C16F59}"/>
              </a:ext>
            </a:extLst>
          </p:cNvPr>
          <p:cNvSpPr txBox="1">
            <a:spLocks/>
          </p:cNvSpPr>
          <p:nvPr/>
        </p:nvSpPr>
        <p:spPr>
          <a:xfrm>
            <a:off x="1420345" y="796809"/>
            <a:ext cx="7606077" cy="566822"/>
          </a:xfrm>
          <a:prstGeom prst="rect">
            <a:avLst/>
          </a:prstGeom>
        </p:spPr>
        <p:txBody>
          <a:bodyPr vert="horz" wrap="square" lIns="0" tIns="12700" rIns="0" bIns="0" rtlCol="0">
            <a:spAutoFit/>
          </a:bodyPr>
          <a:lstStyle>
            <a:lvl1pPr>
              <a:defRPr sz="3200" b="1" i="0">
                <a:solidFill>
                  <a:srgbClr val="212121"/>
                </a:solidFill>
                <a:latin typeface="Arial"/>
                <a:ea typeface="+mj-ea"/>
                <a:cs typeface="Arial"/>
              </a:defRPr>
            </a:lvl1pPr>
          </a:lstStyle>
          <a:p>
            <a:pPr marL="12700">
              <a:spcBef>
                <a:spcPts val="100"/>
              </a:spcBef>
            </a:pPr>
            <a:r>
              <a:rPr lang="en-US" sz="3600" kern="0" dirty="0">
                <a:latin typeface="Raleway" panose="020B0503030101060003" pitchFamily="34" charset="0"/>
              </a:rPr>
              <a:t>1A: Mode</a:t>
            </a:r>
          </a:p>
        </p:txBody>
      </p:sp>
      <p:pic>
        <p:nvPicPr>
          <p:cNvPr id="13" name="Picture 12">
            <a:extLst>
              <a:ext uri="{FF2B5EF4-FFF2-40B4-BE49-F238E27FC236}">
                <a16:creationId xmlns:a16="http://schemas.microsoft.com/office/drawing/2014/main" id="{43434652-B63E-4B9A-8414-0BBB655106B3}"/>
              </a:ext>
            </a:extLst>
          </p:cNvPr>
          <p:cNvPicPr>
            <a:picLocks noChangeAspect="1"/>
          </p:cNvPicPr>
          <p:nvPr/>
        </p:nvPicPr>
        <p:blipFill>
          <a:blip r:embed="rId2"/>
          <a:stretch>
            <a:fillRect/>
          </a:stretch>
        </p:blipFill>
        <p:spPr>
          <a:xfrm>
            <a:off x="3873204" y="1616075"/>
            <a:ext cx="6238875" cy="4105275"/>
          </a:xfrm>
          <a:prstGeom prst="rect">
            <a:avLst/>
          </a:prstGeom>
        </p:spPr>
      </p:pic>
    </p:spTree>
    <p:extLst>
      <p:ext uri="{BB962C8B-B14F-4D97-AF65-F5344CB8AC3E}">
        <p14:creationId xmlns:p14="http://schemas.microsoft.com/office/powerpoint/2010/main" val="3672345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1696</Words>
  <Application>Microsoft Office PowerPoint</Application>
  <PresentationFormat>Custom</PresentationFormat>
  <Paragraphs>166</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Lucida Sans</vt:lpstr>
      <vt:lpstr>Open Sans Light</vt:lpstr>
      <vt:lpstr>Raleway</vt:lpstr>
      <vt:lpstr>Office Theme</vt:lpstr>
      <vt:lpstr>1. Electoral Turnout:  How Many People  Decide to Vote?  (Descriptive Statistics)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Electoral Turnout:  How Many People  Decide to Vote?  (Descriptive Statistics)</dc:title>
  <dc:creator>Alexandra Anderson</dc:creator>
  <cp:lastModifiedBy>Alexandra Anderson</cp:lastModifiedBy>
  <cp:revision>9</cp:revision>
  <dcterms:created xsi:type="dcterms:W3CDTF">2021-03-04T11:30:30Z</dcterms:created>
  <dcterms:modified xsi:type="dcterms:W3CDTF">2021-09-02T19:07:54Z</dcterms:modified>
</cp:coreProperties>
</file>