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60" r:id="rId4"/>
    <p:sldId id="263" r:id="rId5"/>
    <p:sldId id="265" r:id="rId6"/>
    <p:sldId id="266" r:id="rId7"/>
    <p:sldId id="267" r:id="rId8"/>
    <p:sldId id="269" r:id="rId9"/>
    <p:sldId id="271" r:id="rId10"/>
    <p:sldId id="272" r:id="rId11"/>
    <p:sldId id="273" r:id="rId12"/>
    <p:sldId id="274" r:id="rId13"/>
    <p:sldId id="275" r:id="rId14"/>
    <p:sldId id="277"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7" d="100"/>
          <a:sy n="117" d="100"/>
        </p:scale>
        <p:origin x="355" y="82"/>
      </p:cViewPr>
      <p:guideLst>
        <p:guide orient="horz" pos="2160"/>
        <p:guide pos="3840"/>
      </p:guideLst>
    </p:cSldViewPr>
  </p:slideViewPr>
  <p:notesTextViewPr>
    <p:cViewPr>
      <p:scale>
        <a:sx n="1" d="1"/>
        <a:sy n="1" d="1"/>
      </p:scale>
      <p:origin x="0" y="0"/>
    </p:cViewPr>
  </p:notesTextViewPr>
  <p:notesViewPr>
    <p:cSldViewPr snapToGrid="0">
      <p:cViewPr>
        <p:scale>
          <a:sx n="74" d="100"/>
          <a:sy n="74" d="100"/>
        </p:scale>
        <p:origin x="-2358" y="34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A128FD-42DB-4B38-9096-1271B7AA3FEA}" type="doc">
      <dgm:prSet loTypeId="urn:microsoft.com/office/officeart/2009/layout/CircleArrowProcess" loCatId="process" qsTypeId="urn:microsoft.com/office/officeart/2005/8/quickstyle/simple1" qsCatId="simple" csTypeId="urn:microsoft.com/office/officeart/2005/8/colors/colorful3" csCatId="colorful" phldr="1"/>
      <dgm:spPr/>
      <dgm:t>
        <a:bodyPr/>
        <a:lstStyle/>
        <a:p>
          <a:endParaRPr lang="en-GB"/>
        </a:p>
      </dgm:t>
    </dgm:pt>
    <dgm:pt modelId="{E77C0C0A-03BC-4D4E-9AA6-C11E3016F5A0}">
      <dgm:prSet phldrT="[Text]"/>
      <dgm:spPr>
        <a:xfrm>
          <a:off x="2010312" y="748637"/>
          <a:ext cx="1153603" cy="576419"/>
        </a:xfrm>
        <a:noFill/>
        <a:ln>
          <a:noFill/>
        </a:ln>
        <a:effectLst/>
      </dgm:spPr>
      <dgm:t>
        <a:bodyPr/>
        <a:lstStyle/>
        <a:p>
          <a:pPr>
            <a:buNone/>
          </a:pPr>
          <a:r>
            <a:rPr lang="en-GB">
              <a:solidFill>
                <a:sysClr val="windowText" lastClr="000000">
                  <a:hueOff val="0"/>
                  <a:satOff val="0"/>
                  <a:lumOff val="0"/>
                  <a:alphaOff val="0"/>
                </a:sysClr>
              </a:solidFill>
              <a:latin typeface="Calibri"/>
              <a:ea typeface="+mn-ea"/>
              <a:cs typeface="+mn-cs"/>
            </a:rPr>
            <a:t>Pre- diagnosis</a:t>
          </a:r>
        </a:p>
      </dgm:t>
    </dgm:pt>
    <dgm:pt modelId="{1CBA9C40-19A2-43A3-8419-18396E0B06F6}" type="parTrans" cxnId="{541F682C-0987-4B3F-B9B2-1362FBFAE598}">
      <dgm:prSet/>
      <dgm:spPr/>
      <dgm:t>
        <a:bodyPr/>
        <a:lstStyle/>
        <a:p>
          <a:endParaRPr lang="en-GB"/>
        </a:p>
      </dgm:t>
    </dgm:pt>
    <dgm:pt modelId="{9F74A66E-9058-478C-9C1A-2E65D2D49A0C}" type="sibTrans" cxnId="{541F682C-0987-4B3F-B9B2-1362FBFAE598}">
      <dgm:prSet/>
      <dgm:spPr/>
      <dgm:t>
        <a:bodyPr/>
        <a:lstStyle/>
        <a:p>
          <a:endParaRPr lang="en-GB"/>
        </a:p>
      </dgm:t>
    </dgm:pt>
    <dgm:pt modelId="{4705F68A-A7C3-4930-8A80-54CBAB59D484}">
      <dgm:prSet phldrT="[Text]" custT="1"/>
      <dgm:spPr>
        <a:xfrm>
          <a:off x="3617989" y="613379"/>
          <a:ext cx="1239299" cy="822557"/>
        </a:xfrm>
        <a:noFill/>
        <a:ln>
          <a:noFill/>
        </a:ln>
        <a:effectLst/>
      </dgm:spPr>
      <dgm:t>
        <a:bodyPr/>
        <a:lstStyle/>
        <a:p>
          <a:pPr>
            <a:buChar char="•"/>
          </a:pPr>
          <a:r>
            <a:rPr lang="en-GB" sz="1600" dirty="0">
              <a:solidFill>
                <a:sysClr val="windowText" lastClr="000000">
                  <a:hueOff val="0"/>
                  <a:satOff val="0"/>
                  <a:lumOff val="0"/>
                  <a:alphaOff val="0"/>
                </a:sysClr>
              </a:solidFill>
              <a:latin typeface="Calibri"/>
              <a:ea typeface="+mn-ea"/>
              <a:cs typeface="+mn-cs"/>
            </a:rPr>
            <a:t>Symptoms</a:t>
          </a:r>
        </a:p>
      </dgm:t>
    </dgm:pt>
    <dgm:pt modelId="{E567BBF2-9D57-48FA-8CB9-4BFD7D55405E}" type="parTrans" cxnId="{821DD53E-8CA8-424E-B3D7-1295A42FF701}">
      <dgm:prSet/>
      <dgm:spPr/>
      <dgm:t>
        <a:bodyPr/>
        <a:lstStyle/>
        <a:p>
          <a:endParaRPr lang="en-GB"/>
        </a:p>
      </dgm:t>
    </dgm:pt>
    <dgm:pt modelId="{0999134D-05CF-4BAB-8204-653BC43FCC2F}" type="sibTrans" cxnId="{821DD53E-8CA8-424E-B3D7-1295A42FF701}">
      <dgm:prSet/>
      <dgm:spPr/>
      <dgm:t>
        <a:bodyPr/>
        <a:lstStyle/>
        <a:p>
          <a:endParaRPr lang="en-GB"/>
        </a:p>
      </dgm:t>
    </dgm:pt>
    <dgm:pt modelId="{2B4362E9-D904-4DE1-B0A4-C8E06136E3E2}">
      <dgm:prSet phldrT="[Text]"/>
      <dgm:spPr>
        <a:xfrm>
          <a:off x="1433704" y="1939222"/>
          <a:ext cx="1153603" cy="576419"/>
        </a:xfrm>
        <a:noFill/>
        <a:ln>
          <a:noFill/>
        </a:ln>
        <a:effectLst/>
      </dgm:spPr>
      <dgm:t>
        <a:bodyPr/>
        <a:lstStyle/>
        <a:p>
          <a:pPr>
            <a:buNone/>
          </a:pPr>
          <a:r>
            <a:rPr lang="en-GB">
              <a:solidFill>
                <a:sysClr val="windowText" lastClr="000000">
                  <a:hueOff val="0"/>
                  <a:satOff val="0"/>
                  <a:lumOff val="0"/>
                  <a:alphaOff val="0"/>
                </a:sysClr>
              </a:solidFill>
              <a:latin typeface="Calibri"/>
              <a:ea typeface="+mn-ea"/>
              <a:cs typeface="+mn-cs"/>
            </a:rPr>
            <a:t>Diagnosis</a:t>
          </a:r>
        </a:p>
      </dgm:t>
    </dgm:pt>
    <dgm:pt modelId="{89A46204-32EE-48E5-894C-FF3683C5D791}" type="parTrans" cxnId="{7F526A84-8FAD-4C3D-BD56-D87A8CB444A8}">
      <dgm:prSet/>
      <dgm:spPr/>
      <dgm:t>
        <a:bodyPr/>
        <a:lstStyle/>
        <a:p>
          <a:endParaRPr lang="en-GB"/>
        </a:p>
      </dgm:t>
    </dgm:pt>
    <dgm:pt modelId="{98FC7A83-5694-412D-816F-2B1A432C43EB}" type="sibTrans" cxnId="{7F526A84-8FAD-4C3D-BD56-D87A8CB444A8}">
      <dgm:prSet/>
      <dgm:spPr/>
      <dgm:t>
        <a:bodyPr/>
        <a:lstStyle/>
        <a:p>
          <a:endParaRPr lang="en-GB"/>
        </a:p>
      </dgm:t>
    </dgm:pt>
    <dgm:pt modelId="{8EF67899-55A9-4E46-914E-92E432F06F0F}">
      <dgm:prSet phldrT="[Text]" custT="1"/>
      <dgm:spPr>
        <a:xfrm>
          <a:off x="3053402" y="1816547"/>
          <a:ext cx="1239299" cy="822557"/>
        </a:xfrm>
        <a:noFill/>
        <a:ln>
          <a:noFill/>
        </a:ln>
        <a:effectLst/>
      </dgm:spPr>
      <dgm:t>
        <a:bodyPr/>
        <a:lstStyle/>
        <a:p>
          <a:pPr>
            <a:buChar char="•"/>
          </a:pPr>
          <a:r>
            <a:rPr lang="en-GB" sz="1600" dirty="0">
              <a:solidFill>
                <a:sysClr val="windowText" lastClr="000000">
                  <a:hueOff val="0"/>
                  <a:satOff val="0"/>
                  <a:lumOff val="0"/>
                  <a:alphaOff val="0"/>
                </a:sysClr>
              </a:solidFill>
              <a:latin typeface="Calibri"/>
              <a:ea typeface="+mn-ea"/>
              <a:cs typeface="+mn-cs"/>
            </a:rPr>
            <a:t>Anticipating the diagnosis</a:t>
          </a:r>
        </a:p>
      </dgm:t>
    </dgm:pt>
    <dgm:pt modelId="{70B1EEA0-CD34-4123-8EDC-CDD4AF2F63D7}" type="parTrans" cxnId="{A06D149A-FC95-49FD-8E6F-6387B3C4350F}">
      <dgm:prSet/>
      <dgm:spPr/>
      <dgm:t>
        <a:bodyPr/>
        <a:lstStyle/>
        <a:p>
          <a:endParaRPr lang="en-GB"/>
        </a:p>
      </dgm:t>
    </dgm:pt>
    <dgm:pt modelId="{A4106BAD-1937-45FC-8155-FA1D38297613}" type="sibTrans" cxnId="{A06D149A-FC95-49FD-8E6F-6387B3C4350F}">
      <dgm:prSet/>
      <dgm:spPr/>
      <dgm:t>
        <a:bodyPr/>
        <a:lstStyle/>
        <a:p>
          <a:endParaRPr lang="en-GB"/>
        </a:p>
      </dgm:t>
    </dgm:pt>
    <dgm:pt modelId="{B92EC497-5EBD-41B0-A675-EE56235775C8}">
      <dgm:prSet phldrT="[Text]" custT="1"/>
      <dgm:spPr>
        <a:xfrm>
          <a:off x="3053402" y="1816547"/>
          <a:ext cx="1239299" cy="822557"/>
        </a:xfrm>
        <a:noFill/>
        <a:ln>
          <a:noFill/>
        </a:ln>
        <a:effectLst/>
      </dgm:spPr>
      <dgm:t>
        <a:bodyPr/>
        <a:lstStyle/>
        <a:p>
          <a:pPr>
            <a:buChar char="•"/>
          </a:pPr>
          <a:r>
            <a:rPr lang="en-GB" sz="1600" dirty="0" smtClean="0">
              <a:solidFill>
                <a:sysClr val="windowText" lastClr="000000">
                  <a:hueOff val="0"/>
                  <a:satOff val="0"/>
                  <a:lumOff val="0"/>
                  <a:alphaOff val="0"/>
                </a:sysClr>
              </a:solidFill>
              <a:latin typeface="Calibri"/>
              <a:ea typeface="+mn-ea"/>
              <a:cs typeface="+mn-cs"/>
            </a:rPr>
            <a:t>Response  and telling others</a:t>
          </a:r>
          <a:endParaRPr lang="en-GB" sz="1600" dirty="0">
            <a:solidFill>
              <a:sysClr val="windowText" lastClr="000000">
                <a:hueOff val="0"/>
                <a:satOff val="0"/>
                <a:lumOff val="0"/>
                <a:alphaOff val="0"/>
              </a:sysClr>
            </a:solidFill>
            <a:latin typeface="Calibri"/>
            <a:ea typeface="+mn-ea"/>
            <a:cs typeface="+mn-cs"/>
          </a:endParaRPr>
        </a:p>
      </dgm:t>
    </dgm:pt>
    <dgm:pt modelId="{BD06BAF4-4EC9-4F85-8F30-898923158249}" type="parTrans" cxnId="{CEE24224-5B8D-48C1-A9AC-166498F88879}">
      <dgm:prSet/>
      <dgm:spPr/>
      <dgm:t>
        <a:bodyPr/>
        <a:lstStyle/>
        <a:p>
          <a:endParaRPr lang="en-GB"/>
        </a:p>
      </dgm:t>
    </dgm:pt>
    <dgm:pt modelId="{5AB3B84A-985B-4CDF-B6E6-20F2CBC755D4}" type="sibTrans" cxnId="{CEE24224-5B8D-48C1-A9AC-166498F88879}">
      <dgm:prSet/>
      <dgm:spPr/>
      <dgm:t>
        <a:bodyPr/>
        <a:lstStyle/>
        <a:p>
          <a:endParaRPr lang="en-GB"/>
        </a:p>
      </dgm:t>
    </dgm:pt>
    <dgm:pt modelId="{F851F4FE-F3C4-4B2E-8F51-C51383DDF87C}">
      <dgm:prSet phldrT="[Text]"/>
      <dgm:spPr>
        <a:xfrm>
          <a:off x="2010312" y="3129021"/>
          <a:ext cx="1153603" cy="576419"/>
        </a:xfrm>
        <a:noFill/>
        <a:ln>
          <a:noFill/>
        </a:ln>
        <a:effectLst/>
      </dgm:spPr>
      <dgm:t>
        <a:bodyPr/>
        <a:lstStyle/>
        <a:p>
          <a:pPr>
            <a:buNone/>
          </a:pPr>
          <a:r>
            <a:rPr lang="en-GB">
              <a:solidFill>
                <a:sysClr val="windowText" lastClr="000000">
                  <a:hueOff val="0"/>
                  <a:satOff val="0"/>
                  <a:lumOff val="0"/>
                  <a:alphaOff val="0"/>
                </a:sysClr>
              </a:solidFill>
              <a:latin typeface="Calibri"/>
              <a:ea typeface="+mn-ea"/>
              <a:cs typeface="+mn-cs"/>
            </a:rPr>
            <a:t>Mesothelioma</a:t>
          </a:r>
        </a:p>
      </dgm:t>
    </dgm:pt>
    <dgm:pt modelId="{440B5EDC-CDA2-41F6-881C-FF6D7D80D146}" type="parTrans" cxnId="{1AF274E6-6C01-4047-A4CF-7723430ABE25}">
      <dgm:prSet/>
      <dgm:spPr/>
      <dgm:t>
        <a:bodyPr/>
        <a:lstStyle/>
        <a:p>
          <a:endParaRPr lang="en-GB"/>
        </a:p>
      </dgm:t>
    </dgm:pt>
    <dgm:pt modelId="{D4DFE55E-40A5-4229-A242-B3A8706675A3}" type="sibTrans" cxnId="{1AF274E6-6C01-4047-A4CF-7723430ABE25}">
      <dgm:prSet/>
      <dgm:spPr/>
      <dgm:t>
        <a:bodyPr/>
        <a:lstStyle/>
        <a:p>
          <a:endParaRPr lang="en-GB"/>
        </a:p>
      </dgm:t>
    </dgm:pt>
    <dgm:pt modelId="{2A55C7BA-8935-48FB-A538-1D84B79792C0}">
      <dgm:prSet phldrT="[Text]" custT="1"/>
      <dgm:spPr>
        <a:xfrm>
          <a:off x="3617989" y="2994550"/>
          <a:ext cx="1239299" cy="822557"/>
        </a:xfrm>
        <a:noFill/>
        <a:ln>
          <a:noFill/>
        </a:ln>
        <a:effectLst/>
      </dgm:spPr>
      <dgm:t>
        <a:bodyPr/>
        <a:lstStyle/>
        <a:p>
          <a:pPr>
            <a:buChar char="•"/>
          </a:pPr>
          <a:r>
            <a:rPr lang="en-GB" sz="1600" dirty="0">
              <a:solidFill>
                <a:sysClr val="windowText" lastClr="000000">
                  <a:hueOff val="0"/>
                  <a:satOff val="0"/>
                  <a:lumOff val="0"/>
                  <a:alphaOff val="0"/>
                </a:sysClr>
              </a:solidFill>
              <a:latin typeface="Calibri"/>
              <a:ea typeface="+mn-ea"/>
              <a:cs typeface="+mn-cs"/>
            </a:rPr>
            <a:t>Life-limiting, incurable disease</a:t>
          </a:r>
        </a:p>
      </dgm:t>
    </dgm:pt>
    <dgm:pt modelId="{A60FF74C-4E02-4D17-BA4C-76B9A47880B5}" type="parTrans" cxnId="{3226137D-2752-4366-A40B-88E8FFEFCA4D}">
      <dgm:prSet/>
      <dgm:spPr/>
      <dgm:t>
        <a:bodyPr/>
        <a:lstStyle/>
        <a:p>
          <a:endParaRPr lang="en-GB"/>
        </a:p>
      </dgm:t>
    </dgm:pt>
    <dgm:pt modelId="{23F20620-6805-48A5-824D-6B6DAC6DB2F0}" type="sibTrans" cxnId="{3226137D-2752-4366-A40B-88E8FFEFCA4D}">
      <dgm:prSet/>
      <dgm:spPr/>
      <dgm:t>
        <a:bodyPr/>
        <a:lstStyle/>
        <a:p>
          <a:endParaRPr lang="en-GB"/>
        </a:p>
      </dgm:t>
    </dgm:pt>
    <dgm:pt modelId="{227F8B6C-25E7-4C6C-894F-D5E660E52C25}">
      <dgm:prSet phldrT="[Text]" custT="1"/>
      <dgm:spPr>
        <a:xfrm>
          <a:off x="3617989" y="613379"/>
          <a:ext cx="1239299" cy="822557"/>
        </a:xfrm>
        <a:noFill/>
        <a:ln>
          <a:noFill/>
        </a:ln>
        <a:effectLst/>
      </dgm:spPr>
      <dgm:t>
        <a:bodyPr/>
        <a:lstStyle/>
        <a:p>
          <a:pPr>
            <a:buChar char="•"/>
          </a:pPr>
          <a:r>
            <a:rPr lang="en-GB" sz="1600">
              <a:solidFill>
                <a:sysClr val="windowText" lastClr="000000">
                  <a:hueOff val="0"/>
                  <a:satOff val="0"/>
                  <a:lumOff val="0"/>
                  <a:alphaOff val="0"/>
                </a:sysClr>
              </a:solidFill>
              <a:latin typeface="Calibri"/>
              <a:ea typeface="+mn-ea"/>
              <a:cs typeface="+mn-cs"/>
            </a:rPr>
            <a:t>Investigations</a:t>
          </a:r>
        </a:p>
      </dgm:t>
    </dgm:pt>
    <dgm:pt modelId="{14F8BF47-4250-434C-ACC9-EE8481123567}" type="parTrans" cxnId="{5B8F30AD-5DD1-4873-9AB6-B0B5AA890397}">
      <dgm:prSet/>
      <dgm:spPr/>
      <dgm:t>
        <a:bodyPr/>
        <a:lstStyle/>
        <a:p>
          <a:endParaRPr lang="en-GB"/>
        </a:p>
      </dgm:t>
    </dgm:pt>
    <dgm:pt modelId="{7AAEF89F-4B54-44CA-A0A2-8EF19B28F653}" type="sibTrans" cxnId="{5B8F30AD-5DD1-4873-9AB6-B0B5AA890397}">
      <dgm:prSet/>
      <dgm:spPr/>
      <dgm:t>
        <a:bodyPr/>
        <a:lstStyle/>
        <a:p>
          <a:endParaRPr lang="en-GB"/>
        </a:p>
      </dgm:t>
    </dgm:pt>
    <dgm:pt modelId="{0F193EB0-963C-40FF-97A5-C33DFA8AD5D2}">
      <dgm:prSet phldrT="[Text]" custT="1"/>
      <dgm:spPr>
        <a:xfrm>
          <a:off x="3617989" y="613379"/>
          <a:ext cx="1239299" cy="822557"/>
        </a:xfrm>
        <a:noFill/>
        <a:ln>
          <a:noFill/>
        </a:ln>
        <a:effectLst/>
      </dgm:spPr>
      <dgm:t>
        <a:bodyPr/>
        <a:lstStyle/>
        <a:p>
          <a:pPr>
            <a:buChar char="•"/>
          </a:pPr>
          <a:r>
            <a:rPr lang="en-GB" sz="1600" dirty="0">
              <a:solidFill>
                <a:sysClr val="windowText" lastClr="000000">
                  <a:hueOff val="0"/>
                  <a:satOff val="0"/>
                  <a:lumOff val="0"/>
                  <a:alphaOff val="0"/>
                </a:sysClr>
              </a:solidFill>
              <a:latin typeface="Calibri"/>
              <a:ea typeface="+mn-ea"/>
              <a:cs typeface="+mn-cs"/>
            </a:rPr>
            <a:t>Contacts with hospitals and doctors </a:t>
          </a:r>
        </a:p>
      </dgm:t>
    </dgm:pt>
    <dgm:pt modelId="{8E0572B6-955D-4027-8689-B111DFC0CDE7}" type="parTrans" cxnId="{CB6B84CF-6B25-4055-982B-2531BE3616EE}">
      <dgm:prSet/>
      <dgm:spPr/>
      <dgm:t>
        <a:bodyPr/>
        <a:lstStyle/>
        <a:p>
          <a:endParaRPr lang="en-GB"/>
        </a:p>
      </dgm:t>
    </dgm:pt>
    <dgm:pt modelId="{00C8A0C6-143C-4EEA-B338-136A0F5A341F}" type="sibTrans" cxnId="{CB6B84CF-6B25-4055-982B-2531BE3616EE}">
      <dgm:prSet/>
      <dgm:spPr/>
      <dgm:t>
        <a:bodyPr/>
        <a:lstStyle/>
        <a:p>
          <a:endParaRPr lang="en-GB"/>
        </a:p>
      </dgm:t>
    </dgm:pt>
    <dgm:pt modelId="{FB47DA55-B8D7-4106-B544-0F3929AF75E9}">
      <dgm:prSet phldrT="[Text]" custT="1"/>
      <dgm:spPr>
        <a:xfrm>
          <a:off x="3053402" y="1816547"/>
          <a:ext cx="1239299" cy="822557"/>
        </a:xfrm>
        <a:noFill/>
        <a:ln>
          <a:noFill/>
        </a:ln>
        <a:effectLst/>
      </dgm:spPr>
      <dgm:t>
        <a:bodyPr/>
        <a:lstStyle/>
        <a:p>
          <a:pPr>
            <a:buChar char="•"/>
          </a:pPr>
          <a:r>
            <a:rPr lang="en-GB" sz="1600" dirty="0">
              <a:solidFill>
                <a:sysClr val="windowText" lastClr="000000">
                  <a:hueOff val="0"/>
                  <a:satOff val="0"/>
                  <a:lumOff val="0"/>
                  <a:alphaOff val="0"/>
                </a:sysClr>
              </a:solidFill>
              <a:latin typeface="Calibri"/>
              <a:ea typeface="+mn-ea"/>
              <a:cs typeface="+mn-cs"/>
            </a:rPr>
            <a:t>Hearing the words </a:t>
          </a:r>
        </a:p>
      </dgm:t>
    </dgm:pt>
    <dgm:pt modelId="{A1A84F4C-C435-47D2-8387-246DD523B46C}" type="parTrans" cxnId="{EC56B2C9-1E2A-41BC-B0FB-DFC92F8E3588}">
      <dgm:prSet/>
      <dgm:spPr/>
      <dgm:t>
        <a:bodyPr/>
        <a:lstStyle/>
        <a:p>
          <a:endParaRPr lang="en-GB"/>
        </a:p>
      </dgm:t>
    </dgm:pt>
    <dgm:pt modelId="{4E870B77-9A01-4A96-85DA-0A8E19360D4A}" type="sibTrans" cxnId="{EC56B2C9-1E2A-41BC-B0FB-DFC92F8E3588}">
      <dgm:prSet/>
      <dgm:spPr/>
      <dgm:t>
        <a:bodyPr/>
        <a:lstStyle/>
        <a:p>
          <a:endParaRPr lang="en-GB"/>
        </a:p>
      </dgm:t>
    </dgm:pt>
    <dgm:pt modelId="{0A900773-C4DE-47C6-ACDE-E20F1B622678}">
      <dgm:prSet phldrT="[Text]" custT="1"/>
      <dgm:spPr>
        <a:xfrm>
          <a:off x="3617989" y="2994550"/>
          <a:ext cx="1239299" cy="822557"/>
        </a:xfrm>
        <a:noFill/>
        <a:ln>
          <a:noFill/>
        </a:ln>
        <a:effectLst/>
      </dgm:spPr>
      <dgm:t>
        <a:bodyPr/>
        <a:lstStyle/>
        <a:p>
          <a:pPr>
            <a:buChar char="•"/>
          </a:pPr>
          <a:r>
            <a:rPr lang="en-GB" sz="1600" dirty="0">
              <a:solidFill>
                <a:sysClr val="windowText" lastClr="000000">
                  <a:hueOff val="0"/>
                  <a:satOff val="0"/>
                  <a:lumOff val="0"/>
                  <a:alphaOff val="0"/>
                </a:sysClr>
              </a:solidFill>
              <a:latin typeface="Calibri"/>
              <a:ea typeface="+mn-ea"/>
              <a:cs typeface="+mn-cs"/>
            </a:rPr>
            <a:t>Asbestos related </a:t>
          </a:r>
        </a:p>
      </dgm:t>
    </dgm:pt>
    <dgm:pt modelId="{0061CB24-761E-4E5F-86F1-BEF4236DB920}" type="parTrans" cxnId="{53149F5A-3567-454A-B032-C8303C5B05E0}">
      <dgm:prSet/>
      <dgm:spPr/>
      <dgm:t>
        <a:bodyPr/>
        <a:lstStyle/>
        <a:p>
          <a:endParaRPr lang="en-GB"/>
        </a:p>
      </dgm:t>
    </dgm:pt>
    <dgm:pt modelId="{3FE9442C-3317-4C5B-A546-B4050533E9D4}" type="sibTrans" cxnId="{53149F5A-3567-454A-B032-C8303C5B05E0}">
      <dgm:prSet/>
      <dgm:spPr/>
      <dgm:t>
        <a:bodyPr/>
        <a:lstStyle/>
        <a:p>
          <a:endParaRPr lang="en-GB"/>
        </a:p>
      </dgm:t>
    </dgm:pt>
    <dgm:pt modelId="{D65FA21E-EDCC-4D70-83C8-1F736CFA8247}">
      <dgm:prSet phldrT="[Text]" custT="1"/>
      <dgm:spPr>
        <a:xfrm>
          <a:off x="3617989" y="2994550"/>
          <a:ext cx="1239299" cy="822557"/>
        </a:xfrm>
        <a:noFill/>
        <a:ln>
          <a:noFill/>
        </a:ln>
        <a:effectLst/>
      </dgm:spPr>
      <dgm:t>
        <a:bodyPr/>
        <a:lstStyle/>
        <a:p>
          <a:pPr>
            <a:buChar char="•"/>
          </a:pPr>
          <a:r>
            <a:rPr lang="en-GB" sz="1600">
              <a:solidFill>
                <a:sysClr val="windowText" lastClr="000000">
                  <a:hueOff val="0"/>
                  <a:satOff val="0"/>
                  <a:lumOff val="0"/>
                  <a:alphaOff val="0"/>
                </a:sysClr>
              </a:solidFill>
              <a:latin typeface="Calibri"/>
              <a:ea typeface="+mn-ea"/>
              <a:cs typeface="+mn-cs"/>
            </a:rPr>
            <a:t>Legal framework</a:t>
          </a:r>
        </a:p>
      </dgm:t>
    </dgm:pt>
    <dgm:pt modelId="{A3BF09A5-EBAA-4F50-83F2-6DBBE0FDB7DB}" type="parTrans" cxnId="{98281537-933E-41B3-873D-457B43C80B34}">
      <dgm:prSet/>
      <dgm:spPr/>
      <dgm:t>
        <a:bodyPr/>
        <a:lstStyle/>
        <a:p>
          <a:endParaRPr lang="en-GB"/>
        </a:p>
      </dgm:t>
    </dgm:pt>
    <dgm:pt modelId="{77F8F215-46D2-49FE-926E-83B4C9EA5979}" type="sibTrans" cxnId="{98281537-933E-41B3-873D-457B43C80B34}">
      <dgm:prSet/>
      <dgm:spPr/>
      <dgm:t>
        <a:bodyPr/>
        <a:lstStyle/>
        <a:p>
          <a:endParaRPr lang="en-GB"/>
        </a:p>
      </dgm:t>
    </dgm:pt>
    <dgm:pt modelId="{2C2CC052-EAC7-451E-90A7-64F340C851AF}" type="pres">
      <dgm:prSet presAssocID="{84A128FD-42DB-4B38-9096-1271B7AA3FEA}" presName="Name0" presStyleCnt="0">
        <dgm:presLayoutVars>
          <dgm:chMax val="7"/>
          <dgm:chPref val="7"/>
          <dgm:dir/>
          <dgm:animLvl val="lvl"/>
        </dgm:presLayoutVars>
      </dgm:prSet>
      <dgm:spPr/>
      <dgm:t>
        <a:bodyPr/>
        <a:lstStyle/>
        <a:p>
          <a:endParaRPr lang="en-GB"/>
        </a:p>
      </dgm:t>
    </dgm:pt>
    <dgm:pt modelId="{B5E7A1D8-DA44-48CA-AC45-CF3FCBD82406}" type="pres">
      <dgm:prSet presAssocID="{E77C0C0A-03BC-4D4E-9AA6-C11E3016F5A0}" presName="Accent1" presStyleCnt="0"/>
      <dgm:spPr/>
    </dgm:pt>
    <dgm:pt modelId="{A7A005ED-E3DA-49E7-B6F0-B0AF5290A004}" type="pres">
      <dgm:prSet presAssocID="{E77C0C0A-03BC-4D4E-9AA6-C11E3016F5A0}" presName="Accent" presStyleLbl="node1" presStyleIdx="0" presStyleCnt="3"/>
      <dgm:spPr>
        <a:xfrm>
          <a:off x="1553911" y="0"/>
          <a:ext cx="2067180" cy="2067403"/>
        </a:xfrm>
        <a:prstGeom prst="circularArrow">
          <a:avLst>
            <a:gd name="adj1" fmla="val 10980"/>
            <a:gd name="adj2" fmla="val 1142322"/>
            <a:gd name="adj3" fmla="val 4500000"/>
            <a:gd name="adj4" fmla="val 10800000"/>
            <a:gd name="adj5" fmla="val 12500"/>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4166E7E7-BE89-44AD-9027-6277F292AB24}" type="pres">
      <dgm:prSet presAssocID="{E77C0C0A-03BC-4D4E-9AA6-C11E3016F5A0}" presName="Child1" presStyleLbl="revTx" presStyleIdx="0" presStyleCnt="6" custScaleX="220576" custLinFactNeighborX="57350" custLinFactNeighborY="-17828">
        <dgm:presLayoutVars>
          <dgm:chMax val="0"/>
          <dgm:chPref val="0"/>
          <dgm:bulletEnabled val="1"/>
        </dgm:presLayoutVars>
      </dgm:prSet>
      <dgm:spPr>
        <a:prstGeom prst="rect">
          <a:avLst/>
        </a:prstGeom>
      </dgm:spPr>
      <dgm:t>
        <a:bodyPr/>
        <a:lstStyle/>
        <a:p>
          <a:endParaRPr lang="en-GB"/>
        </a:p>
      </dgm:t>
    </dgm:pt>
    <dgm:pt modelId="{2643C125-C54F-4E41-ADAF-1E518B7F596C}" type="pres">
      <dgm:prSet presAssocID="{E77C0C0A-03BC-4D4E-9AA6-C11E3016F5A0}" presName="Parent1" presStyleLbl="revTx" presStyleIdx="1" presStyleCnt="6">
        <dgm:presLayoutVars>
          <dgm:chMax val="1"/>
          <dgm:chPref val="1"/>
          <dgm:bulletEnabled val="1"/>
        </dgm:presLayoutVars>
      </dgm:prSet>
      <dgm:spPr>
        <a:prstGeom prst="rect">
          <a:avLst/>
        </a:prstGeom>
      </dgm:spPr>
      <dgm:t>
        <a:bodyPr/>
        <a:lstStyle/>
        <a:p>
          <a:endParaRPr lang="en-GB"/>
        </a:p>
      </dgm:t>
    </dgm:pt>
    <dgm:pt modelId="{31555C9E-F7EA-4354-A5E2-5C1E54F5BCC6}" type="pres">
      <dgm:prSet presAssocID="{2B4362E9-D904-4DE1-B0A4-C8E06136E3E2}" presName="Accent2" presStyleCnt="0"/>
      <dgm:spPr/>
    </dgm:pt>
    <dgm:pt modelId="{90E5C430-028A-46BC-B708-CA66EF7C18AD}" type="pres">
      <dgm:prSet presAssocID="{2B4362E9-D904-4DE1-B0A4-C8E06136E3E2}" presName="Accent" presStyleLbl="node1" presStyleIdx="1" presStyleCnt="3"/>
      <dgm:spPr>
        <a:xfrm>
          <a:off x="979630" y="1188226"/>
          <a:ext cx="2067180" cy="2067403"/>
        </a:xfrm>
        <a:prstGeom prst="leftCircularArrow">
          <a:avLst>
            <a:gd name="adj1" fmla="val 10980"/>
            <a:gd name="adj2" fmla="val 1142322"/>
            <a:gd name="adj3" fmla="val 6300000"/>
            <a:gd name="adj4" fmla="val 18900000"/>
            <a:gd name="adj5" fmla="val 12500"/>
          </a:avLst>
        </a:prstGeom>
        <a:solidFill>
          <a:srgbClr val="9BBB59">
            <a:hueOff val="2250053"/>
            <a:satOff val="-3376"/>
            <a:lumOff val="-549"/>
            <a:alphaOff val="0"/>
          </a:srgbClr>
        </a:solidFill>
        <a:ln w="25400" cap="flat" cmpd="sng" algn="ctr">
          <a:solidFill>
            <a:sysClr val="window" lastClr="FFFFFF">
              <a:hueOff val="0"/>
              <a:satOff val="0"/>
              <a:lumOff val="0"/>
              <a:alphaOff val="0"/>
            </a:sysClr>
          </a:solidFill>
          <a:prstDash val="solid"/>
        </a:ln>
        <a:effectLst/>
      </dgm:spPr>
    </dgm:pt>
    <dgm:pt modelId="{4A842A14-73D3-46FD-B1BC-561D8C45F6C2}" type="pres">
      <dgm:prSet presAssocID="{2B4362E9-D904-4DE1-B0A4-C8E06136E3E2}" presName="Child2" presStyleLbl="revTx" presStyleIdx="2" presStyleCnt="6" custScaleX="197900" custLinFactNeighborX="64628" custLinFactNeighborY="-2291">
        <dgm:presLayoutVars>
          <dgm:chMax val="0"/>
          <dgm:chPref val="0"/>
          <dgm:bulletEnabled val="1"/>
        </dgm:presLayoutVars>
      </dgm:prSet>
      <dgm:spPr>
        <a:prstGeom prst="rect">
          <a:avLst/>
        </a:prstGeom>
      </dgm:spPr>
      <dgm:t>
        <a:bodyPr/>
        <a:lstStyle/>
        <a:p>
          <a:endParaRPr lang="en-GB"/>
        </a:p>
      </dgm:t>
    </dgm:pt>
    <dgm:pt modelId="{1AFD75BE-D81B-4809-BD2D-C7160DCE98D1}" type="pres">
      <dgm:prSet presAssocID="{2B4362E9-D904-4DE1-B0A4-C8E06136E3E2}" presName="Parent2" presStyleLbl="revTx" presStyleIdx="3" presStyleCnt="6">
        <dgm:presLayoutVars>
          <dgm:chMax val="1"/>
          <dgm:chPref val="1"/>
          <dgm:bulletEnabled val="1"/>
        </dgm:presLayoutVars>
      </dgm:prSet>
      <dgm:spPr>
        <a:prstGeom prst="rect">
          <a:avLst/>
        </a:prstGeom>
      </dgm:spPr>
      <dgm:t>
        <a:bodyPr/>
        <a:lstStyle/>
        <a:p>
          <a:endParaRPr lang="en-GB"/>
        </a:p>
      </dgm:t>
    </dgm:pt>
    <dgm:pt modelId="{46AACA01-BF4A-46C7-B33E-7E8E86822FB5}" type="pres">
      <dgm:prSet presAssocID="{F851F4FE-F3C4-4B2E-8F51-C51383DDF87C}" presName="Accent3" presStyleCnt="0"/>
      <dgm:spPr/>
    </dgm:pt>
    <dgm:pt modelId="{7C942FA4-3D67-4A8A-AB09-F132695381EF}" type="pres">
      <dgm:prSet presAssocID="{F851F4FE-F3C4-4B2E-8F51-C51383DDF87C}" presName="Accent" presStyleLbl="node1" presStyleIdx="2" presStyleCnt="3"/>
      <dgm:spPr>
        <a:xfrm>
          <a:off x="1553911" y="2380384"/>
          <a:ext cx="2067180" cy="2067403"/>
        </a:xfrm>
        <a:prstGeom prst="circularArrow">
          <a:avLst>
            <a:gd name="adj1" fmla="val 10980"/>
            <a:gd name="adj2" fmla="val 1142322"/>
            <a:gd name="adj3" fmla="val 4500000"/>
            <a:gd name="adj4" fmla="val 13500000"/>
            <a:gd name="adj5" fmla="val 12500"/>
          </a:avLst>
        </a:prstGeom>
        <a:solidFill>
          <a:srgbClr val="9BBB59">
            <a:hueOff val="4500106"/>
            <a:satOff val="-6752"/>
            <a:lumOff val="-1098"/>
            <a:alphaOff val="0"/>
          </a:srgbClr>
        </a:solidFill>
        <a:ln w="25400" cap="flat" cmpd="sng" algn="ctr">
          <a:solidFill>
            <a:sysClr val="window" lastClr="FFFFFF">
              <a:hueOff val="0"/>
              <a:satOff val="0"/>
              <a:lumOff val="0"/>
              <a:alphaOff val="0"/>
            </a:sysClr>
          </a:solidFill>
          <a:prstDash val="solid"/>
        </a:ln>
        <a:effectLst/>
      </dgm:spPr>
    </dgm:pt>
    <dgm:pt modelId="{1C3EFE8C-8B01-41AE-83A2-73557BF7C9DB}" type="pres">
      <dgm:prSet presAssocID="{F851F4FE-F3C4-4B2E-8F51-C51383DDF87C}" presName="Child3" presStyleLbl="revTx" presStyleIdx="4" presStyleCnt="6" custScaleX="203399" custScaleY="108120" custLinFactNeighborX="43362" custLinFactNeighborY="-2097">
        <dgm:presLayoutVars>
          <dgm:chMax val="0"/>
          <dgm:chPref val="0"/>
          <dgm:bulletEnabled val="1"/>
        </dgm:presLayoutVars>
      </dgm:prSet>
      <dgm:spPr>
        <a:prstGeom prst="rect">
          <a:avLst/>
        </a:prstGeom>
      </dgm:spPr>
      <dgm:t>
        <a:bodyPr/>
        <a:lstStyle/>
        <a:p>
          <a:endParaRPr lang="en-GB"/>
        </a:p>
      </dgm:t>
    </dgm:pt>
    <dgm:pt modelId="{15B85C9F-1E99-4193-9ADD-8E69075E4CA7}" type="pres">
      <dgm:prSet presAssocID="{F851F4FE-F3C4-4B2E-8F51-C51383DDF87C}" presName="Parent3" presStyleLbl="revTx" presStyleIdx="5" presStyleCnt="6">
        <dgm:presLayoutVars>
          <dgm:chMax val="1"/>
          <dgm:chPref val="1"/>
          <dgm:bulletEnabled val="1"/>
        </dgm:presLayoutVars>
      </dgm:prSet>
      <dgm:spPr>
        <a:prstGeom prst="rect">
          <a:avLst/>
        </a:prstGeom>
      </dgm:spPr>
      <dgm:t>
        <a:bodyPr/>
        <a:lstStyle/>
        <a:p>
          <a:endParaRPr lang="en-GB"/>
        </a:p>
      </dgm:t>
    </dgm:pt>
  </dgm:ptLst>
  <dgm:cxnLst>
    <dgm:cxn modelId="{A06D149A-FC95-49FD-8E6F-6387B3C4350F}" srcId="{2B4362E9-D904-4DE1-B0A4-C8E06136E3E2}" destId="{8EF67899-55A9-4E46-914E-92E432F06F0F}" srcOrd="0" destOrd="0" parTransId="{70B1EEA0-CD34-4123-8EDC-CDD4AF2F63D7}" sibTransId="{A4106BAD-1937-45FC-8155-FA1D38297613}"/>
    <dgm:cxn modelId="{821DD53E-8CA8-424E-B3D7-1295A42FF701}" srcId="{E77C0C0A-03BC-4D4E-9AA6-C11E3016F5A0}" destId="{4705F68A-A7C3-4930-8A80-54CBAB59D484}" srcOrd="0" destOrd="0" parTransId="{E567BBF2-9D57-48FA-8CB9-4BFD7D55405E}" sibTransId="{0999134D-05CF-4BAB-8204-653BC43FCC2F}"/>
    <dgm:cxn modelId="{09D7368D-7F22-4C78-8E80-C2E9D608218B}" type="presOf" srcId="{D65FA21E-EDCC-4D70-83C8-1F736CFA8247}" destId="{1C3EFE8C-8B01-41AE-83A2-73557BF7C9DB}" srcOrd="0" destOrd="2" presId="urn:microsoft.com/office/officeart/2009/layout/CircleArrowProcess"/>
    <dgm:cxn modelId="{53149F5A-3567-454A-B032-C8303C5B05E0}" srcId="{F851F4FE-F3C4-4B2E-8F51-C51383DDF87C}" destId="{0A900773-C4DE-47C6-ACDE-E20F1B622678}" srcOrd="1" destOrd="0" parTransId="{0061CB24-761E-4E5F-86F1-BEF4236DB920}" sibTransId="{3FE9442C-3317-4C5B-A546-B4050533E9D4}"/>
    <dgm:cxn modelId="{7F526A84-8FAD-4C3D-BD56-D87A8CB444A8}" srcId="{84A128FD-42DB-4B38-9096-1271B7AA3FEA}" destId="{2B4362E9-D904-4DE1-B0A4-C8E06136E3E2}" srcOrd="1" destOrd="0" parTransId="{89A46204-32EE-48E5-894C-FF3683C5D791}" sibTransId="{98FC7A83-5694-412D-816F-2B1A432C43EB}"/>
    <dgm:cxn modelId="{5B8F30AD-5DD1-4873-9AB6-B0B5AA890397}" srcId="{E77C0C0A-03BC-4D4E-9AA6-C11E3016F5A0}" destId="{227F8B6C-25E7-4C6C-894F-D5E660E52C25}" srcOrd="2" destOrd="0" parTransId="{14F8BF47-4250-434C-ACC9-EE8481123567}" sibTransId="{7AAEF89F-4B54-44CA-A0A2-8EF19B28F653}"/>
    <dgm:cxn modelId="{81B8A2C7-0CE6-49B1-9B1B-981BA5C00444}" type="presOf" srcId="{F851F4FE-F3C4-4B2E-8F51-C51383DDF87C}" destId="{15B85C9F-1E99-4193-9ADD-8E69075E4CA7}" srcOrd="0" destOrd="0" presId="urn:microsoft.com/office/officeart/2009/layout/CircleArrowProcess"/>
    <dgm:cxn modelId="{246FB557-2176-4895-BE0F-B00A87010B15}" type="presOf" srcId="{227F8B6C-25E7-4C6C-894F-D5E660E52C25}" destId="{4166E7E7-BE89-44AD-9027-6277F292AB24}" srcOrd="0" destOrd="2" presId="urn:microsoft.com/office/officeart/2009/layout/CircleArrowProcess"/>
    <dgm:cxn modelId="{3226137D-2752-4366-A40B-88E8FFEFCA4D}" srcId="{F851F4FE-F3C4-4B2E-8F51-C51383DDF87C}" destId="{2A55C7BA-8935-48FB-A538-1D84B79792C0}" srcOrd="0" destOrd="0" parTransId="{A60FF74C-4E02-4D17-BA4C-76B9A47880B5}" sibTransId="{23F20620-6805-48A5-824D-6B6DAC6DB2F0}"/>
    <dgm:cxn modelId="{45A52D7C-FC3C-4C11-90C4-D888974E32D7}" type="presOf" srcId="{4705F68A-A7C3-4930-8A80-54CBAB59D484}" destId="{4166E7E7-BE89-44AD-9027-6277F292AB24}" srcOrd="0" destOrd="0" presId="urn:microsoft.com/office/officeart/2009/layout/CircleArrowProcess"/>
    <dgm:cxn modelId="{3E7024DB-2622-419E-BCD7-3D7730C7F461}" type="presOf" srcId="{2B4362E9-D904-4DE1-B0A4-C8E06136E3E2}" destId="{1AFD75BE-D81B-4809-BD2D-C7160DCE98D1}" srcOrd="0" destOrd="0" presId="urn:microsoft.com/office/officeart/2009/layout/CircleArrowProcess"/>
    <dgm:cxn modelId="{541F682C-0987-4B3F-B9B2-1362FBFAE598}" srcId="{84A128FD-42DB-4B38-9096-1271B7AA3FEA}" destId="{E77C0C0A-03BC-4D4E-9AA6-C11E3016F5A0}" srcOrd="0" destOrd="0" parTransId="{1CBA9C40-19A2-43A3-8419-18396E0B06F6}" sibTransId="{9F74A66E-9058-478C-9C1A-2E65D2D49A0C}"/>
    <dgm:cxn modelId="{A51DDF7A-AA66-4783-BCCA-15B4D8ACFC58}" type="presOf" srcId="{FB47DA55-B8D7-4106-B544-0F3929AF75E9}" destId="{4A842A14-73D3-46FD-B1BC-561D8C45F6C2}" srcOrd="0" destOrd="1" presId="urn:microsoft.com/office/officeart/2009/layout/CircleArrowProcess"/>
    <dgm:cxn modelId="{CEE24224-5B8D-48C1-A9AC-166498F88879}" srcId="{2B4362E9-D904-4DE1-B0A4-C8E06136E3E2}" destId="{B92EC497-5EBD-41B0-A675-EE56235775C8}" srcOrd="2" destOrd="0" parTransId="{BD06BAF4-4EC9-4F85-8F30-898923158249}" sibTransId="{5AB3B84A-985B-4CDF-B6E6-20F2CBC755D4}"/>
    <dgm:cxn modelId="{EC56B2C9-1E2A-41BC-B0FB-DFC92F8E3588}" srcId="{2B4362E9-D904-4DE1-B0A4-C8E06136E3E2}" destId="{FB47DA55-B8D7-4106-B544-0F3929AF75E9}" srcOrd="1" destOrd="0" parTransId="{A1A84F4C-C435-47D2-8387-246DD523B46C}" sibTransId="{4E870B77-9A01-4A96-85DA-0A8E19360D4A}"/>
    <dgm:cxn modelId="{14D20ADE-FEB0-4A01-8313-0CEBF3102073}" type="presOf" srcId="{2A55C7BA-8935-48FB-A538-1D84B79792C0}" destId="{1C3EFE8C-8B01-41AE-83A2-73557BF7C9DB}" srcOrd="0" destOrd="0" presId="urn:microsoft.com/office/officeart/2009/layout/CircleArrowProcess"/>
    <dgm:cxn modelId="{B29F74E2-2C7E-4F27-AD50-BD20040FDB65}" type="presOf" srcId="{0F193EB0-963C-40FF-97A5-C33DFA8AD5D2}" destId="{4166E7E7-BE89-44AD-9027-6277F292AB24}" srcOrd="0" destOrd="1" presId="urn:microsoft.com/office/officeart/2009/layout/CircleArrowProcess"/>
    <dgm:cxn modelId="{1AF274E6-6C01-4047-A4CF-7723430ABE25}" srcId="{84A128FD-42DB-4B38-9096-1271B7AA3FEA}" destId="{F851F4FE-F3C4-4B2E-8F51-C51383DDF87C}" srcOrd="2" destOrd="0" parTransId="{440B5EDC-CDA2-41F6-881C-FF6D7D80D146}" sibTransId="{D4DFE55E-40A5-4229-A242-B3A8706675A3}"/>
    <dgm:cxn modelId="{197BD6D2-4F57-4A74-AD14-A792659769A8}" type="presOf" srcId="{0A900773-C4DE-47C6-ACDE-E20F1B622678}" destId="{1C3EFE8C-8B01-41AE-83A2-73557BF7C9DB}" srcOrd="0" destOrd="1" presId="urn:microsoft.com/office/officeart/2009/layout/CircleArrowProcess"/>
    <dgm:cxn modelId="{98281537-933E-41B3-873D-457B43C80B34}" srcId="{F851F4FE-F3C4-4B2E-8F51-C51383DDF87C}" destId="{D65FA21E-EDCC-4D70-83C8-1F736CFA8247}" srcOrd="2" destOrd="0" parTransId="{A3BF09A5-EBAA-4F50-83F2-6DBBE0FDB7DB}" sibTransId="{77F8F215-46D2-49FE-926E-83B4C9EA5979}"/>
    <dgm:cxn modelId="{79400C2A-AF60-4BAC-839E-CFBC23E7314E}" type="presOf" srcId="{B92EC497-5EBD-41B0-A675-EE56235775C8}" destId="{4A842A14-73D3-46FD-B1BC-561D8C45F6C2}" srcOrd="0" destOrd="2" presId="urn:microsoft.com/office/officeart/2009/layout/CircleArrowProcess"/>
    <dgm:cxn modelId="{CB6B84CF-6B25-4055-982B-2531BE3616EE}" srcId="{E77C0C0A-03BC-4D4E-9AA6-C11E3016F5A0}" destId="{0F193EB0-963C-40FF-97A5-C33DFA8AD5D2}" srcOrd="1" destOrd="0" parTransId="{8E0572B6-955D-4027-8689-B111DFC0CDE7}" sibTransId="{00C8A0C6-143C-4EEA-B338-136A0F5A341F}"/>
    <dgm:cxn modelId="{D07EF408-5771-4CA5-9CB8-5FFE464E39FF}" type="presOf" srcId="{E77C0C0A-03BC-4D4E-9AA6-C11E3016F5A0}" destId="{2643C125-C54F-4E41-ADAF-1E518B7F596C}" srcOrd="0" destOrd="0" presId="urn:microsoft.com/office/officeart/2009/layout/CircleArrowProcess"/>
    <dgm:cxn modelId="{CACFCE25-4A6E-4265-BF18-6E00E478BFF9}" type="presOf" srcId="{8EF67899-55A9-4E46-914E-92E432F06F0F}" destId="{4A842A14-73D3-46FD-B1BC-561D8C45F6C2}" srcOrd="0" destOrd="0" presId="urn:microsoft.com/office/officeart/2009/layout/CircleArrowProcess"/>
    <dgm:cxn modelId="{BCFC6A3D-BE6B-405F-A5B3-5930362C4E77}" type="presOf" srcId="{84A128FD-42DB-4B38-9096-1271B7AA3FEA}" destId="{2C2CC052-EAC7-451E-90A7-64F340C851AF}" srcOrd="0" destOrd="0" presId="urn:microsoft.com/office/officeart/2009/layout/CircleArrowProcess"/>
    <dgm:cxn modelId="{597CA3E7-5108-4B59-BF3F-DC3F9EC6E924}" type="presParOf" srcId="{2C2CC052-EAC7-451E-90A7-64F340C851AF}" destId="{B5E7A1D8-DA44-48CA-AC45-CF3FCBD82406}" srcOrd="0" destOrd="0" presId="urn:microsoft.com/office/officeart/2009/layout/CircleArrowProcess"/>
    <dgm:cxn modelId="{40C19973-43D7-4F53-AA3F-3E1C43C6976A}" type="presParOf" srcId="{B5E7A1D8-DA44-48CA-AC45-CF3FCBD82406}" destId="{A7A005ED-E3DA-49E7-B6F0-B0AF5290A004}" srcOrd="0" destOrd="0" presId="urn:microsoft.com/office/officeart/2009/layout/CircleArrowProcess"/>
    <dgm:cxn modelId="{AC34614D-20B6-4DA7-885C-D35D9ACFF2A2}" type="presParOf" srcId="{2C2CC052-EAC7-451E-90A7-64F340C851AF}" destId="{4166E7E7-BE89-44AD-9027-6277F292AB24}" srcOrd="1" destOrd="0" presId="urn:microsoft.com/office/officeart/2009/layout/CircleArrowProcess"/>
    <dgm:cxn modelId="{EEC5E44E-6B17-487D-B767-499896B9EE34}" type="presParOf" srcId="{2C2CC052-EAC7-451E-90A7-64F340C851AF}" destId="{2643C125-C54F-4E41-ADAF-1E518B7F596C}" srcOrd="2" destOrd="0" presId="urn:microsoft.com/office/officeart/2009/layout/CircleArrowProcess"/>
    <dgm:cxn modelId="{A315813B-F85A-4534-94AC-58641E7E58DA}" type="presParOf" srcId="{2C2CC052-EAC7-451E-90A7-64F340C851AF}" destId="{31555C9E-F7EA-4354-A5E2-5C1E54F5BCC6}" srcOrd="3" destOrd="0" presId="urn:microsoft.com/office/officeart/2009/layout/CircleArrowProcess"/>
    <dgm:cxn modelId="{1F030A11-8D02-432E-8E24-9E43C03F6EB8}" type="presParOf" srcId="{31555C9E-F7EA-4354-A5E2-5C1E54F5BCC6}" destId="{90E5C430-028A-46BC-B708-CA66EF7C18AD}" srcOrd="0" destOrd="0" presId="urn:microsoft.com/office/officeart/2009/layout/CircleArrowProcess"/>
    <dgm:cxn modelId="{924F2A52-14F9-45C3-9613-00192CA5616B}" type="presParOf" srcId="{2C2CC052-EAC7-451E-90A7-64F340C851AF}" destId="{4A842A14-73D3-46FD-B1BC-561D8C45F6C2}" srcOrd="4" destOrd="0" presId="urn:microsoft.com/office/officeart/2009/layout/CircleArrowProcess"/>
    <dgm:cxn modelId="{18857A5C-F4C7-4C61-9E8F-6863E0E5A6CC}" type="presParOf" srcId="{2C2CC052-EAC7-451E-90A7-64F340C851AF}" destId="{1AFD75BE-D81B-4809-BD2D-C7160DCE98D1}" srcOrd="5" destOrd="0" presId="urn:microsoft.com/office/officeart/2009/layout/CircleArrowProcess"/>
    <dgm:cxn modelId="{35D4A98A-8500-4CCF-A9C8-6D77ED123F1E}" type="presParOf" srcId="{2C2CC052-EAC7-451E-90A7-64F340C851AF}" destId="{46AACA01-BF4A-46C7-B33E-7E8E86822FB5}" srcOrd="6" destOrd="0" presId="urn:microsoft.com/office/officeart/2009/layout/CircleArrowProcess"/>
    <dgm:cxn modelId="{9C7AF486-ADB1-47EA-A56A-32D48E06E621}" type="presParOf" srcId="{46AACA01-BF4A-46C7-B33E-7E8E86822FB5}" destId="{7C942FA4-3D67-4A8A-AB09-F132695381EF}" srcOrd="0" destOrd="0" presId="urn:microsoft.com/office/officeart/2009/layout/CircleArrowProcess"/>
    <dgm:cxn modelId="{556313A3-3840-4C6A-BA79-705A1EE7F118}" type="presParOf" srcId="{2C2CC052-EAC7-451E-90A7-64F340C851AF}" destId="{1C3EFE8C-8B01-41AE-83A2-73557BF7C9DB}" srcOrd="7" destOrd="0" presId="urn:microsoft.com/office/officeart/2009/layout/CircleArrowProcess"/>
    <dgm:cxn modelId="{36EB1562-73B3-41B0-A181-63EA24D45D25}" type="presParOf" srcId="{2C2CC052-EAC7-451E-90A7-64F340C851AF}" destId="{15B85C9F-1E99-4193-9ADD-8E69075E4CA7}" srcOrd="8"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A128FD-42DB-4B38-9096-1271B7AA3FEA}" type="doc">
      <dgm:prSet loTypeId="urn:microsoft.com/office/officeart/2009/layout/CircleArrowProcess" loCatId="process" qsTypeId="urn:microsoft.com/office/officeart/2005/8/quickstyle/simple1" qsCatId="simple" csTypeId="urn:microsoft.com/office/officeart/2005/8/colors/colorful3" csCatId="colorful" phldr="1"/>
      <dgm:spPr/>
      <dgm:t>
        <a:bodyPr/>
        <a:lstStyle/>
        <a:p>
          <a:endParaRPr lang="en-GB"/>
        </a:p>
      </dgm:t>
    </dgm:pt>
    <dgm:pt modelId="{B1468DA1-681A-4C57-9717-21C9BBF25897}">
      <dgm:prSet/>
      <dgm:spPr/>
      <dgm:t>
        <a:bodyPr/>
        <a:lstStyle/>
        <a:p>
          <a:r>
            <a:rPr lang="en-GB"/>
            <a:t>Trial centre </a:t>
          </a:r>
        </a:p>
      </dgm:t>
    </dgm:pt>
    <dgm:pt modelId="{379FDA0D-7155-410A-A5A1-257344A33006}" type="parTrans" cxnId="{21E3AA23-D85A-4443-936F-E30625E88A1E}">
      <dgm:prSet/>
      <dgm:spPr/>
      <dgm:t>
        <a:bodyPr/>
        <a:lstStyle/>
        <a:p>
          <a:endParaRPr lang="en-GB"/>
        </a:p>
      </dgm:t>
    </dgm:pt>
    <dgm:pt modelId="{6EDE5080-624F-4D62-B73C-C5487D3F0B74}" type="sibTrans" cxnId="{21E3AA23-D85A-4443-936F-E30625E88A1E}">
      <dgm:prSet/>
      <dgm:spPr/>
      <dgm:t>
        <a:bodyPr/>
        <a:lstStyle/>
        <a:p>
          <a:endParaRPr lang="en-GB"/>
        </a:p>
      </dgm:t>
    </dgm:pt>
    <dgm:pt modelId="{120215D4-A009-42A7-A0F0-00F75A2BDFFD}">
      <dgm:prSet/>
      <dgm:spPr/>
      <dgm:t>
        <a:bodyPr/>
        <a:lstStyle/>
        <a:p>
          <a:r>
            <a:rPr lang="en-GB" dirty="0"/>
            <a:t>Clinical trials </a:t>
          </a:r>
        </a:p>
      </dgm:t>
    </dgm:pt>
    <dgm:pt modelId="{B3BC4F84-430E-4422-A13D-974B44B91589}" type="parTrans" cxnId="{37F7F9FA-09D6-4A90-8FD2-79F7BF128BF9}">
      <dgm:prSet/>
      <dgm:spPr/>
      <dgm:t>
        <a:bodyPr/>
        <a:lstStyle/>
        <a:p>
          <a:endParaRPr lang="en-GB"/>
        </a:p>
      </dgm:t>
    </dgm:pt>
    <dgm:pt modelId="{FF912C8F-8CC2-4CA9-A811-58C15FBD0944}" type="sibTrans" cxnId="{37F7F9FA-09D6-4A90-8FD2-79F7BF128BF9}">
      <dgm:prSet/>
      <dgm:spPr/>
      <dgm:t>
        <a:bodyPr/>
        <a:lstStyle/>
        <a:p>
          <a:endParaRPr lang="en-GB"/>
        </a:p>
      </dgm:t>
    </dgm:pt>
    <dgm:pt modelId="{A0BFCE92-63D7-4B11-9DCE-3201A6B197E8}">
      <dgm:prSet/>
      <dgm:spPr/>
      <dgm:t>
        <a:bodyPr/>
        <a:lstStyle/>
        <a:p>
          <a:r>
            <a:rPr lang="en-GB"/>
            <a:t>Randomisation</a:t>
          </a:r>
        </a:p>
      </dgm:t>
    </dgm:pt>
    <dgm:pt modelId="{8F9ABD6B-E0B6-4739-80F7-C5524339A900}" type="parTrans" cxnId="{5C54A4F2-2024-4895-B58E-43628714DE19}">
      <dgm:prSet/>
      <dgm:spPr/>
      <dgm:t>
        <a:bodyPr/>
        <a:lstStyle/>
        <a:p>
          <a:endParaRPr lang="en-GB"/>
        </a:p>
      </dgm:t>
    </dgm:pt>
    <dgm:pt modelId="{C4FC95E1-C620-4E0A-AF87-D82AECB92FDA}" type="sibTrans" cxnId="{5C54A4F2-2024-4895-B58E-43628714DE19}">
      <dgm:prSet/>
      <dgm:spPr/>
      <dgm:t>
        <a:bodyPr/>
        <a:lstStyle/>
        <a:p>
          <a:endParaRPr lang="en-GB"/>
        </a:p>
      </dgm:t>
    </dgm:pt>
    <dgm:pt modelId="{36B73D69-AD5F-4BB4-832D-11AC1897F435}">
      <dgm:prSet custT="1"/>
      <dgm:spPr/>
      <dgm:t>
        <a:bodyPr/>
        <a:lstStyle/>
        <a:p>
          <a:r>
            <a:rPr lang="en-GB" sz="1600" dirty="0"/>
            <a:t>Learning about treatment options </a:t>
          </a:r>
        </a:p>
      </dgm:t>
    </dgm:pt>
    <dgm:pt modelId="{642FF15C-B9C4-4B8F-B8D2-5FCE52D78210}" type="parTrans" cxnId="{DF8D1680-5FA3-497C-B10A-DC28CA4607B1}">
      <dgm:prSet/>
      <dgm:spPr/>
      <dgm:t>
        <a:bodyPr/>
        <a:lstStyle/>
        <a:p>
          <a:endParaRPr lang="en-GB"/>
        </a:p>
      </dgm:t>
    </dgm:pt>
    <dgm:pt modelId="{1AA6656D-A524-4D13-9B6F-7D38C41644C9}" type="sibTrans" cxnId="{DF8D1680-5FA3-497C-B10A-DC28CA4607B1}">
      <dgm:prSet/>
      <dgm:spPr/>
      <dgm:t>
        <a:bodyPr/>
        <a:lstStyle/>
        <a:p>
          <a:endParaRPr lang="en-GB"/>
        </a:p>
      </dgm:t>
    </dgm:pt>
    <dgm:pt modelId="{87E38115-9F83-446F-A948-FDFDD554B502}">
      <dgm:prSet custT="1"/>
      <dgm:spPr/>
      <dgm:t>
        <a:bodyPr/>
        <a:lstStyle/>
        <a:p>
          <a:r>
            <a:rPr lang="en-GB" sz="1600" dirty="0"/>
            <a:t> Thinking through the consequences</a:t>
          </a:r>
        </a:p>
      </dgm:t>
    </dgm:pt>
    <dgm:pt modelId="{F1E900AF-3709-46CE-A800-E77446194091}" type="sibTrans" cxnId="{4B49087A-29E8-4D5C-818C-748F0EF57DF5}">
      <dgm:prSet/>
      <dgm:spPr/>
      <dgm:t>
        <a:bodyPr/>
        <a:lstStyle/>
        <a:p>
          <a:endParaRPr lang="en-GB"/>
        </a:p>
      </dgm:t>
    </dgm:pt>
    <dgm:pt modelId="{0E9ABD9A-DB4E-4D85-98CB-3F53021D8DAD}" type="parTrans" cxnId="{4B49087A-29E8-4D5C-818C-748F0EF57DF5}">
      <dgm:prSet/>
      <dgm:spPr/>
      <dgm:t>
        <a:bodyPr/>
        <a:lstStyle/>
        <a:p>
          <a:endParaRPr lang="en-GB"/>
        </a:p>
      </dgm:t>
    </dgm:pt>
    <dgm:pt modelId="{FB9989E1-9BFB-49DD-98BC-04BE22C6A2DD}">
      <dgm:prSet custT="1"/>
      <dgm:spPr/>
      <dgm:t>
        <a:bodyPr/>
        <a:lstStyle/>
        <a:p>
          <a:r>
            <a:rPr lang="en-GB" sz="1600" dirty="0"/>
            <a:t>Learning about trials and trial processes</a:t>
          </a:r>
        </a:p>
      </dgm:t>
    </dgm:pt>
    <dgm:pt modelId="{B20F72C9-1064-4FBD-A934-9596353E9355}" type="parTrans" cxnId="{DFB72D84-4025-40C5-83D0-CF33D7D2CDDB}">
      <dgm:prSet/>
      <dgm:spPr/>
      <dgm:t>
        <a:bodyPr/>
        <a:lstStyle/>
        <a:p>
          <a:endParaRPr lang="en-GB"/>
        </a:p>
      </dgm:t>
    </dgm:pt>
    <dgm:pt modelId="{6DC167A7-DFC5-465D-B468-EEC071464EA6}" type="sibTrans" cxnId="{DFB72D84-4025-40C5-83D0-CF33D7D2CDDB}">
      <dgm:prSet/>
      <dgm:spPr/>
      <dgm:t>
        <a:bodyPr/>
        <a:lstStyle/>
        <a:p>
          <a:endParaRPr lang="en-GB"/>
        </a:p>
      </dgm:t>
    </dgm:pt>
    <dgm:pt modelId="{66DE61AE-FECA-4B80-AB92-F9D33C98F07F}">
      <dgm:prSet custT="1"/>
      <dgm:spPr/>
      <dgm:t>
        <a:bodyPr/>
        <a:lstStyle/>
        <a:p>
          <a:r>
            <a:rPr lang="en-GB" sz="1600" dirty="0"/>
            <a:t>Chemotherapy treatment and side effects</a:t>
          </a:r>
        </a:p>
      </dgm:t>
    </dgm:pt>
    <dgm:pt modelId="{D9B193BB-DF16-42C2-A98E-F04D4F9B0872}" type="parTrans" cxnId="{D385AA4C-418B-40CC-BB57-377A35E082EF}">
      <dgm:prSet/>
      <dgm:spPr/>
      <dgm:t>
        <a:bodyPr/>
        <a:lstStyle/>
        <a:p>
          <a:endParaRPr lang="en-GB"/>
        </a:p>
      </dgm:t>
    </dgm:pt>
    <dgm:pt modelId="{BA2DA7F5-E44C-4384-B9E7-99554A2762C4}" type="sibTrans" cxnId="{D385AA4C-418B-40CC-BB57-377A35E082EF}">
      <dgm:prSet/>
      <dgm:spPr/>
      <dgm:t>
        <a:bodyPr/>
        <a:lstStyle/>
        <a:p>
          <a:endParaRPr lang="en-GB"/>
        </a:p>
      </dgm:t>
    </dgm:pt>
    <dgm:pt modelId="{68A70FD7-4C03-435D-BF84-8186EC1C6998}">
      <dgm:prSet custT="1"/>
      <dgm:spPr/>
      <dgm:t>
        <a:bodyPr/>
        <a:lstStyle/>
        <a:p>
          <a:r>
            <a:rPr lang="en-GB" sz="1600" dirty="0"/>
            <a:t> Eligibility assessment</a:t>
          </a:r>
        </a:p>
      </dgm:t>
    </dgm:pt>
    <dgm:pt modelId="{BC15AB0A-2640-4780-BBCA-6D248906F9A5}" type="parTrans" cxnId="{C8CB7FF6-0C98-4C9E-97B4-33EE63B4A41F}">
      <dgm:prSet/>
      <dgm:spPr/>
      <dgm:t>
        <a:bodyPr/>
        <a:lstStyle/>
        <a:p>
          <a:endParaRPr lang="en-GB"/>
        </a:p>
      </dgm:t>
    </dgm:pt>
    <dgm:pt modelId="{F2E7C7E8-23B9-4645-9199-248C4619E39D}" type="sibTrans" cxnId="{C8CB7FF6-0C98-4C9E-97B4-33EE63B4A41F}">
      <dgm:prSet/>
      <dgm:spPr/>
      <dgm:t>
        <a:bodyPr/>
        <a:lstStyle/>
        <a:p>
          <a:endParaRPr lang="en-GB"/>
        </a:p>
      </dgm:t>
    </dgm:pt>
    <dgm:pt modelId="{7F7F2C6B-CAEC-4DEF-92A5-AD43F52682A9}">
      <dgm:prSet/>
      <dgm:spPr/>
      <dgm:t>
        <a:bodyPr/>
        <a:lstStyle/>
        <a:p>
          <a:endParaRPr lang="en-GB" sz="800"/>
        </a:p>
      </dgm:t>
    </dgm:pt>
    <dgm:pt modelId="{8FCD6C30-1D35-48F8-8189-B589BFA07C20}" type="parTrans" cxnId="{90B03676-7C04-415D-BEBB-4A1D34B3CCCA}">
      <dgm:prSet/>
      <dgm:spPr/>
      <dgm:t>
        <a:bodyPr/>
        <a:lstStyle/>
        <a:p>
          <a:endParaRPr lang="en-GB"/>
        </a:p>
      </dgm:t>
    </dgm:pt>
    <dgm:pt modelId="{4515E6CF-145D-420B-BC10-539AA37C4CCD}" type="sibTrans" cxnId="{90B03676-7C04-415D-BEBB-4A1D34B3CCCA}">
      <dgm:prSet/>
      <dgm:spPr/>
      <dgm:t>
        <a:bodyPr/>
        <a:lstStyle/>
        <a:p>
          <a:endParaRPr lang="en-GB"/>
        </a:p>
      </dgm:t>
    </dgm:pt>
    <dgm:pt modelId="{57AAF5A3-05C4-4AB2-BFD8-65CF5B9FD136}">
      <dgm:prSet/>
      <dgm:spPr/>
      <dgm:t>
        <a:bodyPr/>
        <a:lstStyle/>
        <a:p>
          <a:endParaRPr lang="en-GB" sz="800" dirty="0"/>
        </a:p>
      </dgm:t>
    </dgm:pt>
    <dgm:pt modelId="{EBBF8112-D0EC-406C-ABB7-F9225AC3B71A}" type="parTrans" cxnId="{91721980-D584-4ACF-8B07-59EE81A0C704}">
      <dgm:prSet/>
      <dgm:spPr/>
      <dgm:t>
        <a:bodyPr/>
        <a:lstStyle/>
        <a:p>
          <a:endParaRPr lang="en-GB"/>
        </a:p>
      </dgm:t>
    </dgm:pt>
    <dgm:pt modelId="{155191AA-42B5-420B-AA77-85D14576D999}" type="sibTrans" cxnId="{91721980-D584-4ACF-8B07-59EE81A0C704}">
      <dgm:prSet/>
      <dgm:spPr/>
      <dgm:t>
        <a:bodyPr/>
        <a:lstStyle/>
        <a:p>
          <a:endParaRPr lang="en-GB"/>
        </a:p>
      </dgm:t>
    </dgm:pt>
    <dgm:pt modelId="{6865DB58-1330-405D-86FF-5AA2C7074AF8}">
      <dgm:prSet custT="1"/>
      <dgm:spPr/>
      <dgm:t>
        <a:bodyPr/>
        <a:lstStyle/>
        <a:p>
          <a:r>
            <a:rPr lang="en-GB" sz="1600" dirty="0"/>
            <a:t> Outcome V preference </a:t>
          </a:r>
        </a:p>
      </dgm:t>
    </dgm:pt>
    <dgm:pt modelId="{D92C0B67-F9B8-4436-9EC4-9D9C47C14414}" type="parTrans" cxnId="{7280130E-6844-49ED-9D40-074F245FEFD2}">
      <dgm:prSet/>
      <dgm:spPr/>
      <dgm:t>
        <a:bodyPr/>
        <a:lstStyle/>
        <a:p>
          <a:endParaRPr lang="en-GB"/>
        </a:p>
      </dgm:t>
    </dgm:pt>
    <dgm:pt modelId="{E73926FB-21FC-45A4-87C2-EE1324FC436C}" type="sibTrans" cxnId="{7280130E-6844-49ED-9D40-074F245FEFD2}">
      <dgm:prSet/>
      <dgm:spPr/>
      <dgm:t>
        <a:bodyPr/>
        <a:lstStyle/>
        <a:p>
          <a:endParaRPr lang="en-GB"/>
        </a:p>
      </dgm:t>
    </dgm:pt>
    <dgm:pt modelId="{F2539075-8468-46B3-8D3E-DDDA6D972326}">
      <dgm:prSet custT="1"/>
      <dgm:spPr/>
      <dgm:t>
        <a:bodyPr/>
        <a:lstStyle/>
        <a:p>
          <a:r>
            <a:rPr lang="en-GB" sz="1600" dirty="0"/>
            <a:t>Implications of participation</a:t>
          </a:r>
        </a:p>
      </dgm:t>
    </dgm:pt>
    <dgm:pt modelId="{FD4A80F2-033B-477A-A801-C8278F618D4C}" type="parTrans" cxnId="{5CAFF609-4255-4E01-9DB3-D14E93B13802}">
      <dgm:prSet/>
      <dgm:spPr/>
      <dgm:t>
        <a:bodyPr/>
        <a:lstStyle/>
        <a:p>
          <a:endParaRPr lang="en-GB"/>
        </a:p>
      </dgm:t>
    </dgm:pt>
    <dgm:pt modelId="{034F7F2D-1C9A-4D84-8133-901412877D0C}" type="sibTrans" cxnId="{5CAFF609-4255-4E01-9DB3-D14E93B13802}">
      <dgm:prSet/>
      <dgm:spPr/>
      <dgm:t>
        <a:bodyPr/>
        <a:lstStyle/>
        <a:p>
          <a:endParaRPr lang="en-GB"/>
        </a:p>
      </dgm:t>
    </dgm:pt>
    <dgm:pt modelId="{96A6BD17-B02A-4704-8497-97C2E4D00CAC}">
      <dgm:prSet custT="1"/>
      <dgm:spPr/>
      <dgm:t>
        <a:bodyPr/>
        <a:lstStyle/>
        <a:p>
          <a:r>
            <a:rPr lang="en-GB" sz="1600" dirty="0"/>
            <a:t>Decision to participate</a:t>
          </a:r>
        </a:p>
      </dgm:t>
    </dgm:pt>
    <dgm:pt modelId="{A45D34BB-9280-41E9-A5ED-DE50ECF8FECB}" type="sibTrans" cxnId="{2B1EA002-A4D6-475D-93EA-C9C02C3E4EF0}">
      <dgm:prSet/>
      <dgm:spPr/>
      <dgm:t>
        <a:bodyPr/>
        <a:lstStyle/>
        <a:p>
          <a:endParaRPr lang="en-GB"/>
        </a:p>
      </dgm:t>
    </dgm:pt>
    <dgm:pt modelId="{45086C60-9D61-4BAD-BDEA-A82A9A17BB15}" type="parTrans" cxnId="{2B1EA002-A4D6-475D-93EA-C9C02C3E4EF0}">
      <dgm:prSet/>
      <dgm:spPr/>
      <dgm:t>
        <a:bodyPr/>
        <a:lstStyle/>
        <a:p>
          <a:endParaRPr lang="en-GB"/>
        </a:p>
      </dgm:t>
    </dgm:pt>
    <dgm:pt modelId="{2C2CC052-EAC7-451E-90A7-64F340C851AF}" type="pres">
      <dgm:prSet presAssocID="{84A128FD-42DB-4B38-9096-1271B7AA3FEA}" presName="Name0" presStyleCnt="0">
        <dgm:presLayoutVars>
          <dgm:chMax val="7"/>
          <dgm:chPref val="7"/>
          <dgm:dir/>
          <dgm:animLvl val="lvl"/>
        </dgm:presLayoutVars>
      </dgm:prSet>
      <dgm:spPr/>
      <dgm:t>
        <a:bodyPr/>
        <a:lstStyle/>
        <a:p>
          <a:endParaRPr lang="en-GB"/>
        </a:p>
      </dgm:t>
    </dgm:pt>
    <dgm:pt modelId="{30C76BDC-9072-4765-B812-625802A6C731}" type="pres">
      <dgm:prSet presAssocID="{B1468DA1-681A-4C57-9717-21C9BBF25897}" presName="Accent1" presStyleCnt="0"/>
      <dgm:spPr/>
    </dgm:pt>
    <dgm:pt modelId="{DCC37B7B-F267-456C-A46D-06CEC0611CC9}" type="pres">
      <dgm:prSet presAssocID="{B1468DA1-681A-4C57-9717-21C9BBF25897}" presName="Accent" presStyleLbl="node1" presStyleIdx="0" presStyleCnt="3"/>
      <dgm:spPr>
        <a:solidFill>
          <a:schemeClr val="accent2">
            <a:lumMod val="60000"/>
            <a:lumOff val="40000"/>
          </a:schemeClr>
        </a:solidFill>
      </dgm:spPr>
      <dgm:t>
        <a:bodyPr/>
        <a:lstStyle/>
        <a:p>
          <a:endParaRPr lang="en-GB"/>
        </a:p>
      </dgm:t>
    </dgm:pt>
    <dgm:pt modelId="{15A4FC95-78D6-4888-BA8B-066DFAD507D4}" type="pres">
      <dgm:prSet presAssocID="{B1468DA1-681A-4C57-9717-21C9BBF25897}" presName="Child1" presStyleLbl="revTx" presStyleIdx="0" presStyleCnt="6" custScaleX="151805" custLinFactNeighborX="39975" custLinFactNeighborY="-15631">
        <dgm:presLayoutVars>
          <dgm:chMax val="0"/>
          <dgm:chPref val="0"/>
          <dgm:bulletEnabled val="1"/>
        </dgm:presLayoutVars>
      </dgm:prSet>
      <dgm:spPr/>
      <dgm:t>
        <a:bodyPr/>
        <a:lstStyle/>
        <a:p>
          <a:endParaRPr lang="en-GB"/>
        </a:p>
      </dgm:t>
    </dgm:pt>
    <dgm:pt modelId="{E9E288AD-55BD-42F0-A560-79254B20C51B}" type="pres">
      <dgm:prSet presAssocID="{B1468DA1-681A-4C57-9717-21C9BBF25897}" presName="Parent1" presStyleLbl="revTx" presStyleIdx="1" presStyleCnt="6">
        <dgm:presLayoutVars>
          <dgm:chMax val="1"/>
          <dgm:chPref val="1"/>
          <dgm:bulletEnabled val="1"/>
        </dgm:presLayoutVars>
      </dgm:prSet>
      <dgm:spPr/>
      <dgm:t>
        <a:bodyPr/>
        <a:lstStyle/>
        <a:p>
          <a:endParaRPr lang="en-GB"/>
        </a:p>
      </dgm:t>
    </dgm:pt>
    <dgm:pt modelId="{75C8488E-DA18-4F06-8F72-554E6F9012C2}" type="pres">
      <dgm:prSet presAssocID="{120215D4-A009-42A7-A0F0-00F75A2BDFFD}" presName="Accent2" presStyleCnt="0"/>
      <dgm:spPr/>
    </dgm:pt>
    <dgm:pt modelId="{96C3D9A0-279A-43B5-908A-0D62FAAE3C70}" type="pres">
      <dgm:prSet presAssocID="{120215D4-A009-42A7-A0F0-00F75A2BDFFD}" presName="Accent" presStyleLbl="node1" presStyleIdx="1" presStyleCnt="3"/>
      <dgm:spPr/>
    </dgm:pt>
    <dgm:pt modelId="{00811473-1755-483A-954A-70F6EB517C6B}" type="pres">
      <dgm:prSet presAssocID="{120215D4-A009-42A7-A0F0-00F75A2BDFFD}" presName="Child2" presStyleLbl="revTx" presStyleIdx="2" presStyleCnt="6" custScaleX="165005" custLinFactNeighborX="55772" custLinFactNeighborY="-1749">
        <dgm:presLayoutVars>
          <dgm:chMax val="0"/>
          <dgm:chPref val="0"/>
          <dgm:bulletEnabled val="1"/>
        </dgm:presLayoutVars>
      </dgm:prSet>
      <dgm:spPr/>
      <dgm:t>
        <a:bodyPr/>
        <a:lstStyle/>
        <a:p>
          <a:endParaRPr lang="en-GB"/>
        </a:p>
      </dgm:t>
    </dgm:pt>
    <dgm:pt modelId="{D9EDEEC1-EDD6-4B17-9B4B-648EB5371633}" type="pres">
      <dgm:prSet presAssocID="{120215D4-A009-42A7-A0F0-00F75A2BDFFD}" presName="Parent2" presStyleLbl="revTx" presStyleIdx="3" presStyleCnt="6">
        <dgm:presLayoutVars>
          <dgm:chMax val="1"/>
          <dgm:chPref val="1"/>
          <dgm:bulletEnabled val="1"/>
        </dgm:presLayoutVars>
      </dgm:prSet>
      <dgm:spPr/>
      <dgm:t>
        <a:bodyPr/>
        <a:lstStyle/>
        <a:p>
          <a:endParaRPr lang="en-GB"/>
        </a:p>
      </dgm:t>
    </dgm:pt>
    <dgm:pt modelId="{D01EC6DC-F566-40F3-886A-D55639D22644}" type="pres">
      <dgm:prSet presAssocID="{A0BFCE92-63D7-4B11-9DCE-3201A6B197E8}" presName="Accent3" presStyleCnt="0"/>
      <dgm:spPr/>
    </dgm:pt>
    <dgm:pt modelId="{7ABB57FD-1E74-4F26-8F20-FB9B22107255}" type="pres">
      <dgm:prSet presAssocID="{A0BFCE92-63D7-4B11-9DCE-3201A6B197E8}" presName="Accent" presStyleLbl="node1" presStyleIdx="2" presStyleCnt="3"/>
      <dgm:spPr/>
    </dgm:pt>
    <dgm:pt modelId="{02999CDD-C5DE-48A6-8B6F-8A7940C95743}" type="pres">
      <dgm:prSet presAssocID="{A0BFCE92-63D7-4B11-9DCE-3201A6B197E8}" presName="Child3" presStyleLbl="revTx" presStyleIdx="4" presStyleCnt="6" custScaleX="221086" custLinFactNeighborX="65688" custLinFactNeighborY="2788">
        <dgm:presLayoutVars>
          <dgm:chMax val="0"/>
          <dgm:chPref val="0"/>
          <dgm:bulletEnabled val="1"/>
        </dgm:presLayoutVars>
      </dgm:prSet>
      <dgm:spPr/>
      <dgm:t>
        <a:bodyPr/>
        <a:lstStyle/>
        <a:p>
          <a:endParaRPr lang="en-GB"/>
        </a:p>
      </dgm:t>
    </dgm:pt>
    <dgm:pt modelId="{8C9E1DFA-52DE-4510-96A8-C0CA423A79ED}" type="pres">
      <dgm:prSet presAssocID="{A0BFCE92-63D7-4B11-9DCE-3201A6B197E8}" presName="Parent3" presStyleLbl="revTx" presStyleIdx="5" presStyleCnt="6">
        <dgm:presLayoutVars>
          <dgm:chMax val="1"/>
          <dgm:chPref val="1"/>
          <dgm:bulletEnabled val="1"/>
        </dgm:presLayoutVars>
      </dgm:prSet>
      <dgm:spPr/>
      <dgm:t>
        <a:bodyPr/>
        <a:lstStyle/>
        <a:p>
          <a:endParaRPr lang="en-GB"/>
        </a:p>
      </dgm:t>
    </dgm:pt>
  </dgm:ptLst>
  <dgm:cxnLst>
    <dgm:cxn modelId="{B64E3A39-726F-47AE-B5A6-B602B1D00F28}" type="presOf" srcId="{A0BFCE92-63D7-4B11-9DCE-3201A6B197E8}" destId="{8C9E1DFA-52DE-4510-96A8-C0CA423A79ED}" srcOrd="0" destOrd="0" presId="urn:microsoft.com/office/officeart/2009/layout/CircleArrowProcess"/>
    <dgm:cxn modelId="{0BEEFFFA-AB79-431D-AB6F-9FDD312C4654}" type="presOf" srcId="{87E38115-9F83-446F-A948-FDFDD554B502}" destId="{15A4FC95-78D6-4888-BA8B-066DFAD507D4}" srcOrd="0" destOrd="1" presId="urn:microsoft.com/office/officeart/2009/layout/CircleArrowProcess"/>
    <dgm:cxn modelId="{1E5D4387-2AAF-4658-B3C5-75551ADD95B3}" type="presOf" srcId="{36B73D69-AD5F-4BB4-832D-11AC1897F435}" destId="{15A4FC95-78D6-4888-BA8B-066DFAD507D4}" srcOrd="0" destOrd="0" presId="urn:microsoft.com/office/officeart/2009/layout/CircleArrowProcess"/>
    <dgm:cxn modelId="{D4BAE67F-8DB0-49AC-BEEA-2FBED5B871F8}" type="presOf" srcId="{66DE61AE-FECA-4B80-AB92-F9D33C98F07F}" destId="{02999CDD-C5DE-48A6-8B6F-8A7940C95743}" srcOrd="0" destOrd="0" presId="urn:microsoft.com/office/officeart/2009/layout/CircleArrowProcess"/>
    <dgm:cxn modelId="{7280130E-6844-49ED-9D40-074F245FEFD2}" srcId="{A0BFCE92-63D7-4B11-9DCE-3201A6B197E8}" destId="{6865DB58-1330-405D-86FF-5AA2C7074AF8}" srcOrd="2" destOrd="0" parTransId="{D92C0B67-F9B8-4436-9EC4-9D9C47C14414}" sibTransId="{E73926FB-21FC-45A4-87C2-EE1324FC436C}"/>
    <dgm:cxn modelId="{5D7A9C0F-ED8D-4550-A0DC-7C01705C2C34}" type="presOf" srcId="{68A70FD7-4C03-435D-BF84-8186EC1C6998}" destId="{02999CDD-C5DE-48A6-8B6F-8A7940C95743}" srcOrd="0" destOrd="1" presId="urn:microsoft.com/office/officeart/2009/layout/CircleArrowProcess"/>
    <dgm:cxn modelId="{4C11E410-05E8-4B0A-896C-23ED77ECE865}" type="presOf" srcId="{6865DB58-1330-405D-86FF-5AA2C7074AF8}" destId="{02999CDD-C5DE-48A6-8B6F-8A7940C95743}" srcOrd="0" destOrd="2" presId="urn:microsoft.com/office/officeart/2009/layout/CircleArrowProcess"/>
    <dgm:cxn modelId="{B6BFD102-A2FD-42EF-8392-3E7E020FD916}" type="presOf" srcId="{57AAF5A3-05C4-4AB2-BFD8-65CF5B9FD136}" destId="{02999CDD-C5DE-48A6-8B6F-8A7940C95743}" srcOrd="0" destOrd="3" presId="urn:microsoft.com/office/officeart/2009/layout/CircleArrowProcess"/>
    <dgm:cxn modelId="{4B49087A-29E8-4D5C-818C-748F0EF57DF5}" srcId="{B1468DA1-681A-4C57-9717-21C9BBF25897}" destId="{87E38115-9F83-446F-A948-FDFDD554B502}" srcOrd="1" destOrd="0" parTransId="{0E9ABD9A-DB4E-4D85-98CB-3F53021D8DAD}" sibTransId="{F1E900AF-3709-46CE-A800-E77446194091}"/>
    <dgm:cxn modelId="{2B1EA002-A4D6-475D-93EA-C9C02C3E4EF0}" srcId="{120215D4-A009-42A7-A0F0-00F75A2BDFFD}" destId="{96A6BD17-B02A-4704-8497-97C2E4D00CAC}" srcOrd="2" destOrd="0" parTransId="{45086C60-9D61-4BAD-BDEA-A82A9A17BB15}" sibTransId="{A45D34BB-9280-41E9-A5ED-DE50ECF8FECB}"/>
    <dgm:cxn modelId="{04D76275-5D08-4B45-8057-AE032E3EB9CA}" type="presOf" srcId="{120215D4-A009-42A7-A0F0-00F75A2BDFFD}" destId="{D9EDEEC1-EDD6-4B17-9B4B-648EB5371633}" srcOrd="0" destOrd="0" presId="urn:microsoft.com/office/officeart/2009/layout/CircleArrowProcess"/>
    <dgm:cxn modelId="{91721980-D584-4ACF-8B07-59EE81A0C704}" srcId="{A0BFCE92-63D7-4B11-9DCE-3201A6B197E8}" destId="{57AAF5A3-05C4-4AB2-BFD8-65CF5B9FD136}" srcOrd="3" destOrd="0" parTransId="{EBBF8112-D0EC-406C-ABB7-F9225AC3B71A}" sibTransId="{155191AA-42B5-420B-AA77-85D14576D999}"/>
    <dgm:cxn modelId="{C8CB7FF6-0C98-4C9E-97B4-33EE63B4A41F}" srcId="{A0BFCE92-63D7-4B11-9DCE-3201A6B197E8}" destId="{68A70FD7-4C03-435D-BF84-8186EC1C6998}" srcOrd="1" destOrd="0" parTransId="{BC15AB0A-2640-4780-BBCA-6D248906F9A5}" sibTransId="{F2E7C7E8-23B9-4645-9199-248C4619E39D}"/>
    <dgm:cxn modelId="{DFB72D84-4025-40C5-83D0-CF33D7D2CDDB}" srcId="{120215D4-A009-42A7-A0F0-00F75A2BDFFD}" destId="{FB9989E1-9BFB-49DD-98BC-04BE22C6A2DD}" srcOrd="0" destOrd="0" parTransId="{B20F72C9-1064-4FBD-A934-9596353E9355}" sibTransId="{6DC167A7-DFC5-465D-B468-EEC071464EA6}"/>
    <dgm:cxn modelId="{A8492FDE-4455-4F35-BF9B-7EA409831E18}" type="presOf" srcId="{F2539075-8468-46B3-8D3E-DDDA6D972326}" destId="{00811473-1755-483A-954A-70F6EB517C6B}" srcOrd="0" destOrd="1" presId="urn:microsoft.com/office/officeart/2009/layout/CircleArrowProcess"/>
    <dgm:cxn modelId="{B055C772-F197-40C3-89DC-A07496C37CF3}" type="presOf" srcId="{FB9989E1-9BFB-49DD-98BC-04BE22C6A2DD}" destId="{00811473-1755-483A-954A-70F6EB517C6B}" srcOrd="0" destOrd="0" presId="urn:microsoft.com/office/officeart/2009/layout/CircleArrowProcess"/>
    <dgm:cxn modelId="{DF8D1680-5FA3-497C-B10A-DC28CA4607B1}" srcId="{B1468DA1-681A-4C57-9717-21C9BBF25897}" destId="{36B73D69-AD5F-4BB4-832D-11AC1897F435}" srcOrd="0" destOrd="0" parTransId="{642FF15C-B9C4-4B8F-B8D2-5FCE52D78210}" sibTransId="{1AA6656D-A524-4D13-9B6F-7D38C41644C9}"/>
    <dgm:cxn modelId="{D48662B4-79A4-4BEE-BD14-C5C4858D75A9}" type="presOf" srcId="{84A128FD-42DB-4B38-9096-1271B7AA3FEA}" destId="{2C2CC052-EAC7-451E-90A7-64F340C851AF}" srcOrd="0" destOrd="0" presId="urn:microsoft.com/office/officeart/2009/layout/CircleArrowProcess"/>
    <dgm:cxn modelId="{2D40D250-8BC8-4899-A348-FA87F3412EB1}" type="presOf" srcId="{B1468DA1-681A-4C57-9717-21C9BBF25897}" destId="{E9E288AD-55BD-42F0-A560-79254B20C51B}" srcOrd="0" destOrd="0" presId="urn:microsoft.com/office/officeart/2009/layout/CircleArrowProcess"/>
    <dgm:cxn modelId="{DB4AC677-711F-4A16-A135-1680E507FDE1}" type="presOf" srcId="{7F7F2C6B-CAEC-4DEF-92A5-AD43F52682A9}" destId="{02999CDD-C5DE-48A6-8B6F-8A7940C95743}" srcOrd="0" destOrd="4" presId="urn:microsoft.com/office/officeart/2009/layout/CircleArrowProcess"/>
    <dgm:cxn modelId="{5C54A4F2-2024-4895-B58E-43628714DE19}" srcId="{84A128FD-42DB-4B38-9096-1271B7AA3FEA}" destId="{A0BFCE92-63D7-4B11-9DCE-3201A6B197E8}" srcOrd="2" destOrd="0" parTransId="{8F9ABD6B-E0B6-4739-80F7-C5524339A900}" sibTransId="{C4FC95E1-C620-4E0A-AF87-D82AECB92FDA}"/>
    <dgm:cxn modelId="{DA31E944-A644-4E7C-B514-00ED4B543C4D}" type="presOf" srcId="{96A6BD17-B02A-4704-8497-97C2E4D00CAC}" destId="{00811473-1755-483A-954A-70F6EB517C6B}" srcOrd="0" destOrd="2" presId="urn:microsoft.com/office/officeart/2009/layout/CircleArrowProcess"/>
    <dgm:cxn modelId="{90B03676-7C04-415D-BEBB-4A1D34B3CCCA}" srcId="{A0BFCE92-63D7-4B11-9DCE-3201A6B197E8}" destId="{7F7F2C6B-CAEC-4DEF-92A5-AD43F52682A9}" srcOrd="4" destOrd="0" parTransId="{8FCD6C30-1D35-48F8-8189-B589BFA07C20}" sibTransId="{4515E6CF-145D-420B-BC10-539AA37C4CCD}"/>
    <dgm:cxn modelId="{21E3AA23-D85A-4443-936F-E30625E88A1E}" srcId="{84A128FD-42DB-4B38-9096-1271B7AA3FEA}" destId="{B1468DA1-681A-4C57-9717-21C9BBF25897}" srcOrd="0" destOrd="0" parTransId="{379FDA0D-7155-410A-A5A1-257344A33006}" sibTransId="{6EDE5080-624F-4D62-B73C-C5487D3F0B74}"/>
    <dgm:cxn modelId="{5CAFF609-4255-4E01-9DB3-D14E93B13802}" srcId="{120215D4-A009-42A7-A0F0-00F75A2BDFFD}" destId="{F2539075-8468-46B3-8D3E-DDDA6D972326}" srcOrd="1" destOrd="0" parTransId="{FD4A80F2-033B-477A-A801-C8278F618D4C}" sibTransId="{034F7F2D-1C9A-4D84-8133-901412877D0C}"/>
    <dgm:cxn modelId="{D385AA4C-418B-40CC-BB57-377A35E082EF}" srcId="{A0BFCE92-63D7-4B11-9DCE-3201A6B197E8}" destId="{66DE61AE-FECA-4B80-AB92-F9D33C98F07F}" srcOrd="0" destOrd="0" parTransId="{D9B193BB-DF16-42C2-A98E-F04D4F9B0872}" sibTransId="{BA2DA7F5-E44C-4384-B9E7-99554A2762C4}"/>
    <dgm:cxn modelId="{37F7F9FA-09D6-4A90-8FD2-79F7BF128BF9}" srcId="{84A128FD-42DB-4B38-9096-1271B7AA3FEA}" destId="{120215D4-A009-42A7-A0F0-00F75A2BDFFD}" srcOrd="1" destOrd="0" parTransId="{B3BC4F84-430E-4422-A13D-974B44B91589}" sibTransId="{FF912C8F-8CC2-4CA9-A811-58C15FBD0944}"/>
    <dgm:cxn modelId="{2B81A9C3-7F86-4D80-83E5-26F6FC59C22B}" type="presParOf" srcId="{2C2CC052-EAC7-451E-90A7-64F340C851AF}" destId="{30C76BDC-9072-4765-B812-625802A6C731}" srcOrd="0" destOrd="0" presId="urn:microsoft.com/office/officeart/2009/layout/CircleArrowProcess"/>
    <dgm:cxn modelId="{9229C6F0-FDF0-4F03-A166-C01EEEA946EB}" type="presParOf" srcId="{30C76BDC-9072-4765-B812-625802A6C731}" destId="{DCC37B7B-F267-456C-A46D-06CEC0611CC9}" srcOrd="0" destOrd="0" presId="urn:microsoft.com/office/officeart/2009/layout/CircleArrowProcess"/>
    <dgm:cxn modelId="{2304DB39-7041-4AA3-9744-C6094BE0456D}" type="presParOf" srcId="{2C2CC052-EAC7-451E-90A7-64F340C851AF}" destId="{15A4FC95-78D6-4888-BA8B-066DFAD507D4}" srcOrd="1" destOrd="0" presId="urn:microsoft.com/office/officeart/2009/layout/CircleArrowProcess"/>
    <dgm:cxn modelId="{0B210126-D759-40FF-9FD9-9196713CD477}" type="presParOf" srcId="{2C2CC052-EAC7-451E-90A7-64F340C851AF}" destId="{E9E288AD-55BD-42F0-A560-79254B20C51B}" srcOrd="2" destOrd="0" presId="urn:microsoft.com/office/officeart/2009/layout/CircleArrowProcess"/>
    <dgm:cxn modelId="{69212310-5430-4F83-BD24-AD5DE4C61C1E}" type="presParOf" srcId="{2C2CC052-EAC7-451E-90A7-64F340C851AF}" destId="{75C8488E-DA18-4F06-8F72-554E6F9012C2}" srcOrd="3" destOrd="0" presId="urn:microsoft.com/office/officeart/2009/layout/CircleArrowProcess"/>
    <dgm:cxn modelId="{458E6E83-D657-46D6-8A22-9759E6A52FA8}" type="presParOf" srcId="{75C8488E-DA18-4F06-8F72-554E6F9012C2}" destId="{96C3D9A0-279A-43B5-908A-0D62FAAE3C70}" srcOrd="0" destOrd="0" presId="urn:microsoft.com/office/officeart/2009/layout/CircleArrowProcess"/>
    <dgm:cxn modelId="{D4388C6F-5AA5-4232-B39D-32915E31CBDD}" type="presParOf" srcId="{2C2CC052-EAC7-451E-90A7-64F340C851AF}" destId="{00811473-1755-483A-954A-70F6EB517C6B}" srcOrd="4" destOrd="0" presId="urn:microsoft.com/office/officeart/2009/layout/CircleArrowProcess"/>
    <dgm:cxn modelId="{8653E260-BFCF-49B7-BFE4-C33C275F9CF7}" type="presParOf" srcId="{2C2CC052-EAC7-451E-90A7-64F340C851AF}" destId="{D9EDEEC1-EDD6-4B17-9B4B-648EB5371633}" srcOrd="5" destOrd="0" presId="urn:microsoft.com/office/officeart/2009/layout/CircleArrowProcess"/>
    <dgm:cxn modelId="{A4289B6F-3E29-47F0-9407-3D0ADAD972FC}" type="presParOf" srcId="{2C2CC052-EAC7-451E-90A7-64F340C851AF}" destId="{D01EC6DC-F566-40F3-886A-D55639D22644}" srcOrd="6" destOrd="0" presId="urn:microsoft.com/office/officeart/2009/layout/CircleArrowProcess"/>
    <dgm:cxn modelId="{E4859682-E27C-49DA-8DF8-4CBDF9954536}" type="presParOf" srcId="{D01EC6DC-F566-40F3-886A-D55639D22644}" destId="{7ABB57FD-1E74-4F26-8F20-FB9B22107255}" srcOrd="0" destOrd="0" presId="urn:microsoft.com/office/officeart/2009/layout/CircleArrowProcess"/>
    <dgm:cxn modelId="{31493AAA-3F18-462E-A049-B56ABAD7C766}" type="presParOf" srcId="{2C2CC052-EAC7-451E-90A7-64F340C851AF}" destId="{02999CDD-C5DE-48A6-8B6F-8A7940C95743}" srcOrd="7" destOrd="0" presId="urn:microsoft.com/office/officeart/2009/layout/CircleArrowProcess"/>
    <dgm:cxn modelId="{EB311965-F9F5-475A-B468-CDF01A0B339C}" type="presParOf" srcId="{2C2CC052-EAC7-451E-90A7-64F340C851AF}" destId="{8C9E1DFA-52DE-4510-96A8-C0CA423A79ED}" srcOrd="8"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A005ED-E3DA-49E7-B6F0-B0AF5290A004}">
      <dsp:nvSpPr>
        <dsp:cNvPr id="0" name=""/>
        <dsp:cNvSpPr/>
      </dsp:nvSpPr>
      <dsp:spPr>
        <a:xfrm>
          <a:off x="2031948" y="0"/>
          <a:ext cx="2269844" cy="2270189"/>
        </a:xfrm>
        <a:prstGeom prst="circularArrow">
          <a:avLst>
            <a:gd name="adj1" fmla="val 10980"/>
            <a:gd name="adj2" fmla="val 1142322"/>
            <a:gd name="adj3" fmla="val 4500000"/>
            <a:gd name="adj4" fmla="val 10800000"/>
            <a:gd name="adj5" fmla="val 12500"/>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66E7E7-BE89-44AD-9027-6277F292AB24}">
      <dsp:nvSpPr>
        <dsp:cNvPr id="0" name=""/>
        <dsp:cNvSpPr/>
      </dsp:nvSpPr>
      <dsp:spPr>
        <a:xfrm>
          <a:off x="4262206" y="514793"/>
          <a:ext cx="3004039" cy="908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solidFill>
                <a:sysClr val="windowText" lastClr="000000">
                  <a:hueOff val="0"/>
                  <a:satOff val="0"/>
                  <a:lumOff val="0"/>
                  <a:alphaOff val="0"/>
                </a:sysClr>
              </a:solidFill>
              <a:latin typeface="Calibri"/>
              <a:ea typeface="+mn-ea"/>
              <a:cs typeface="+mn-cs"/>
            </a:rPr>
            <a:t>Symptoms</a:t>
          </a:r>
        </a:p>
        <a:p>
          <a:pPr marL="171450" lvl="1" indent="-171450" algn="l" defTabSz="711200">
            <a:lnSpc>
              <a:spcPct val="90000"/>
            </a:lnSpc>
            <a:spcBef>
              <a:spcPct val="0"/>
            </a:spcBef>
            <a:spcAft>
              <a:spcPct val="15000"/>
            </a:spcAft>
            <a:buChar char="••"/>
          </a:pPr>
          <a:r>
            <a:rPr lang="en-GB" sz="1600" kern="1200" dirty="0">
              <a:solidFill>
                <a:sysClr val="windowText" lastClr="000000">
                  <a:hueOff val="0"/>
                  <a:satOff val="0"/>
                  <a:lumOff val="0"/>
                  <a:alphaOff val="0"/>
                </a:sysClr>
              </a:solidFill>
              <a:latin typeface="Calibri"/>
              <a:ea typeface="+mn-ea"/>
              <a:cs typeface="+mn-cs"/>
            </a:rPr>
            <a:t>Contacts with hospitals and doctors </a:t>
          </a:r>
        </a:p>
        <a:p>
          <a:pPr marL="171450" lvl="1" indent="-171450" algn="l" defTabSz="711200">
            <a:lnSpc>
              <a:spcPct val="90000"/>
            </a:lnSpc>
            <a:spcBef>
              <a:spcPct val="0"/>
            </a:spcBef>
            <a:spcAft>
              <a:spcPct val="15000"/>
            </a:spcAft>
            <a:buChar char="••"/>
          </a:pPr>
          <a:r>
            <a:rPr lang="en-GB" sz="1600" kern="1200">
              <a:solidFill>
                <a:sysClr val="windowText" lastClr="000000">
                  <a:hueOff val="0"/>
                  <a:satOff val="0"/>
                  <a:lumOff val="0"/>
                  <a:alphaOff val="0"/>
                </a:sysClr>
              </a:solidFill>
              <a:latin typeface="Calibri"/>
              <a:ea typeface="+mn-ea"/>
              <a:cs typeface="+mn-cs"/>
            </a:rPr>
            <a:t>Investigations</a:t>
          </a:r>
        </a:p>
      </dsp:txBody>
      <dsp:txXfrm>
        <a:off x="4262206" y="514793"/>
        <a:ext cx="3004039" cy="908264"/>
      </dsp:txXfrm>
    </dsp:sp>
    <dsp:sp modelId="{2643C125-C54F-4E41-ADAF-1E518B7F596C}">
      <dsp:nvSpPr>
        <dsp:cNvPr id="0" name=""/>
        <dsp:cNvSpPr/>
      </dsp:nvSpPr>
      <dsp:spPr>
        <a:xfrm>
          <a:off x="2533658" y="819607"/>
          <a:ext cx="1261308" cy="630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Calibri"/>
              <a:ea typeface="+mn-ea"/>
              <a:cs typeface="+mn-cs"/>
            </a:rPr>
            <a:t>Pre- diagnosis</a:t>
          </a:r>
        </a:p>
      </dsp:txBody>
      <dsp:txXfrm>
        <a:off x="2533658" y="819607"/>
        <a:ext cx="1261308" cy="630503"/>
      </dsp:txXfrm>
    </dsp:sp>
    <dsp:sp modelId="{90E5C430-028A-46BC-B708-CA66EF7C18AD}">
      <dsp:nvSpPr>
        <dsp:cNvPr id="0" name=""/>
        <dsp:cNvSpPr/>
      </dsp:nvSpPr>
      <dsp:spPr>
        <a:xfrm>
          <a:off x="1401507" y="1304392"/>
          <a:ext cx="2269844" cy="2270189"/>
        </a:xfrm>
        <a:prstGeom prst="leftCircularArrow">
          <a:avLst>
            <a:gd name="adj1" fmla="val 10980"/>
            <a:gd name="adj2" fmla="val 1142322"/>
            <a:gd name="adj3" fmla="val 6300000"/>
            <a:gd name="adj4" fmla="val 18900000"/>
            <a:gd name="adj5" fmla="val 12500"/>
          </a:avLst>
        </a:prstGeom>
        <a:solidFill>
          <a:srgbClr val="9BBB59">
            <a:hueOff val="2250053"/>
            <a:satOff val="-3376"/>
            <a:lumOff val="-549"/>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842A14-73D3-46FD-B1BC-561D8C45F6C2}">
      <dsp:nvSpPr>
        <dsp:cNvPr id="0" name=""/>
        <dsp:cNvSpPr/>
      </dsp:nvSpPr>
      <dsp:spPr>
        <a:xfrm>
          <a:off x="3884871" y="1967847"/>
          <a:ext cx="2695213" cy="908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solidFill>
                <a:sysClr val="windowText" lastClr="000000">
                  <a:hueOff val="0"/>
                  <a:satOff val="0"/>
                  <a:lumOff val="0"/>
                  <a:alphaOff val="0"/>
                </a:sysClr>
              </a:solidFill>
              <a:latin typeface="Calibri"/>
              <a:ea typeface="+mn-ea"/>
              <a:cs typeface="+mn-cs"/>
            </a:rPr>
            <a:t>Anticipating the diagnosis</a:t>
          </a:r>
        </a:p>
        <a:p>
          <a:pPr marL="171450" lvl="1" indent="-171450" algn="l" defTabSz="711200">
            <a:lnSpc>
              <a:spcPct val="90000"/>
            </a:lnSpc>
            <a:spcBef>
              <a:spcPct val="0"/>
            </a:spcBef>
            <a:spcAft>
              <a:spcPct val="15000"/>
            </a:spcAft>
            <a:buChar char="••"/>
          </a:pPr>
          <a:r>
            <a:rPr lang="en-GB" sz="1600" kern="1200" dirty="0">
              <a:solidFill>
                <a:sysClr val="windowText" lastClr="000000">
                  <a:hueOff val="0"/>
                  <a:satOff val="0"/>
                  <a:lumOff val="0"/>
                  <a:alphaOff val="0"/>
                </a:sysClr>
              </a:solidFill>
              <a:latin typeface="Calibri"/>
              <a:ea typeface="+mn-ea"/>
              <a:cs typeface="+mn-cs"/>
            </a:rPr>
            <a:t>Hearing the words </a:t>
          </a:r>
        </a:p>
        <a:p>
          <a:pPr marL="171450" lvl="1" indent="-171450" algn="l" defTabSz="711200">
            <a:lnSpc>
              <a:spcPct val="90000"/>
            </a:lnSpc>
            <a:spcBef>
              <a:spcPct val="0"/>
            </a:spcBef>
            <a:spcAft>
              <a:spcPct val="15000"/>
            </a:spcAft>
            <a:buChar char="••"/>
          </a:pPr>
          <a:r>
            <a:rPr lang="en-GB" sz="1600" kern="1200" dirty="0" smtClean="0">
              <a:solidFill>
                <a:sysClr val="windowText" lastClr="000000">
                  <a:hueOff val="0"/>
                  <a:satOff val="0"/>
                  <a:lumOff val="0"/>
                  <a:alphaOff val="0"/>
                </a:sysClr>
              </a:solidFill>
              <a:latin typeface="Calibri"/>
              <a:ea typeface="+mn-ea"/>
              <a:cs typeface="+mn-cs"/>
            </a:rPr>
            <a:t>Response  and telling others</a:t>
          </a:r>
          <a:endParaRPr lang="en-GB" sz="1600" kern="1200" dirty="0">
            <a:solidFill>
              <a:sysClr val="windowText" lastClr="000000">
                <a:hueOff val="0"/>
                <a:satOff val="0"/>
                <a:lumOff val="0"/>
                <a:alphaOff val="0"/>
              </a:sysClr>
            </a:solidFill>
            <a:latin typeface="Calibri"/>
            <a:ea typeface="+mn-ea"/>
            <a:cs typeface="+mn-cs"/>
          </a:endParaRPr>
        </a:p>
      </dsp:txBody>
      <dsp:txXfrm>
        <a:off x="3884871" y="1967847"/>
        <a:ext cx="2695213" cy="908264"/>
      </dsp:txXfrm>
    </dsp:sp>
    <dsp:sp modelId="{1AFD75BE-D81B-4809-BD2D-C7160DCE98D1}">
      <dsp:nvSpPr>
        <dsp:cNvPr id="0" name=""/>
        <dsp:cNvSpPr/>
      </dsp:nvSpPr>
      <dsp:spPr>
        <a:xfrm>
          <a:off x="1905775" y="2131545"/>
          <a:ext cx="1261308" cy="630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Calibri"/>
              <a:ea typeface="+mn-ea"/>
              <a:cs typeface="+mn-cs"/>
            </a:rPr>
            <a:t>Diagnosis</a:t>
          </a:r>
        </a:p>
      </dsp:txBody>
      <dsp:txXfrm>
        <a:off x="1905775" y="2131545"/>
        <a:ext cx="1261308" cy="630503"/>
      </dsp:txXfrm>
    </dsp:sp>
    <dsp:sp modelId="{7C942FA4-3D67-4A8A-AB09-F132695381EF}">
      <dsp:nvSpPr>
        <dsp:cNvPr id="0" name=""/>
        <dsp:cNvSpPr/>
      </dsp:nvSpPr>
      <dsp:spPr>
        <a:xfrm>
          <a:off x="2193501" y="2764878"/>
          <a:ext cx="1950148" cy="1950929"/>
        </a:xfrm>
        <a:prstGeom prst="circularArrow">
          <a:avLst>
            <a:gd name="adj1" fmla="val 10980"/>
            <a:gd name="adj2" fmla="val 1142322"/>
            <a:gd name="adj3" fmla="val 4500000"/>
            <a:gd name="adj4" fmla="val 13500000"/>
            <a:gd name="adj5" fmla="val 12500"/>
          </a:avLst>
        </a:prstGeom>
        <a:solidFill>
          <a:srgbClr val="9BBB59">
            <a:hueOff val="4500106"/>
            <a:satOff val="-6752"/>
            <a:lumOff val="-1098"/>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3EFE8C-8B01-41AE-83A2-73557BF7C9DB}">
      <dsp:nvSpPr>
        <dsp:cNvPr id="0" name=""/>
        <dsp:cNvSpPr/>
      </dsp:nvSpPr>
      <dsp:spPr>
        <a:xfrm>
          <a:off x="4188670" y="3244200"/>
          <a:ext cx="2770104" cy="982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solidFill>
                <a:sysClr val="windowText" lastClr="000000">
                  <a:hueOff val="0"/>
                  <a:satOff val="0"/>
                  <a:lumOff val="0"/>
                  <a:alphaOff val="0"/>
                </a:sysClr>
              </a:solidFill>
              <a:latin typeface="Calibri"/>
              <a:ea typeface="+mn-ea"/>
              <a:cs typeface="+mn-cs"/>
            </a:rPr>
            <a:t>Life-limiting, incurable disease</a:t>
          </a:r>
        </a:p>
        <a:p>
          <a:pPr marL="171450" lvl="1" indent="-171450" algn="l" defTabSz="711200">
            <a:lnSpc>
              <a:spcPct val="90000"/>
            </a:lnSpc>
            <a:spcBef>
              <a:spcPct val="0"/>
            </a:spcBef>
            <a:spcAft>
              <a:spcPct val="15000"/>
            </a:spcAft>
            <a:buChar char="••"/>
          </a:pPr>
          <a:r>
            <a:rPr lang="en-GB" sz="1600" kern="1200" dirty="0">
              <a:solidFill>
                <a:sysClr val="windowText" lastClr="000000">
                  <a:hueOff val="0"/>
                  <a:satOff val="0"/>
                  <a:lumOff val="0"/>
                  <a:alphaOff val="0"/>
                </a:sysClr>
              </a:solidFill>
              <a:latin typeface="Calibri"/>
              <a:ea typeface="+mn-ea"/>
              <a:cs typeface="+mn-cs"/>
            </a:rPr>
            <a:t>Asbestos related </a:t>
          </a:r>
        </a:p>
        <a:p>
          <a:pPr marL="171450" lvl="1" indent="-171450" algn="l" defTabSz="711200">
            <a:lnSpc>
              <a:spcPct val="90000"/>
            </a:lnSpc>
            <a:spcBef>
              <a:spcPct val="0"/>
            </a:spcBef>
            <a:spcAft>
              <a:spcPct val="15000"/>
            </a:spcAft>
            <a:buChar char="••"/>
          </a:pPr>
          <a:r>
            <a:rPr lang="en-GB" sz="1600" kern="1200">
              <a:solidFill>
                <a:sysClr val="windowText" lastClr="000000">
                  <a:hueOff val="0"/>
                  <a:satOff val="0"/>
                  <a:lumOff val="0"/>
                  <a:alphaOff val="0"/>
                </a:sysClr>
              </a:solidFill>
              <a:latin typeface="Calibri"/>
              <a:ea typeface="+mn-ea"/>
              <a:cs typeface="+mn-cs"/>
            </a:rPr>
            <a:t>Legal framework</a:t>
          </a:r>
        </a:p>
      </dsp:txBody>
      <dsp:txXfrm>
        <a:off x="4188670" y="3244200"/>
        <a:ext cx="2770104" cy="982015"/>
      </dsp:txXfrm>
    </dsp:sp>
    <dsp:sp modelId="{15B85C9F-1E99-4193-9ADD-8E69075E4CA7}">
      <dsp:nvSpPr>
        <dsp:cNvPr id="0" name=""/>
        <dsp:cNvSpPr/>
      </dsp:nvSpPr>
      <dsp:spPr>
        <a:xfrm>
          <a:off x="2536642" y="3445369"/>
          <a:ext cx="1261308" cy="630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buNone/>
          </a:pPr>
          <a:r>
            <a:rPr lang="en-GB" sz="1600" kern="1200">
              <a:solidFill>
                <a:sysClr val="windowText" lastClr="000000">
                  <a:hueOff val="0"/>
                  <a:satOff val="0"/>
                  <a:lumOff val="0"/>
                  <a:alphaOff val="0"/>
                </a:sysClr>
              </a:solidFill>
              <a:latin typeface="Calibri"/>
              <a:ea typeface="+mn-ea"/>
              <a:cs typeface="+mn-cs"/>
            </a:rPr>
            <a:t>Mesothelioma</a:t>
          </a:r>
        </a:p>
      </dsp:txBody>
      <dsp:txXfrm>
        <a:off x="2536642" y="3445369"/>
        <a:ext cx="1261308" cy="6305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37B7B-F267-456C-A46D-06CEC0611CC9}">
      <dsp:nvSpPr>
        <dsp:cNvPr id="0" name=""/>
        <dsp:cNvSpPr/>
      </dsp:nvSpPr>
      <dsp:spPr>
        <a:xfrm>
          <a:off x="1806443" y="0"/>
          <a:ext cx="2535334" cy="2535720"/>
        </a:xfrm>
        <a:prstGeom prst="circularArrow">
          <a:avLst>
            <a:gd name="adj1" fmla="val 10980"/>
            <a:gd name="adj2" fmla="val 1142322"/>
            <a:gd name="adj3" fmla="val 4500000"/>
            <a:gd name="adj4" fmla="val 10800000"/>
            <a:gd name="adj5" fmla="val 12500"/>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A4FC95-78D6-4888-BA8B-066DFAD507D4}">
      <dsp:nvSpPr>
        <dsp:cNvPr id="0" name=""/>
        <dsp:cNvSpPr/>
      </dsp:nvSpPr>
      <dsp:spPr>
        <a:xfrm>
          <a:off x="4556325" y="597293"/>
          <a:ext cx="2309258" cy="1014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Learning about treatment options </a:t>
          </a:r>
        </a:p>
        <a:p>
          <a:pPr marL="171450" lvl="1" indent="-171450" algn="l" defTabSz="711200">
            <a:lnSpc>
              <a:spcPct val="90000"/>
            </a:lnSpc>
            <a:spcBef>
              <a:spcPct val="0"/>
            </a:spcBef>
            <a:spcAft>
              <a:spcPct val="15000"/>
            </a:spcAft>
            <a:buChar char="••"/>
          </a:pPr>
          <a:r>
            <a:rPr lang="en-GB" sz="1600" kern="1200" dirty="0"/>
            <a:t> Thinking through the consequences</a:t>
          </a:r>
        </a:p>
      </dsp:txBody>
      <dsp:txXfrm>
        <a:off x="4556325" y="597293"/>
        <a:ext cx="2309258" cy="1014498"/>
      </dsp:txXfrm>
    </dsp:sp>
    <dsp:sp modelId="{E9E288AD-55BD-42F0-A560-79254B20C51B}">
      <dsp:nvSpPr>
        <dsp:cNvPr id="0" name=""/>
        <dsp:cNvSpPr/>
      </dsp:nvSpPr>
      <dsp:spPr>
        <a:xfrm>
          <a:off x="2366836" y="915472"/>
          <a:ext cx="1408836" cy="704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GB" sz="1700" kern="1200"/>
            <a:t>Trial centre </a:t>
          </a:r>
        </a:p>
      </dsp:txBody>
      <dsp:txXfrm>
        <a:off x="2366836" y="915472"/>
        <a:ext cx="1408836" cy="704249"/>
      </dsp:txXfrm>
    </dsp:sp>
    <dsp:sp modelId="{96C3D9A0-279A-43B5-908A-0D62FAAE3C70}">
      <dsp:nvSpPr>
        <dsp:cNvPr id="0" name=""/>
        <dsp:cNvSpPr/>
      </dsp:nvSpPr>
      <dsp:spPr>
        <a:xfrm>
          <a:off x="1102263" y="1456959"/>
          <a:ext cx="2535334" cy="2535720"/>
        </a:xfrm>
        <a:prstGeom prst="leftCircularArrow">
          <a:avLst>
            <a:gd name="adj1" fmla="val 10980"/>
            <a:gd name="adj2" fmla="val 1142322"/>
            <a:gd name="adj3" fmla="val 6300000"/>
            <a:gd name="adj4" fmla="val 18900000"/>
            <a:gd name="adj5" fmla="val 12500"/>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811473-1755-483A-954A-70F6EB517C6B}">
      <dsp:nvSpPr>
        <dsp:cNvPr id="0" name=""/>
        <dsp:cNvSpPr/>
      </dsp:nvSpPr>
      <dsp:spPr>
        <a:xfrm>
          <a:off x="3991574" y="2203513"/>
          <a:ext cx="2510057" cy="1014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Learning about trials and trial processes</a:t>
          </a:r>
        </a:p>
        <a:p>
          <a:pPr marL="171450" lvl="1" indent="-171450" algn="l" defTabSz="711200">
            <a:lnSpc>
              <a:spcPct val="90000"/>
            </a:lnSpc>
            <a:spcBef>
              <a:spcPct val="0"/>
            </a:spcBef>
            <a:spcAft>
              <a:spcPct val="15000"/>
            </a:spcAft>
            <a:buChar char="••"/>
          </a:pPr>
          <a:r>
            <a:rPr lang="en-GB" sz="1600" kern="1200" dirty="0"/>
            <a:t>Implications of participation</a:t>
          </a:r>
        </a:p>
        <a:p>
          <a:pPr marL="171450" lvl="1" indent="-171450" algn="l" defTabSz="711200">
            <a:lnSpc>
              <a:spcPct val="90000"/>
            </a:lnSpc>
            <a:spcBef>
              <a:spcPct val="0"/>
            </a:spcBef>
            <a:spcAft>
              <a:spcPct val="15000"/>
            </a:spcAft>
            <a:buChar char="••"/>
          </a:pPr>
          <a:r>
            <a:rPr lang="en-GB" sz="1600" kern="1200" dirty="0"/>
            <a:t>Decision to participate</a:t>
          </a:r>
        </a:p>
      </dsp:txBody>
      <dsp:txXfrm>
        <a:off x="3991574" y="2203513"/>
        <a:ext cx="2510057" cy="1014498"/>
      </dsp:txXfrm>
    </dsp:sp>
    <dsp:sp modelId="{D9EDEEC1-EDD6-4B17-9B4B-648EB5371633}">
      <dsp:nvSpPr>
        <dsp:cNvPr id="0" name=""/>
        <dsp:cNvSpPr/>
      </dsp:nvSpPr>
      <dsp:spPr>
        <a:xfrm>
          <a:off x="1665512" y="2380859"/>
          <a:ext cx="1408836" cy="704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GB" sz="1700" kern="1200" dirty="0"/>
            <a:t>Clinical trials </a:t>
          </a:r>
        </a:p>
      </dsp:txBody>
      <dsp:txXfrm>
        <a:off x="1665512" y="2380859"/>
        <a:ext cx="1408836" cy="704249"/>
      </dsp:txXfrm>
    </dsp:sp>
    <dsp:sp modelId="{7ABB57FD-1E74-4F26-8F20-FB9B22107255}">
      <dsp:nvSpPr>
        <dsp:cNvPr id="0" name=""/>
        <dsp:cNvSpPr/>
      </dsp:nvSpPr>
      <dsp:spPr>
        <a:xfrm>
          <a:off x="1986893" y="3088269"/>
          <a:ext cx="2178245" cy="2179118"/>
        </a:xfrm>
        <a:prstGeom prst="blockArc">
          <a:avLst>
            <a:gd name="adj1" fmla="val 13500000"/>
            <a:gd name="adj2" fmla="val 10800000"/>
            <a:gd name="adj3" fmla="val 1274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999CDD-C5DE-48A6-8B6F-8A7940C95743}">
      <dsp:nvSpPr>
        <dsp:cNvPr id="0" name=""/>
        <dsp:cNvSpPr/>
      </dsp:nvSpPr>
      <dsp:spPr>
        <a:xfrm>
          <a:off x="4420520" y="3714402"/>
          <a:ext cx="3363162" cy="1014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Chemotherapy treatment and side effects</a:t>
          </a:r>
        </a:p>
        <a:p>
          <a:pPr marL="171450" lvl="1" indent="-171450" algn="l" defTabSz="711200">
            <a:lnSpc>
              <a:spcPct val="90000"/>
            </a:lnSpc>
            <a:spcBef>
              <a:spcPct val="0"/>
            </a:spcBef>
            <a:spcAft>
              <a:spcPct val="15000"/>
            </a:spcAft>
            <a:buChar char="••"/>
          </a:pPr>
          <a:r>
            <a:rPr lang="en-GB" sz="1600" kern="1200" dirty="0"/>
            <a:t> Eligibility assessment</a:t>
          </a:r>
        </a:p>
        <a:p>
          <a:pPr marL="171450" lvl="1" indent="-171450" algn="l" defTabSz="711200">
            <a:lnSpc>
              <a:spcPct val="90000"/>
            </a:lnSpc>
            <a:spcBef>
              <a:spcPct val="0"/>
            </a:spcBef>
            <a:spcAft>
              <a:spcPct val="15000"/>
            </a:spcAft>
            <a:buChar char="••"/>
          </a:pPr>
          <a:r>
            <a:rPr lang="en-GB" sz="1600" kern="1200" dirty="0"/>
            <a:t> Outcome V preference </a:t>
          </a:r>
        </a:p>
        <a:p>
          <a:pPr marL="57150" lvl="1" indent="-57150" algn="l" defTabSz="355600">
            <a:lnSpc>
              <a:spcPct val="90000"/>
            </a:lnSpc>
            <a:spcBef>
              <a:spcPct val="0"/>
            </a:spcBef>
            <a:spcAft>
              <a:spcPct val="15000"/>
            </a:spcAft>
            <a:buChar char="••"/>
          </a:pPr>
          <a:endParaRPr lang="en-GB" sz="800" kern="1200" dirty="0"/>
        </a:p>
        <a:p>
          <a:pPr marL="57150" lvl="1" indent="-57150" algn="l" defTabSz="355600">
            <a:lnSpc>
              <a:spcPct val="90000"/>
            </a:lnSpc>
            <a:spcBef>
              <a:spcPct val="0"/>
            </a:spcBef>
            <a:spcAft>
              <a:spcPct val="15000"/>
            </a:spcAft>
            <a:buChar char="••"/>
          </a:pPr>
          <a:endParaRPr lang="en-GB" sz="800" kern="1200"/>
        </a:p>
      </dsp:txBody>
      <dsp:txXfrm>
        <a:off x="4420520" y="3714402"/>
        <a:ext cx="3363162" cy="1014498"/>
      </dsp:txXfrm>
    </dsp:sp>
    <dsp:sp modelId="{8C9E1DFA-52DE-4510-96A8-C0CA423A79ED}">
      <dsp:nvSpPr>
        <dsp:cNvPr id="0" name=""/>
        <dsp:cNvSpPr/>
      </dsp:nvSpPr>
      <dsp:spPr>
        <a:xfrm>
          <a:off x="2370169" y="3848353"/>
          <a:ext cx="1408836" cy="704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GB" sz="1700" kern="1200"/>
            <a:t>Randomisation</a:t>
          </a:r>
        </a:p>
      </dsp:txBody>
      <dsp:txXfrm>
        <a:off x="2370169" y="3848353"/>
        <a:ext cx="1408836" cy="704249"/>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72430B-749D-4BC8-BAD5-2158AE954B5E}" type="datetimeFigureOut">
              <a:rPr lang="en-GB" smtClean="0"/>
              <a:t>23/07/2019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9411F2-48C9-43A0-A2B3-5C019B69173E}" type="slidenum">
              <a:rPr lang="en-GB" smtClean="0"/>
              <a:t>‹#›</a:t>
            </a:fld>
            <a:endParaRPr lang="en-GB"/>
          </a:p>
        </p:txBody>
      </p:sp>
    </p:spTree>
    <p:extLst>
      <p:ext uri="{BB962C8B-B14F-4D97-AF65-F5344CB8AC3E}">
        <p14:creationId xmlns:p14="http://schemas.microsoft.com/office/powerpoint/2010/main" val="587747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24701E1-4638-4B7E-B00B-35FA2FE4A553}" type="slidenum">
              <a:rPr lang="en-GB" smtClean="0"/>
              <a:t>1</a:t>
            </a:fld>
            <a:endParaRPr lang="en-GB"/>
          </a:p>
        </p:txBody>
      </p:sp>
    </p:spTree>
    <p:extLst>
      <p:ext uri="{BB962C8B-B14F-4D97-AF65-F5344CB8AC3E}">
        <p14:creationId xmlns:p14="http://schemas.microsoft.com/office/powerpoint/2010/main" val="2681901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Participants were asked if they held a treatment preference prior to randomisation. Three had no preference and wanted to let the doctors or “fate” decide. </a:t>
            </a:r>
          </a:p>
          <a:p>
            <a:endParaRPr lang="en-GB" dirty="0"/>
          </a:p>
          <a:p>
            <a:r>
              <a:rPr lang="en-GB" dirty="0"/>
              <a:t>Seven stated they preferred surgery and there were two different reasons for this. The first was a personal belief that surgery was inherently a more effective treatment and the second was a desire to receive all of the treatment that was available. </a:t>
            </a:r>
          </a:p>
          <a:p>
            <a:r>
              <a:rPr lang="en-GB" dirty="0"/>
              <a:t>QUOTES 1 and 2</a:t>
            </a:r>
          </a:p>
          <a:p>
            <a:endParaRPr lang="en-GB" dirty="0"/>
          </a:p>
          <a:p>
            <a:r>
              <a:rPr lang="en-GB" dirty="0"/>
              <a:t>Four declared a preference for chemotherapy, based on their evaluation of the potential challenges associated with surgery and their concerns about taking this on.</a:t>
            </a:r>
          </a:p>
          <a:p>
            <a:endParaRPr lang="en-GB" dirty="0"/>
          </a:p>
          <a:p>
            <a:r>
              <a:rPr lang="en-GB" dirty="0"/>
              <a:t>For some who had a strong preference the waiting period from consenting to the trial and the decision to proceed to randomisation was a time of great anxiety.</a:t>
            </a:r>
          </a:p>
          <a:p>
            <a:endParaRPr lang="en-GB" dirty="0"/>
          </a:p>
          <a:p>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10</a:t>
            </a:fld>
            <a:endParaRPr lang="en-GB"/>
          </a:p>
        </p:txBody>
      </p:sp>
    </p:spTree>
    <p:extLst>
      <p:ext uri="{BB962C8B-B14F-4D97-AF65-F5344CB8AC3E}">
        <p14:creationId xmlns:p14="http://schemas.microsoft.com/office/powerpoint/2010/main" val="1536502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Five participants did not get their preferred treatment choice. Those who did not get surgery described feeling disappointed and deflated. This was contrasted to their earlier optimism on getting through to the point of randomisation. QUOTE 1</a:t>
            </a:r>
          </a:p>
          <a:p>
            <a:endParaRPr lang="en-GB" dirty="0"/>
          </a:p>
          <a:p>
            <a:endParaRPr lang="en-GB" dirty="0"/>
          </a:p>
          <a:p>
            <a:r>
              <a:rPr lang="en-GB" dirty="0"/>
              <a:t>One participant who had wanted chemotherapy but had been randomised to surgery was stoical and became resigned to the treatment allocation.  Another managed to reframe surgery and its consequences in a more positive light than he had originally.</a:t>
            </a:r>
          </a:p>
          <a:p>
            <a:r>
              <a:rPr lang="en-GB" dirty="0"/>
              <a:t>Considering these patients would have got their preferred treatment of chemotherapy if they had not entered the trial their agreement to continue was  quite something.</a:t>
            </a:r>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11</a:t>
            </a:fld>
            <a:endParaRPr lang="en-GB"/>
          </a:p>
        </p:txBody>
      </p:sp>
    </p:spTree>
    <p:extLst>
      <p:ext uri="{BB962C8B-B14F-4D97-AF65-F5344CB8AC3E}">
        <p14:creationId xmlns:p14="http://schemas.microsoft.com/office/powerpoint/2010/main" val="343078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there was positive feedback on information given a challenge was also identified relating to volume and complexity of information relating to the trial treatments and procedures. </a:t>
            </a:r>
            <a:endParaRPr lang="en-GB" dirty="0" smtClean="0"/>
          </a:p>
          <a:p>
            <a:r>
              <a:rPr lang="en-GB" i="1" dirty="0"/>
              <a:t> </a:t>
            </a:r>
            <a:endParaRPr lang="en-GB" dirty="0"/>
          </a:p>
          <a:p>
            <a:r>
              <a:rPr lang="en-GB" i="1" dirty="0"/>
              <a:t>Implications: </a:t>
            </a:r>
            <a:r>
              <a:rPr lang="en-GB" dirty="0"/>
              <a:t>Consideration needs to be given to the presentation of trial information and the development of formats that can be tailored to individual needs and preferred ways of learning. Working with patients to co-produce information that communicates this effectively, may be a useful approach to meeting this challenge. This could help to identify language and phrases that have less scope for misunderstandings. </a:t>
            </a:r>
          </a:p>
          <a:p>
            <a:endParaRPr lang="en-GB" dirty="0"/>
          </a:p>
          <a:p>
            <a:r>
              <a:rPr lang="en-GB" dirty="0"/>
              <a:t>With regards to equipoise, all staff involved in recruitment, information provision and patient support regarding clinical trials need to be aware how easily their words can be misinterpreted by patients. Ways to communicate the intention and purpose of a trial needs to be carefully thought through to ensure patients do not feel they are receiving a lesser treatment by being selected to a particular treatment arm. </a:t>
            </a:r>
          </a:p>
          <a:p>
            <a:endParaRPr lang="en-GB" dirty="0"/>
          </a:p>
          <a:p>
            <a:r>
              <a:rPr lang="en-GB" dirty="0"/>
              <a:t>Consultations where patients are given information about randomisation outcomes should be seen as a moment when significant information is given. When this information differs from the patient’s preferred outcome it should be seen as “breaking bad news” with attention being given to providing pro-active support and follow up to help manage patient’s concerns. </a:t>
            </a:r>
          </a:p>
          <a:p>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12</a:t>
            </a:fld>
            <a:endParaRPr lang="en-GB"/>
          </a:p>
        </p:txBody>
      </p:sp>
    </p:spTree>
    <p:extLst>
      <p:ext uri="{BB962C8B-B14F-4D97-AF65-F5344CB8AC3E}">
        <p14:creationId xmlns:p14="http://schemas.microsoft.com/office/powerpoint/2010/main" val="3395867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92112"/>
          </a:xfrm>
        </p:spPr>
        <p:txBody>
          <a:bodyPr/>
          <a:lstStyle/>
          <a:p>
            <a:r>
              <a:rPr lang="en-GB" i="1" dirty="0"/>
              <a:t> </a:t>
            </a:r>
            <a:endParaRPr lang="en-GB" dirty="0"/>
          </a:p>
          <a:p>
            <a:r>
              <a:rPr lang="en-GB" dirty="0"/>
              <a:t>By exploring patient’s perspective this nested study provides insights into the challenges patients face when deciding to participate in a clinical trial. </a:t>
            </a:r>
            <a:endParaRPr lang="en-GB" dirty="0" smtClean="0"/>
          </a:p>
          <a:p>
            <a:endParaRPr lang="en-GB" dirty="0"/>
          </a:p>
          <a:p>
            <a:r>
              <a:rPr lang="en-GB" dirty="0"/>
              <a:t>It highlights the benefits of incorporating </a:t>
            </a:r>
            <a:r>
              <a:rPr lang="en-GB" dirty="0" smtClean="0"/>
              <a:t>nested qualitative  studies  </a:t>
            </a:r>
            <a:r>
              <a:rPr lang="en-GB" dirty="0"/>
              <a:t>into trial programmes </a:t>
            </a:r>
          </a:p>
          <a:p>
            <a:endParaRPr lang="en-GB" dirty="0"/>
          </a:p>
          <a:p>
            <a:r>
              <a:rPr lang="en-GB" dirty="0"/>
              <a:t>The findings can be used to develop strategies to support understanding and decision making that reflects patient’s priorities and concerns. </a:t>
            </a:r>
          </a:p>
          <a:p>
            <a:endParaRPr lang="en-GB" dirty="0"/>
          </a:p>
          <a:p>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13</a:t>
            </a:fld>
            <a:endParaRPr lang="en-GB"/>
          </a:p>
        </p:txBody>
      </p:sp>
    </p:spTree>
    <p:extLst>
      <p:ext uri="{BB962C8B-B14F-4D97-AF65-F5344CB8AC3E}">
        <p14:creationId xmlns:p14="http://schemas.microsoft.com/office/powerpoint/2010/main" val="15536828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24701E1-4638-4B7E-B00B-35FA2FE4A553}" type="slidenum">
              <a:rPr lang="en-GB" smtClean="0"/>
              <a:t>15</a:t>
            </a:fld>
            <a:endParaRPr lang="en-GB"/>
          </a:p>
        </p:txBody>
      </p:sp>
    </p:spTree>
    <p:extLst>
      <p:ext uri="{BB962C8B-B14F-4D97-AF65-F5344CB8AC3E}">
        <p14:creationId xmlns:p14="http://schemas.microsoft.com/office/powerpoint/2010/main" val="818883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69411F2-48C9-43A0-A2B3-5C019B69173E}" type="slidenum">
              <a:rPr lang="en-GB" smtClean="0"/>
              <a:t>2</a:t>
            </a:fld>
            <a:endParaRPr lang="en-GB"/>
          </a:p>
        </p:txBody>
      </p:sp>
    </p:spTree>
    <p:extLst>
      <p:ext uri="{BB962C8B-B14F-4D97-AF65-F5344CB8AC3E}">
        <p14:creationId xmlns:p14="http://schemas.microsoft.com/office/powerpoint/2010/main" val="3904921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794544"/>
          </a:xfrm>
        </p:spPr>
        <p:txBody>
          <a:bodyPr/>
          <a:lstStyle/>
          <a:p>
            <a:r>
              <a:rPr lang="en-GB" dirty="0"/>
              <a:t>The qualitative sub study was Longitudinal using semi-structured telephone interviews with patients on the MARS 2 trial.  15 participants were recruited  </a:t>
            </a:r>
          </a:p>
          <a:p>
            <a:pPr lvl="1"/>
            <a:endParaRPr lang="en-GB" dirty="0"/>
          </a:p>
          <a:p>
            <a:pPr lvl="1"/>
            <a:r>
              <a:rPr lang="en-GB" dirty="0"/>
              <a:t>Arm A: 9 participants receiving surgery + chemotherapy </a:t>
            </a:r>
          </a:p>
          <a:p>
            <a:pPr lvl="2"/>
            <a:r>
              <a:rPr lang="en-GB" dirty="0"/>
              <a:t>Interviews: post randomisation, post surgery, 6 and 12 months</a:t>
            </a:r>
          </a:p>
          <a:p>
            <a:pPr lvl="1"/>
            <a:endParaRPr lang="en-GB" dirty="0"/>
          </a:p>
          <a:p>
            <a:pPr lvl="1"/>
            <a:r>
              <a:rPr lang="en-GB" dirty="0"/>
              <a:t>Arm B: 6 receiving chemotherapy alone</a:t>
            </a:r>
          </a:p>
          <a:p>
            <a:pPr lvl="2"/>
            <a:r>
              <a:rPr lang="en-GB" dirty="0"/>
              <a:t>Interviews: post randomisation, 6 and 12 months</a:t>
            </a:r>
          </a:p>
          <a:p>
            <a:endParaRPr lang="en-GB" dirty="0"/>
          </a:p>
          <a:p>
            <a:r>
              <a:rPr lang="en-GB" dirty="0"/>
              <a:t>The interviews were conducted between August 2015 and March 2017 and </a:t>
            </a:r>
            <a:r>
              <a:rPr lang="en-GB" sz="1400" dirty="0"/>
              <a:t>41 were completed n total.  </a:t>
            </a:r>
          </a:p>
          <a:p>
            <a:pPr lvl="1"/>
            <a:r>
              <a:rPr lang="en-GB" sz="1400" dirty="0"/>
              <a:t>6 died before the end of the study</a:t>
            </a:r>
          </a:p>
          <a:p>
            <a:pPr lvl="1"/>
            <a:r>
              <a:rPr lang="en-GB" sz="1400" dirty="0"/>
              <a:t>2 declined to be interviewed post 6 months</a:t>
            </a:r>
          </a:p>
          <a:p>
            <a:r>
              <a:rPr lang="en-GB" sz="1400" dirty="0"/>
              <a:t>Interview topics </a:t>
            </a:r>
          </a:p>
          <a:p>
            <a:pPr lvl="1"/>
            <a:r>
              <a:rPr lang="en-GB" sz="1400" b="1" dirty="0">
                <a:solidFill>
                  <a:srgbClr val="FF0000"/>
                </a:solidFill>
              </a:rPr>
              <a:t>Experiences and views on recruitment and randomisation </a:t>
            </a:r>
          </a:p>
          <a:p>
            <a:pPr lvl="1"/>
            <a:r>
              <a:rPr lang="en-GB" sz="1400" b="1" dirty="0">
                <a:solidFill>
                  <a:srgbClr val="FF0000"/>
                </a:solidFill>
              </a:rPr>
              <a:t>Influences on decisions to participate in the trial </a:t>
            </a:r>
          </a:p>
          <a:p>
            <a:pPr lvl="1"/>
            <a:r>
              <a:rPr lang="en-GB" sz="1400" dirty="0"/>
              <a:t>Expectations and experiences of the treatments received and associated care and support needs.</a:t>
            </a:r>
          </a:p>
          <a:p>
            <a:pPr lvl="1"/>
            <a:r>
              <a:rPr lang="en-GB" sz="1400" dirty="0"/>
              <a:t>The topics in red are the focus of this presentation </a:t>
            </a:r>
          </a:p>
          <a:p>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3</a:t>
            </a:fld>
            <a:endParaRPr lang="en-GB"/>
          </a:p>
        </p:txBody>
      </p:sp>
    </p:spTree>
    <p:extLst>
      <p:ext uri="{BB962C8B-B14F-4D97-AF65-F5344CB8AC3E}">
        <p14:creationId xmlns:p14="http://schemas.microsoft.com/office/powerpoint/2010/main" val="1349730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93630" y="4400550"/>
            <a:ext cx="5557066" cy="4054518"/>
          </a:xfrm>
        </p:spPr>
        <p:txBody>
          <a:bodyPr/>
          <a:lstStyle/>
          <a:p>
            <a:r>
              <a:rPr lang="en-GB" dirty="0"/>
              <a:t>Our first theme was getting to the trial. This slide captures some of the experiences that participants recounted when describing the pre-trial phase.</a:t>
            </a:r>
          </a:p>
          <a:p>
            <a:endParaRPr lang="en-GB" dirty="0"/>
          </a:p>
          <a:p>
            <a:r>
              <a:rPr lang="en-GB" dirty="0"/>
              <a:t>Their accounts revealed a series of worrying events, most of which were new experiences. These were accompanied by multiple episodes of information provision on unfamiliar and troubling subjects. Participants described being on a  steep learning curve accompanied by considerable uncertainty and anxiety, in the weeks and months before they were  approached about entering a clinical trial. </a:t>
            </a:r>
          </a:p>
          <a:p>
            <a:endParaRPr lang="en-GB" dirty="0"/>
          </a:p>
          <a:p>
            <a:r>
              <a:rPr lang="en-GB" dirty="0"/>
              <a:t>These factors shaped the context in which they learned about MARS 2</a:t>
            </a:r>
          </a:p>
          <a:p>
            <a:endParaRPr lang="en-GB" dirty="0"/>
          </a:p>
          <a:p>
            <a:endParaRPr lang="en-GB" dirty="0"/>
          </a:p>
          <a:p>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4</a:t>
            </a:fld>
            <a:endParaRPr lang="en-GB"/>
          </a:p>
        </p:txBody>
      </p:sp>
    </p:spTree>
    <p:extLst>
      <p:ext uri="{BB962C8B-B14F-4D97-AF65-F5344CB8AC3E}">
        <p14:creationId xmlns:p14="http://schemas.microsoft.com/office/powerpoint/2010/main" val="1582563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summarises the process patients navigated from finding out about the trial  to hearing the outcome of the randomisation process.</a:t>
            </a:r>
          </a:p>
          <a:p>
            <a:r>
              <a:rPr lang="en-GB" dirty="0"/>
              <a:t>I just want to note a few things that were challenging for patients that were particular to the MARS 2 trial</a:t>
            </a:r>
          </a:p>
          <a:p>
            <a:endParaRPr lang="en-GB" dirty="0"/>
          </a:p>
          <a:p>
            <a:r>
              <a:rPr lang="en-GB" dirty="0"/>
              <a:t>Firstly - the time taken from hearing about the trial to randomisation (including 2 cycles of chemotherapy) was relatively prolonged at 2 or more months</a:t>
            </a:r>
          </a:p>
          <a:p>
            <a:endParaRPr lang="en-GB" dirty="0"/>
          </a:p>
          <a:p>
            <a:r>
              <a:rPr lang="en-GB" dirty="0"/>
              <a:t>Secondly - Trial surgery was carried out in 2 national centres only, Sheffield and Leicester and participants who agreed to learn about the trial had to travel to the surgical centre to have the surgery explained to them. For most this involved travelling some distance to a different city. </a:t>
            </a:r>
          </a:p>
          <a:p>
            <a:endParaRPr lang="en-GB" dirty="0"/>
          </a:p>
          <a:p>
            <a:r>
              <a:rPr lang="en-GB" dirty="0"/>
              <a:t>Thirdly – after their chemotherapy participants period of uncertainty was prolonged as they had to have a CT scan which was reviewed by the surgeon to determine whether they were still eligible for surgery</a:t>
            </a:r>
          </a:p>
          <a:p>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5</a:t>
            </a:fld>
            <a:endParaRPr lang="en-GB"/>
          </a:p>
        </p:txBody>
      </p:sp>
    </p:spTree>
    <p:extLst>
      <p:ext uri="{BB962C8B-B14F-4D97-AF65-F5344CB8AC3E}">
        <p14:creationId xmlns:p14="http://schemas.microsoft.com/office/powerpoint/2010/main" val="1555778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smtClean="0"/>
              <a:t>Participants </a:t>
            </a:r>
            <a:r>
              <a:rPr lang="en-GB" dirty="0"/>
              <a:t>recounted lots of positive experiences of being given information about the trial.</a:t>
            </a:r>
          </a:p>
          <a:p>
            <a:r>
              <a:rPr lang="en-GB" dirty="0"/>
              <a:t>All knew the treatment options</a:t>
            </a:r>
          </a:p>
          <a:p>
            <a:r>
              <a:rPr lang="en-GB" dirty="0"/>
              <a:t>No one reported feeling obliged or under any pressure to participate </a:t>
            </a:r>
          </a:p>
          <a:p>
            <a:r>
              <a:rPr lang="en-GB" dirty="0"/>
              <a:t>All felt they had been given good quality information and praised the time they were given, the access to the trial nurses and the opportunity to ask questions. </a:t>
            </a:r>
          </a:p>
          <a:p>
            <a:pPr lvl="1"/>
            <a:endParaRPr lang="en-GB" dirty="0"/>
          </a:p>
          <a:p>
            <a:pPr lvl="1"/>
            <a:endParaRPr lang="en-GB" dirty="0"/>
          </a:p>
          <a:p>
            <a:pPr lvl="1"/>
            <a:endParaRPr lang="en-GB" dirty="0"/>
          </a:p>
          <a:p>
            <a:r>
              <a:rPr lang="en-GB" dirty="0"/>
              <a:t>However, the volume </a:t>
            </a:r>
            <a:r>
              <a:rPr lang="en-GB" dirty="0" smtClean="0"/>
              <a:t>and complexity of the information </a:t>
            </a:r>
            <a:r>
              <a:rPr lang="en-GB" dirty="0"/>
              <a:t>provided was a concern for some</a:t>
            </a:r>
          </a:p>
          <a:p>
            <a:pPr lvl="1"/>
            <a:r>
              <a:rPr lang="en-GB" i="1" dirty="0"/>
              <a:t>we tend to get bombarded with paperwork and booklets, and I’ve tried to read them all and some of it makes sense and some of it’s way over my head..…..sometimes understanding the expressions that they use and the descriptions of various things…... sometimes it does seem an awful lot of stuff to take in…some bits, I know, don’t apply to me but ..It’s sometimes a bit confusing sorting out the exact very important bits (</a:t>
            </a:r>
            <a:r>
              <a:rPr lang="en-GB" i="1" dirty="0" err="1"/>
              <a:t>Int</a:t>
            </a:r>
            <a:r>
              <a:rPr lang="en-GB" i="1" dirty="0"/>
              <a:t> 4).</a:t>
            </a:r>
            <a:endParaRPr lang="en-GB" dirty="0"/>
          </a:p>
          <a:p>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6</a:t>
            </a:fld>
            <a:endParaRPr lang="en-GB"/>
          </a:p>
        </p:txBody>
      </p:sp>
    </p:spTree>
    <p:extLst>
      <p:ext uri="{BB962C8B-B14F-4D97-AF65-F5344CB8AC3E}">
        <p14:creationId xmlns:p14="http://schemas.microsoft.com/office/powerpoint/2010/main" val="494777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1200" y="757238"/>
            <a:ext cx="5486400" cy="3086100"/>
          </a:xfrm>
        </p:spPr>
      </p:sp>
      <p:sp>
        <p:nvSpPr>
          <p:cNvPr id="3" name="Notes Placeholder 2"/>
          <p:cNvSpPr>
            <a:spLocks noGrp="1"/>
          </p:cNvSpPr>
          <p:nvPr>
            <p:ph type="body" idx="1"/>
          </p:nvPr>
        </p:nvSpPr>
        <p:spPr>
          <a:xfrm>
            <a:off x="711558" y="4065699"/>
            <a:ext cx="5486400" cy="4099506"/>
          </a:xfrm>
        </p:spPr>
        <p:txBody>
          <a:bodyPr/>
          <a:lstStyle/>
          <a:p>
            <a:r>
              <a:rPr lang="en-GB" dirty="0" smtClean="0"/>
              <a:t>Concerns </a:t>
            </a:r>
            <a:r>
              <a:rPr lang="en-GB" dirty="0"/>
              <a:t>were identified with equipoise, presenting the information about the trial options in a neutral </a:t>
            </a:r>
            <a:r>
              <a:rPr lang="en-GB" dirty="0" smtClean="0"/>
              <a:t> way</a:t>
            </a:r>
            <a:r>
              <a:rPr lang="en-GB" dirty="0"/>
              <a:t>. </a:t>
            </a:r>
            <a:endParaRPr lang="en-GB" dirty="0" smtClean="0"/>
          </a:p>
          <a:p>
            <a:endParaRPr lang="en-GB" dirty="0"/>
          </a:p>
          <a:p>
            <a:r>
              <a:rPr lang="en-GB" dirty="0" smtClean="0"/>
              <a:t>Many </a:t>
            </a:r>
            <a:r>
              <a:rPr lang="en-GB" dirty="0"/>
              <a:t>understood that the trial was being carried out because the optimal treatment pathway was not </a:t>
            </a:r>
            <a:r>
              <a:rPr lang="en-GB" dirty="0" smtClean="0"/>
              <a:t>known</a:t>
            </a:r>
            <a:r>
              <a:rPr lang="en-GB" dirty="0"/>
              <a:t> </a:t>
            </a:r>
            <a:r>
              <a:rPr lang="en-GB" dirty="0" smtClean="0"/>
              <a:t>as can be seen from this extract. </a:t>
            </a:r>
          </a:p>
          <a:p>
            <a:endParaRPr lang="en-GB" dirty="0"/>
          </a:p>
          <a:p>
            <a:r>
              <a:rPr lang="en-GB" dirty="0" smtClean="0"/>
              <a:t>However, there </a:t>
            </a:r>
            <a:r>
              <a:rPr lang="en-GB" dirty="0"/>
              <a:t>was evidence </a:t>
            </a:r>
            <a:r>
              <a:rPr lang="en-GB" dirty="0" smtClean="0"/>
              <a:t>that some participants </a:t>
            </a:r>
            <a:r>
              <a:rPr lang="en-GB" dirty="0"/>
              <a:t>felt it had been inferred </a:t>
            </a:r>
            <a:r>
              <a:rPr lang="en-GB" dirty="0" smtClean="0"/>
              <a:t>during their consultation that there were advantages to having surgery, in terms of improved outcomes such as length of life or symptom control. A small number of participants also felt surgery was the  </a:t>
            </a:r>
            <a:r>
              <a:rPr lang="en-GB" dirty="0"/>
              <a:t>preferred treatment option from the perspective of the medical staff.  </a:t>
            </a:r>
            <a:endParaRPr lang="en-GB" dirty="0" smtClean="0"/>
          </a:p>
          <a:p>
            <a:endParaRPr lang="en-GB" dirty="0"/>
          </a:p>
          <a:p>
            <a:r>
              <a:rPr lang="en-GB" dirty="0"/>
              <a:t>In some cases, this positive slant regarding surgery could have simply reflected the surgeon’s description of the intention of surgery. For example, </a:t>
            </a:r>
            <a:r>
              <a:rPr lang="en-GB" dirty="0" smtClean="0"/>
              <a:t>a  </a:t>
            </a:r>
            <a:r>
              <a:rPr lang="en-GB" dirty="0"/>
              <a:t>surgeon talking about the limited aims of treatment</a:t>
            </a:r>
            <a:r>
              <a:rPr lang="en-GB" dirty="0" smtClean="0"/>
              <a:t>, </a:t>
            </a:r>
            <a:r>
              <a:rPr lang="en-GB" dirty="0"/>
              <a:t>may have then been interpreted as an endorsement of the benefits of surgery compared with chemotherapy or an expression of a preference.</a:t>
            </a:r>
          </a:p>
          <a:p>
            <a:endParaRPr lang="en-GB" dirty="0"/>
          </a:p>
          <a:p>
            <a:r>
              <a:rPr lang="en-GB" dirty="0"/>
              <a:t>However, this finding may also reflect a belief held by the surgeons that surgery does have something additional to offer patients.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7</a:t>
            </a:fld>
            <a:endParaRPr lang="en-GB"/>
          </a:p>
        </p:txBody>
      </p:sp>
    </p:spTree>
    <p:extLst>
      <p:ext uri="{BB962C8B-B14F-4D97-AF65-F5344CB8AC3E}">
        <p14:creationId xmlns:p14="http://schemas.microsoft.com/office/powerpoint/2010/main" val="329561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Many </a:t>
            </a:r>
            <a:r>
              <a:rPr lang="en-GB" dirty="0" smtClean="0"/>
              <a:t>reasons were given for participants agreeing to participate in MARS 2. </a:t>
            </a:r>
          </a:p>
          <a:p>
            <a:endParaRPr lang="en-GB" dirty="0"/>
          </a:p>
          <a:p>
            <a:endParaRPr lang="en-GB" dirty="0"/>
          </a:p>
          <a:p>
            <a:r>
              <a:rPr lang="en-GB" dirty="0"/>
              <a:t>Benefits for themselves were identified by participants including having access to the trial treatment of surgery and supporting their own “positive” approach to coping with diagnosis and treatment (for example, I want take the latest treatment on offer, I am not giving up and I want treatment</a:t>
            </a:r>
            <a:r>
              <a:rPr lang="en-GB" dirty="0" smtClean="0"/>
              <a:t>.) </a:t>
            </a:r>
            <a:endParaRPr lang="en-GB" dirty="0"/>
          </a:p>
          <a:p>
            <a:endParaRPr lang="en-GB" dirty="0"/>
          </a:p>
          <a:p>
            <a:r>
              <a:rPr lang="en-GB" dirty="0"/>
              <a:t>There was also plenty of evidence of altruism - taking part to improve the care of future patients. All participants had joined the trial because they felt it offered a potential advantage to themselves, but this was frequently twinned with the hope that it could have potential future benefits for others. </a:t>
            </a:r>
          </a:p>
          <a:p>
            <a:endParaRPr lang="en-GB" dirty="0" smtClean="0"/>
          </a:p>
          <a:p>
            <a:r>
              <a:rPr lang="en-GB" i="1" dirty="0"/>
              <a:t>“What I wanted from MARS was that...it has given me some hope, because in the beginning they were.. a little bit, oh you've only got so long and all the rest of it, you know what I mean? And I was thinking, oh...bugger this for a game of soldiers! That...apart from giving other people a chance, that it would also give me a chance, if you understand”. (</a:t>
            </a:r>
            <a:r>
              <a:rPr lang="en-GB" i="1" dirty="0" err="1"/>
              <a:t>Int</a:t>
            </a:r>
            <a:r>
              <a:rPr lang="en-GB" i="1" dirty="0"/>
              <a:t> 10)</a:t>
            </a:r>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8</a:t>
            </a:fld>
            <a:endParaRPr lang="en-GB"/>
          </a:p>
        </p:txBody>
      </p:sp>
    </p:spTree>
    <p:extLst>
      <p:ext uri="{BB962C8B-B14F-4D97-AF65-F5344CB8AC3E}">
        <p14:creationId xmlns:p14="http://schemas.microsoft.com/office/powerpoint/2010/main" val="234581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One of the aims of the study was to explore participants understanding of randomisation. The findings identified variation with many demonstrating their understanding using phrases such as </a:t>
            </a:r>
            <a:r>
              <a:rPr lang="en-GB" i="1" dirty="0"/>
              <a:t>“a 50:50 chance”</a:t>
            </a:r>
            <a:r>
              <a:rPr lang="en-GB" dirty="0"/>
              <a:t> or </a:t>
            </a:r>
            <a:r>
              <a:rPr lang="en-GB" i="1" dirty="0"/>
              <a:t>“could go either way”</a:t>
            </a:r>
          </a:p>
          <a:p>
            <a:endParaRPr lang="en-GB" i="1" dirty="0"/>
          </a:p>
          <a:p>
            <a:endParaRPr lang="en-GB" dirty="0"/>
          </a:p>
          <a:p>
            <a:r>
              <a:rPr lang="en-GB" dirty="0"/>
              <a:t>However, six </a:t>
            </a:r>
            <a:r>
              <a:rPr lang="en-GB" dirty="0" smtClean="0"/>
              <a:t>out of the 15 participants </a:t>
            </a:r>
            <a:r>
              <a:rPr lang="en-GB" dirty="0"/>
              <a:t>did not fully understand randomisation and the way in which decisions about the treatment they would be receiving were made. Some thought the doctor made the decision based on what was best for the patient. Others stated that the computer was given information that helped it to select the most appropriate treatment. </a:t>
            </a:r>
          </a:p>
          <a:p>
            <a:endParaRPr lang="en-GB" dirty="0"/>
          </a:p>
        </p:txBody>
      </p:sp>
      <p:sp>
        <p:nvSpPr>
          <p:cNvPr id="4" name="Slide Number Placeholder 3"/>
          <p:cNvSpPr>
            <a:spLocks noGrp="1"/>
          </p:cNvSpPr>
          <p:nvPr>
            <p:ph type="sldNum" sz="quarter" idx="10"/>
          </p:nvPr>
        </p:nvSpPr>
        <p:spPr/>
        <p:txBody>
          <a:bodyPr/>
          <a:lstStyle/>
          <a:p>
            <a:fld id="{424701E1-4638-4B7E-B00B-35FA2FE4A553}" type="slidenum">
              <a:rPr lang="en-GB" smtClean="0"/>
              <a:t>9</a:t>
            </a:fld>
            <a:endParaRPr lang="en-GB"/>
          </a:p>
        </p:txBody>
      </p:sp>
    </p:spTree>
    <p:extLst>
      <p:ext uri="{BB962C8B-B14F-4D97-AF65-F5344CB8AC3E}">
        <p14:creationId xmlns:p14="http://schemas.microsoft.com/office/powerpoint/2010/main" val="3941017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260B4-B945-44D2-93FB-81EC09E748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2CC6583-D1C9-414B-B19C-5C49C76AA4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45C7177-8561-4744-A369-8414130D53D7}"/>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5" name="Footer Placeholder 4">
            <a:extLst>
              <a:ext uri="{FF2B5EF4-FFF2-40B4-BE49-F238E27FC236}">
                <a16:creationId xmlns:a16="http://schemas.microsoft.com/office/drawing/2014/main" id="{8F877C80-3003-46CF-9049-533E2F4D35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0518F3-0498-4281-9CB1-74943E19C8C5}"/>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913805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368F0-9C1C-4D69-9427-DCA70C4F329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A040BF-8B07-41CD-B5D8-619E6EB0829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247972-760A-4719-92C0-30FA9AAAF9A5}"/>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5" name="Footer Placeholder 4">
            <a:extLst>
              <a:ext uri="{FF2B5EF4-FFF2-40B4-BE49-F238E27FC236}">
                <a16:creationId xmlns:a16="http://schemas.microsoft.com/office/drawing/2014/main" id="{4023CCA8-5D7F-4182-95D0-AFF25C9708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FC7F2D-A06E-438E-BCD2-FA360D47FB92}"/>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1253337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6BEFEA-59AC-4FFC-A48C-6DC6A378432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6B742EF-361A-405B-9D5C-0183346B491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03B2AF-6E95-46BD-B508-DCC7BBACFE4F}"/>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5" name="Footer Placeholder 4">
            <a:extLst>
              <a:ext uri="{FF2B5EF4-FFF2-40B4-BE49-F238E27FC236}">
                <a16:creationId xmlns:a16="http://schemas.microsoft.com/office/drawing/2014/main" id="{546B8968-E8B7-4EE1-AD00-AA64682474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15A6E6-B907-4578-B0A5-EAD588FEF95F}"/>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80304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F9186-56C8-4A53-A6CB-0F547F9BDF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C5B3F11-7964-440D-BD09-3C87C608058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59DDF0-7956-4C01-ADC2-FB5875E19779}"/>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5" name="Footer Placeholder 4">
            <a:extLst>
              <a:ext uri="{FF2B5EF4-FFF2-40B4-BE49-F238E27FC236}">
                <a16:creationId xmlns:a16="http://schemas.microsoft.com/office/drawing/2014/main" id="{B2C79BF9-C5F1-4616-A853-DEC376FEBF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67D725-F505-40C5-9294-C8FB49DCA200}"/>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1573456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D3EA-3CCF-4E59-9E0C-67C66252EF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DBEC58-F40D-4BF7-A100-899E0F237D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9AA45B2-BE89-4D45-812F-536C43FDBC41}"/>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5" name="Footer Placeholder 4">
            <a:extLst>
              <a:ext uri="{FF2B5EF4-FFF2-40B4-BE49-F238E27FC236}">
                <a16:creationId xmlns:a16="http://schemas.microsoft.com/office/drawing/2014/main" id="{854D4D19-BCB6-4AC0-90C8-AE2CDBD591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67C10E-860C-4AC7-B145-54E646E18BC6}"/>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44556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49D19-0202-4728-81E9-F36AB57C85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1495F6-8C77-4985-B2B6-FDF2FCFE0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A851069-202E-471D-83CB-619035FC35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5640A40-8450-408A-9462-F699037C7114}"/>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6" name="Footer Placeholder 5">
            <a:extLst>
              <a:ext uri="{FF2B5EF4-FFF2-40B4-BE49-F238E27FC236}">
                <a16:creationId xmlns:a16="http://schemas.microsoft.com/office/drawing/2014/main" id="{80E951E2-596F-446B-866B-4974B0B043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F694C8-0C24-4365-95C3-FAF4BE519D62}"/>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4093223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D4204-1A1B-4CCF-8F6D-159177B3629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9436662-1387-495A-A1CB-2267F5583D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BCB0ADF-B729-46FC-8207-190647FFF43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884EC33-50D6-4CEF-A79D-38A77657B9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9023474-51AF-4EAD-B503-F532E73B9FE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4A9237-B3A8-456C-B3FD-6E7363B6B823}"/>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8" name="Footer Placeholder 7">
            <a:extLst>
              <a:ext uri="{FF2B5EF4-FFF2-40B4-BE49-F238E27FC236}">
                <a16:creationId xmlns:a16="http://schemas.microsoft.com/office/drawing/2014/main" id="{1C1DA5F1-A2EF-4478-B406-6E56B436170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D3CAA80-2E62-461C-9CF1-3A3C5F580841}"/>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3145998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B1185-D1E0-4391-8DDD-C564008EA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414DEFC-7EB7-43B7-A040-EB71A14E94F3}"/>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4" name="Footer Placeholder 3">
            <a:extLst>
              <a:ext uri="{FF2B5EF4-FFF2-40B4-BE49-F238E27FC236}">
                <a16:creationId xmlns:a16="http://schemas.microsoft.com/office/drawing/2014/main" id="{04D89BD6-7181-4655-B0DA-860D4D4CFC0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E9FEE1E-C482-4F78-BF09-6E5D8D75FA0A}"/>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1091090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4F0D2F-222E-4B64-A838-FBD78E81E231}"/>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3" name="Footer Placeholder 2">
            <a:extLst>
              <a:ext uri="{FF2B5EF4-FFF2-40B4-BE49-F238E27FC236}">
                <a16:creationId xmlns:a16="http://schemas.microsoft.com/office/drawing/2014/main" id="{54DF747C-F77B-42DA-8EC6-E0DC9E3E168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BC71E05-E593-4FD0-A2A2-30DBB9A88815}"/>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51583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94914-5A93-4D54-B654-668CF3683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2E9E8C6-F5FF-4D5B-A068-A93AB8E7B1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F0F8790-119D-44B2-B785-49B20C9C68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3F2BD6-E42F-499A-B373-66BA128FE8C0}"/>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6" name="Footer Placeholder 5">
            <a:extLst>
              <a:ext uri="{FF2B5EF4-FFF2-40B4-BE49-F238E27FC236}">
                <a16:creationId xmlns:a16="http://schemas.microsoft.com/office/drawing/2014/main" id="{B5164357-0037-40B6-BF84-E319AD8CB0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0730D5-5D0E-4F1A-9864-7F10AA8E7F15}"/>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387931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96D97-C0E9-4694-BB61-8458B89F4F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345333A-9CB0-4F00-901B-21FBA42E99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178C538-A3FC-4CEB-B39D-CB6DF798A5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0B7AFB-DBDD-4EBA-BBAB-87DDDB62F7B0}"/>
              </a:ext>
            </a:extLst>
          </p:cNvPr>
          <p:cNvSpPr>
            <a:spLocks noGrp="1"/>
          </p:cNvSpPr>
          <p:nvPr>
            <p:ph type="dt" sz="half" idx="10"/>
          </p:nvPr>
        </p:nvSpPr>
        <p:spPr/>
        <p:txBody>
          <a:bodyPr/>
          <a:lstStyle/>
          <a:p>
            <a:fld id="{804A5E70-D09C-43E2-BDC9-97E6555C588A}" type="datetimeFigureOut">
              <a:rPr lang="en-GB" smtClean="0"/>
              <a:t>23/07/2019</a:t>
            </a:fld>
            <a:endParaRPr lang="en-GB"/>
          </a:p>
        </p:txBody>
      </p:sp>
      <p:sp>
        <p:nvSpPr>
          <p:cNvPr id="6" name="Footer Placeholder 5">
            <a:extLst>
              <a:ext uri="{FF2B5EF4-FFF2-40B4-BE49-F238E27FC236}">
                <a16:creationId xmlns:a16="http://schemas.microsoft.com/office/drawing/2014/main" id="{8D1CC8DF-C9A7-4479-BA74-88633C3F4A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894187-E381-40AE-A2F6-8B5E7ECEF1A4}"/>
              </a:ext>
            </a:extLst>
          </p:cNvPr>
          <p:cNvSpPr>
            <a:spLocks noGrp="1"/>
          </p:cNvSpPr>
          <p:nvPr>
            <p:ph type="sldNum" sz="quarter" idx="12"/>
          </p:nvPr>
        </p:nvSpPr>
        <p:spPr/>
        <p:txBody>
          <a:bodyPr/>
          <a:lstStyle/>
          <a:p>
            <a:fld id="{D370A374-4E3D-40F7-9B33-6A3DFB0520F0}" type="slidenum">
              <a:rPr lang="en-GB" smtClean="0"/>
              <a:t>‹#›</a:t>
            </a:fld>
            <a:endParaRPr lang="en-GB"/>
          </a:p>
        </p:txBody>
      </p:sp>
    </p:spTree>
    <p:extLst>
      <p:ext uri="{BB962C8B-B14F-4D97-AF65-F5344CB8AC3E}">
        <p14:creationId xmlns:p14="http://schemas.microsoft.com/office/powerpoint/2010/main" val="1750443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5FE697-B662-48E5-B2AD-924BA195EA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3A2023-1F73-4227-8C79-BC73130F05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6F7ECA-FF85-480C-B66D-BAADF27DBD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A5E70-D09C-43E2-BDC9-97E6555C588A}" type="datetimeFigureOut">
              <a:rPr lang="en-GB" smtClean="0"/>
              <a:t>23/07/2019</a:t>
            </a:fld>
            <a:endParaRPr lang="en-GB"/>
          </a:p>
        </p:txBody>
      </p:sp>
      <p:sp>
        <p:nvSpPr>
          <p:cNvPr id="5" name="Footer Placeholder 4">
            <a:extLst>
              <a:ext uri="{FF2B5EF4-FFF2-40B4-BE49-F238E27FC236}">
                <a16:creationId xmlns:a16="http://schemas.microsoft.com/office/drawing/2014/main" id="{AB038EF1-ADB8-400D-9E00-138AB67F7E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5295012-9344-48BA-B6F4-BE8836C8C8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70A374-4E3D-40F7-9B33-6A3DFB0520F0}" type="slidenum">
              <a:rPr lang="en-GB" smtClean="0"/>
              <a:t>‹#›</a:t>
            </a:fld>
            <a:endParaRPr lang="en-GB"/>
          </a:p>
        </p:txBody>
      </p:sp>
    </p:spTree>
    <p:extLst>
      <p:ext uri="{BB962C8B-B14F-4D97-AF65-F5344CB8AC3E}">
        <p14:creationId xmlns:p14="http://schemas.microsoft.com/office/powerpoint/2010/main" val="1106016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heffield.ac.uk/snm/research/mesopatien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sbestoslawpartnership.co.uk/info/john-pickering-and-partners-charitable-trus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asbestoslawpartnership.co.uk/info/john-pickering-and-partners-charitable-trus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639F1-81C6-40A9-B292-109ADA8365E7}"/>
              </a:ext>
            </a:extLst>
          </p:cNvPr>
          <p:cNvSpPr>
            <a:spLocks noGrp="1"/>
          </p:cNvSpPr>
          <p:nvPr>
            <p:ph type="ctrTitle"/>
          </p:nvPr>
        </p:nvSpPr>
        <p:spPr>
          <a:xfrm>
            <a:off x="2666999" y="1452356"/>
            <a:ext cx="6858000" cy="2387600"/>
          </a:xfrm>
        </p:spPr>
        <p:txBody>
          <a:bodyPr>
            <a:normAutofit fontScale="90000"/>
          </a:bodyPr>
          <a:lstStyle/>
          <a:p>
            <a:r>
              <a:rPr lang="en-GB" dirty="0"/>
              <a:t>Patient’s experiences of participation in a clinical trial: MARS 2</a:t>
            </a:r>
          </a:p>
        </p:txBody>
      </p:sp>
      <p:sp>
        <p:nvSpPr>
          <p:cNvPr id="3" name="Subtitle 2">
            <a:extLst>
              <a:ext uri="{FF2B5EF4-FFF2-40B4-BE49-F238E27FC236}">
                <a16:creationId xmlns:a16="http://schemas.microsoft.com/office/drawing/2014/main" id="{B937E231-D44C-4269-9F5B-23D44F7E4018}"/>
              </a:ext>
            </a:extLst>
          </p:cNvPr>
          <p:cNvSpPr>
            <a:spLocks noGrp="1"/>
          </p:cNvSpPr>
          <p:nvPr>
            <p:ph type="subTitle" idx="1"/>
          </p:nvPr>
        </p:nvSpPr>
        <p:spPr>
          <a:xfrm>
            <a:off x="2046590" y="4380364"/>
            <a:ext cx="9033810" cy="1655762"/>
          </a:xfrm>
        </p:spPr>
        <p:txBody>
          <a:bodyPr>
            <a:normAutofit/>
          </a:bodyPr>
          <a:lstStyle/>
          <a:p>
            <a:r>
              <a:rPr lang="en-GB" sz="2000" dirty="0"/>
              <a:t>Clare Warnock, Practice </a:t>
            </a:r>
            <a:r>
              <a:rPr lang="en-GB" sz="2000" dirty="0" smtClean="0"/>
              <a:t>Development Nurse</a:t>
            </a:r>
            <a:r>
              <a:rPr lang="en-GB" sz="2000" dirty="0"/>
              <a:t>, </a:t>
            </a:r>
            <a:r>
              <a:rPr lang="en-GB" sz="2000" dirty="0" smtClean="0"/>
              <a:t> Weston </a:t>
            </a:r>
            <a:r>
              <a:rPr lang="en-GB" sz="2000" dirty="0"/>
              <a:t>Park Hospital, Sheffield</a:t>
            </a:r>
          </a:p>
          <a:p>
            <a:r>
              <a:rPr lang="en-GB" sz="2000" dirty="0"/>
              <a:t>Karen Lord, Mesothelioma CNS, Leicester</a:t>
            </a:r>
          </a:p>
          <a:p>
            <a:r>
              <a:rPr lang="en-GB" sz="2000" dirty="0"/>
              <a:t>Angela Tod, Professor of older people and care, </a:t>
            </a:r>
            <a:r>
              <a:rPr lang="en-GB" sz="2000" dirty="0" smtClean="0"/>
              <a:t>University </a:t>
            </a:r>
            <a:r>
              <a:rPr lang="en-GB" sz="2000" dirty="0"/>
              <a:t>of Sheffield</a:t>
            </a:r>
          </a:p>
          <a:p>
            <a:endParaRPr lang="en-GB" sz="2000" dirty="0"/>
          </a:p>
        </p:txBody>
      </p:sp>
      <p:pic>
        <p:nvPicPr>
          <p:cNvPr id="4" name="Picture 3" descr="C:\Users\warnockcm\AppData\Local\Microsoft\Windows\Temporary Internet Files\Content.Outlook\LY1L9VL4\weston park logo wide trans.png">
            <a:extLst>
              <a:ext uri="{FF2B5EF4-FFF2-40B4-BE49-F238E27FC236}">
                <a16:creationId xmlns:a16="http://schemas.microsoft.com/office/drawing/2014/main" id="{47A0F1C6-2AF3-4E39-99C7-F23F195BB60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6015" y="354447"/>
            <a:ext cx="3050381" cy="809625"/>
          </a:xfrm>
          <a:prstGeom prst="rect">
            <a:avLst/>
          </a:prstGeom>
          <a:noFill/>
          <a:ln>
            <a:noFill/>
          </a:ln>
        </p:spPr>
      </p:pic>
      <p:pic>
        <p:nvPicPr>
          <p:cNvPr id="5" name="Picture 2" descr="U:\Logos\tuoslogo_key_rgb_lo.gif">
            <a:extLst>
              <a:ext uri="{FF2B5EF4-FFF2-40B4-BE49-F238E27FC236}">
                <a16:creationId xmlns:a16="http://schemas.microsoft.com/office/drawing/2014/main" id="{99F9CB1A-0067-4973-BDAB-9DED1883B6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63910" y="201191"/>
            <a:ext cx="1850231" cy="9906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01494E8F-36E8-4CCC-9143-B72240008908}"/>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4527952" y="385694"/>
            <a:ext cx="1322109" cy="554412"/>
          </a:xfrm>
          <a:prstGeom prst="rect">
            <a:avLst/>
          </a:prstGeom>
        </p:spPr>
      </p:pic>
      <p:pic>
        <p:nvPicPr>
          <p:cNvPr id="7" name="Picture 1" descr="Description: cid:image001.png@01CFE6F7.A4A60CD0">
            <a:extLst>
              <a:ext uri="{FF2B5EF4-FFF2-40B4-BE49-F238E27FC236}">
                <a16:creationId xmlns:a16="http://schemas.microsoft.com/office/drawing/2014/main" id="{5080B365-E48D-4296-B5CD-12EFFCF6C35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63495" y="333313"/>
            <a:ext cx="2102833" cy="6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1482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5E4EB-C38B-41E2-B275-470850F8794A}"/>
              </a:ext>
            </a:extLst>
          </p:cNvPr>
          <p:cNvSpPr>
            <a:spLocks noGrp="1"/>
          </p:cNvSpPr>
          <p:nvPr>
            <p:ph type="title"/>
          </p:nvPr>
        </p:nvSpPr>
        <p:spPr/>
        <p:txBody>
          <a:bodyPr>
            <a:normAutofit/>
          </a:bodyPr>
          <a:lstStyle/>
          <a:p>
            <a:r>
              <a:rPr lang="en-GB" dirty="0"/>
              <a:t>Preferences for randomisation outcomes </a:t>
            </a:r>
          </a:p>
        </p:txBody>
      </p:sp>
      <p:sp>
        <p:nvSpPr>
          <p:cNvPr id="3" name="Content Placeholder 2">
            <a:extLst>
              <a:ext uri="{FF2B5EF4-FFF2-40B4-BE49-F238E27FC236}">
                <a16:creationId xmlns:a16="http://schemas.microsoft.com/office/drawing/2014/main" id="{695ED95B-914F-448A-B5CF-AD55721F3B02}"/>
              </a:ext>
            </a:extLst>
          </p:cNvPr>
          <p:cNvSpPr>
            <a:spLocks noGrp="1"/>
          </p:cNvSpPr>
          <p:nvPr>
            <p:ph idx="1"/>
          </p:nvPr>
        </p:nvSpPr>
        <p:spPr>
          <a:xfrm>
            <a:off x="1091821" y="1545998"/>
            <a:ext cx="9962866" cy="4630967"/>
          </a:xfrm>
        </p:spPr>
        <p:txBody>
          <a:bodyPr>
            <a:normAutofit fontScale="92500" lnSpcReduction="10000"/>
          </a:bodyPr>
          <a:lstStyle/>
          <a:p>
            <a:r>
              <a:rPr lang="en-GB" i="1" dirty="0"/>
              <a:t>“As a lay person, I felt that if I can use this term the full loaf if you like, the whole loaf was really, really a process of receiving both aspects chemotherapy and the radical surgery”. (</a:t>
            </a:r>
            <a:r>
              <a:rPr lang="en-GB" i="1" dirty="0" err="1"/>
              <a:t>Int</a:t>
            </a:r>
            <a:r>
              <a:rPr lang="en-GB" i="1" dirty="0"/>
              <a:t> 13) </a:t>
            </a:r>
            <a:endParaRPr lang="en-GB" dirty="0"/>
          </a:p>
          <a:p>
            <a:endParaRPr lang="en-GB" dirty="0"/>
          </a:p>
          <a:p>
            <a:r>
              <a:rPr lang="en-GB" i="1" dirty="0"/>
              <a:t>“Because I’m a mechanic, maintenance, I see it as a hands-on thing so I was going for the surgery.  That’s what I would’ve gone for because I can see it plain in my mind; they cut it out, get rid of it”. (</a:t>
            </a:r>
            <a:r>
              <a:rPr lang="en-GB" i="1" dirty="0" err="1"/>
              <a:t>Int</a:t>
            </a:r>
            <a:r>
              <a:rPr lang="en-GB" i="1" dirty="0"/>
              <a:t> 4)</a:t>
            </a:r>
          </a:p>
          <a:p>
            <a:pPr marL="0" indent="0">
              <a:buNone/>
            </a:pPr>
            <a:endParaRPr lang="en-GB" dirty="0"/>
          </a:p>
          <a:p>
            <a:r>
              <a:rPr lang="en-GB" i="1" dirty="0"/>
              <a:t>“I still consider myself quite fit and I thought to myself maybe if I had that op it could flatten me like and put me out for months and months.  So, I wasn’t too upset, put it that way……. If it had been offered to me I would have taken it but secretly I was glad that it wasn’t”. (</a:t>
            </a:r>
            <a:r>
              <a:rPr lang="en-GB" i="1" dirty="0" err="1"/>
              <a:t>Int</a:t>
            </a:r>
            <a:r>
              <a:rPr lang="en-GB" i="1" dirty="0"/>
              <a:t> 5)</a:t>
            </a:r>
            <a:endParaRPr lang="en-GB" dirty="0"/>
          </a:p>
          <a:p>
            <a:endParaRPr lang="en-GB" dirty="0"/>
          </a:p>
        </p:txBody>
      </p:sp>
    </p:spTree>
    <p:extLst>
      <p:ext uri="{BB962C8B-B14F-4D97-AF65-F5344CB8AC3E}">
        <p14:creationId xmlns:p14="http://schemas.microsoft.com/office/powerpoint/2010/main" val="115264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5F2FB-DCE3-4090-A5CA-65C3D6C2B6D7}"/>
              </a:ext>
            </a:extLst>
          </p:cNvPr>
          <p:cNvSpPr>
            <a:spLocks noGrp="1"/>
          </p:cNvSpPr>
          <p:nvPr>
            <p:ph type="title"/>
          </p:nvPr>
        </p:nvSpPr>
        <p:spPr/>
        <p:txBody>
          <a:bodyPr>
            <a:normAutofit/>
          </a:bodyPr>
          <a:lstStyle/>
          <a:p>
            <a:r>
              <a:rPr lang="en-GB" dirty="0"/>
              <a:t>Not getting your preferred treatment</a:t>
            </a:r>
          </a:p>
        </p:txBody>
      </p:sp>
      <p:sp>
        <p:nvSpPr>
          <p:cNvPr id="3" name="Content Placeholder 2">
            <a:extLst>
              <a:ext uri="{FF2B5EF4-FFF2-40B4-BE49-F238E27FC236}">
                <a16:creationId xmlns:a16="http://schemas.microsoft.com/office/drawing/2014/main" id="{8B641E4C-D003-4E78-AF26-12D252BC2B8E}"/>
              </a:ext>
            </a:extLst>
          </p:cNvPr>
          <p:cNvSpPr>
            <a:spLocks noGrp="1"/>
          </p:cNvSpPr>
          <p:nvPr>
            <p:ph idx="1"/>
          </p:nvPr>
        </p:nvSpPr>
        <p:spPr/>
        <p:txBody>
          <a:bodyPr>
            <a:normAutofit/>
          </a:bodyPr>
          <a:lstStyle/>
          <a:p>
            <a:r>
              <a:rPr lang="en-GB" i="1" dirty="0"/>
              <a:t>“I sort of got my hopes built up, you know.  I had a scan..….blood tests and then the breathing tests and everything and the surgeon……said that I would be an ideal candidate for it.  So, I was sort upbeat for that, if you understand what I mean…… and then it came up with the chemo……then, to be perfectly honest with you, I was a little bit, oh.  You know what I mean?  It was like someone putting a pin in a balloon.  Not with it going bang, but deflated</a:t>
            </a:r>
            <a:r>
              <a:rPr lang="en-GB" i="1" dirty="0" smtClean="0"/>
              <a:t>” </a:t>
            </a:r>
            <a:r>
              <a:rPr lang="en-GB" i="1" dirty="0"/>
              <a:t>(</a:t>
            </a:r>
            <a:r>
              <a:rPr lang="en-GB" i="1" dirty="0" err="1"/>
              <a:t>Int</a:t>
            </a:r>
            <a:r>
              <a:rPr lang="en-GB" i="1" dirty="0"/>
              <a:t> 10</a:t>
            </a:r>
            <a:r>
              <a:rPr lang="en-GB" i="1" dirty="0" smtClean="0"/>
              <a:t>)</a:t>
            </a:r>
            <a:endParaRPr lang="en-GB" i="1" dirty="0"/>
          </a:p>
          <a:p>
            <a:endParaRPr lang="en-GB" dirty="0"/>
          </a:p>
          <a:p>
            <a:r>
              <a:rPr lang="en-GB" i="1" dirty="0" smtClean="0"/>
              <a:t>“[</a:t>
            </a:r>
            <a:r>
              <a:rPr lang="en-GB" i="1" dirty="0"/>
              <a:t>I] sort of wished I hadn’t got to go through it but you take what is given and offered</a:t>
            </a:r>
            <a:r>
              <a:rPr lang="en-GB" i="1" dirty="0" smtClean="0"/>
              <a:t>” </a:t>
            </a:r>
            <a:r>
              <a:rPr lang="en-GB" i="1" dirty="0"/>
              <a:t>(</a:t>
            </a:r>
            <a:r>
              <a:rPr lang="en-GB" i="1" dirty="0" err="1"/>
              <a:t>Int</a:t>
            </a:r>
            <a:r>
              <a:rPr lang="en-GB" i="1" dirty="0"/>
              <a:t> 11)</a:t>
            </a:r>
          </a:p>
          <a:p>
            <a:endParaRPr lang="en-GB" dirty="0"/>
          </a:p>
          <a:p>
            <a:endParaRPr lang="en-GB" dirty="0"/>
          </a:p>
        </p:txBody>
      </p:sp>
    </p:spTree>
    <p:extLst>
      <p:ext uri="{BB962C8B-B14F-4D97-AF65-F5344CB8AC3E}">
        <p14:creationId xmlns:p14="http://schemas.microsoft.com/office/powerpoint/2010/main" val="134252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84311-F69F-45FD-9C1C-9CE5CD6A7E50}"/>
              </a:ext>
            </a:extLst>
          </p:cNvPr>
          <p:cNvSpPr>
            <a:spLocks noGrp="1"/>
          </p:cNvSpPr>
          <p:nvPr>
            <p:ph type="title"/>
          </p:nvPr>
        </p:nvSpPr>
        <p:spPr/>
        <p:txBody>
          <a:bodyPr/>
          <a:lstStyle/>
          <a:p>
            <a:r>
              <a:rPr lang="en-GB" dirty="0"/>
              <a:t>Key points</a:t>
            </a:r>
          </a:p>
        </p:txBody>
      </p:sp>
      <p:sp>
        <p:nvSpPr>
          <p:cNvPr id="3" name="Content Placeholder 2">
            <a:extLst>
              <a:ext uri="{FF2B5EF4-FFF2-40B4-BE49-F238E27FC236}">
                <a16:creationId xmlns:a16="http://schemas.microsoft.com/office/drawing/2014/main" id="{68C50C16-4703-47A9-A68E-7493781592D7}"/>
              </a:ext>
            </a:extLst>
          </p:cNvPr>
          <p:cNvSpPr>
            <a:spLocks noGrp="1"/>
          </p:cNvSpPr>
          <p:nvPr>
            <p:ph idx="1"/>
          </p:nvPr>
        </p:nvSpPr>
        <p:spPr/>
        <p:txBody>
          <a:bodyPr/>
          <a:lstStyle/>
          <a:p>
            <a:r>
              <a:rPr lang="en-GB" dirty="0"/>
              <a:t>Managing the volume and complexity of trial information</a:t>
            </a:r>
          </a:p>
          <a:p>
            <a:endParaRPr lang="en-GB" dirty="0"/>
          </a:p>
          <a:p>
            <a:r>
              <a:rPr lang="en-GB" dirty="0"/>
              <a:t>Understanding trial processes – randomisation</a:t>
            </a:r>
          </a:p>
          <a:p>
            <a:endParaRPr lang="en-GB" dirty="0"/>
          </a:p>
          <a:p>
            <a:r>
              <a:rPr lang="en-GB" dirty="0"/>
              <a:t>Achieving equipoise </a:t>
            </a:r>
          </a:p>
          <a:p>
            <a:endParaRPr lang="en-GB" dirty="0"/>
          </a:p>
          <a:p>
            <a:r>
              <a:rPr lang="en-GB" dirty="0"/>
              <a:t>Delivering randomisation outcomes </a:t>
            </a:r>
          </a:p>
        </p:txBody>
      </p:sp>
    </p:spTree>
    <p:extLst>
      <p:ext uri="{BB962C8B-B14F-4D97-AF65-F5344CB8AC3E}">
        <p14:creationId xmlns:p14="http://schemas.microsoft.com/office/powerpoint/2010/main" val="3903299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97057-BFCB-42C1-9300-46FD11AE200F}"/>
              </a:ext>
            </a:extLst>
          </p:cNvPr>
          <p:cNvSpPr>
            <a:spLocks noGrp="1"/>
          </p:cNvSpPr>
          <p:nvPr>
            <p:ph type="title"/>
          </p:nvPr>
        </p:nvSpPr>
        <p:spPr/>
        <p:txBody>
          <a:bodyPr>
            <a:normAutofit/>
          </a:bodyPr>
          <a:lstStyle/>
          <a:p>
            <a:r>
              <a:rPr lang="en-GB" dirty="0"/>
              <a:t>Summary</a:t>
            </a:r>
          </a:p>
        </p:txBody>
      </p:sp>
      <p:sp>
        <p:nvSpPr>
          <p:cNvPr id="3" name="Content Placeholder 2">
            <a:extLst>
              <a:ext uri="{FF2B5EF4-FFF2-40B4-BE49-F238E27FC236}">
                <a16:creationId xmlns:a16="http://schemas.microsoft.com/office/drawing/2014/main" id="{CDE4AD24-36B1-4CB1-BCC0-416F2A669052}"/>
              </a:ext>
            </a:extLst>
          </p:cNvPr>
          <p:cNvSpPr>
            <a:spLocks noGrp="1"/>
          </p:cNvSpPr>
          <p:nvPr>
            <p:ph idx="1"/>
          </p:nvPr>
        </p:nvSpPr>
        <p:spPr/>
        <p:txBody>
          <a:bodyPr>
            <a:normAutofit/>
          </a:bodyPr>
          <a:lstStyle/>
          <a:p>
            <a:endParaRPr lang="en-GB" dirty="0"/>
          </a:p>
          <a:p>
            <a:r>
              <a:rPr lang="en-GB" dirty="0" smtClean="0"/>
              <a:t>Patient’s perspectives provide </a:t>
            </a:r>
            <a:r>
              <a:rPr lang="en-GB" dirty="0"/>
              <a:t>insights into the challenges </a:t>
            </a:r>
            <a:r>
              <a:rPr lang="en-GB" dirty="0" smtClean="0"/>
              <a:t>faced </a:t>
            </a:r>
            <a:r>
              <a:rPr lang="en-GB" dirty="0"/>
              <a:t>when deciding to participate in a clinical </a:t>
            </a:r>
            <a:r>
              <a:rPr lang="en-GB" dirty="0" smtClean="0"/>
              <a:t>trial </a:t>
            </a:r>
            <a:endParaRPr lang="en-GB" dirty="0"/>
          </a:p>
          <a:p>
            <a:endParaRPr lang="en-GB" dirty="0"/>
          </a:p>
          <a:p>
            <a:r>
              <a:rPr lang="en-GB" dirty="0" smtClean="0"/>
              <a:t>They </a:t>
            </a:r>
            <a:r>
              <a:rPr lang="en-GB" dirty="0"/>
              <a:t>can be used to develop strategies to support understanding and decision making that reflects patient’s priorities and </a:t>
            </a:r>
            <a:r>
              <a:rPr lang="en-GB" dirty="0" smtClean="0"/>
              <a:t>concerns </a:t>
            </a:r>
            <a:endParaRPr lang="en-GB" dirty="0"/>
          </a:p>
          <a:p>
            <a:endParaRPr lang="en-GB" dirty="0"/>
          </a:p>
        </p:txBody>
      </p:sp>
    </p:spTree>
    <p:extLst>
      <p:ext uri="{BB962C8B-B14F-4D97-AF65-F5344CB8AC3E}">
        <p14:creationId xmlns:p14="http://schemas.microsoft.com/office/powerpoint/2010/main" val="3681916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Link to the final report</a:t>
            </a:r>
            <a:endParaRPr lang="en-GB" dirty="0"/>
          </a:p>
        </p:txBody>
      </p:sp>
      <p:sp>
        <p:nvSpPr>
          <p:cNvPr id="3" name="Content Placeholder 2"/>
          <p:cNvSpPr>
            <a:spLocks noGrp="1"/>
          </p:cNvSpPr>
          <p:nvPr>
            <p:ph idx="1"/>
          </p:nvPr>
        </p:nvSpPr>
        <p:spPr/>
        <p:txBody>
          <a:bodyPr/>
          <a:lstStyle/>
          <a:p>
            <a:endParaRPr lang="en-GB" u="sng" dirty="0">
              <a:hlinkClick r:id="rId2"/>
            </a:endParaRPr>
          </a:p>
          <a:p>
            <a:endParaRPr lang="en-GB" u="sng" dirty="0" smtClean="0">
              <a:hlinkClick r:id="rId2"/>
            </a:endParaRPr>
          </a:p>
          <a:p>
            <a:endParaRPr lang="en-GB" u="sng" dirty="0">
              <a:hlinkClick r:id="rId2"/>
            </a:endParaRPr>
          </a:p>
          <a:p>
            <a:r>
              <a:rPr lang="en-GB" u="sng" dirty="0" smtClean="0">
                <a:hlinkClick r:id="rId2"/>
              </a:rPr>
              <a:t>https</a:t>
            </a:r>
            <a:r>
              <a:rPr lang="en-GB" u="sng" dirty="0">
                <a:hlinkClick r:id="rId2"/>
              </a:rPr>
              <a:t>://www.sheffield.ac.uk/snm/research/mesopatient</a:t>
            </a:r>
            <a:endParaRPr lang="en-GB" dirty="0"/>
          </a:p>
          <a:p>
            <a:endParaRPr lang="en-GB" dirty="0" smtClean="0"/>
          </a:p>
          <a:p>
            <a:endParaRPr lang="en-GB" dirty="0"/>
          </a:p>
          <a:p>
            <a:r>
              <a:rPr lang="en-GB" dirty="0" smtClean="0"/>
              <a:t>A final report for the MARS 2 QSS can be found using </a:t>
            </a:r>
            <a:r>
              <a:rPr lang="en-GB" smtClean="0"/>
              <a:t>the link above</a:t>
            </a:r>
            <a:endParaRPr lang="en-GB" dirty="0"/>
          </a:p>
        </p:txBody>
      </p:sp>
    </p:spTree>
    <p:extLst>
      <p:ext uri="{BB962C8B-B14F-4D97-AF65-F5344CB8AC3E}">
        <p14:creationId xmlns:p14="http://schemas.microsoft.com/office/powerpoint/2010/main" val="473447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78937-29C0-4FA3-B6DD-119FF1F527A7}"/>
              </a:ext>
            </a:extLst>
          </p:cNvPr>
          <p:cNvSpPr>
            <a:spLocks noGrp="1"/>
          </p:cNvSpPr>
          <p:nvPr>
            <p:ph type="title"/>
          </p:nvPr>
        </p:nvSpPr>
        <p:spPr/>
        <p:txBody>
          <a:bodyPr/>
          <a:lstStyle/>
          <a:p>
            <a:r>
              <a:rPr lang="en-GB" dirty="0" smtClean="0"/>
              <a:t>Thank you for listening</a:t>
            </a:r>
            <a:endParaRPr lang="en-GB" dirty="0"/>
          </a:p>
        </p:txBody>
      </p:sp>
      <p:sp>
        <p:nvSpPr>
          <p:cNvPr id="4" name="Content Placeholder 10">
            <a:extLst>
              <a:ext uri="{FF2B5EF4-FFF2-40B4-BE49-F238E27FC236}">
                <a16:creationId xmlns:a16="http://schemas.microsoft.com/office/drawing/2014/main" id="{23AF8B5B-6F4F-42F6-BD0F-73788CEF3DE3}"/>
              </a:ext>
            </a:extLst>
          </p:cNvPr>
          <p:cNvSpPr>
            <a:spLocks noGrp="1"/>
          </p:cNvSpPr>
          <p:nvPr>
            <p:ph idx="1"/>
          </p:nvPr>
        </p:nvSpPr>
        <p:spPr/>
        <p:txBody>
          <a:bodyPr>
            <a:normAutofit/>
          </a:bodyPr>
          <a:lstStyle/>
          <a:p>
            <a:pPr marL="0" indent="0">
              <a:buNone/>
            </a:pPr>
            <a:endParaRPr lang="en-GB" b="1" i="1" dirty="0" smtClean="0"/>
          </a:p>
          <a:p>
            <a:pPr marL="0" indent="0">
              <a:buNone/>
            </a:pPr>
            <a:endParaRPr lang="en-GB" b="1" i="1" dirty="0"/>
          </a:p>
          <a:p>
            <a:pPr marL="0" indent="0">
              <a:buNone/>
            </a:pPr>
            <a:r>
              <a:rPr lang="en-GB" b="1" i="1" dirty="0" smtClean="0"/>
              <a:t>Acknowledgements</a:t>
            </a:r>
            <a:endParaRPr lang="en-GB" sz="1050" b="1" i="1" dirty="0"/>
          </a:p>
          <a:p>
            <a:pPr lvl="1"/>
            <a:r>
              <a:rPr lang="en-GB" sz="1800" b="1" dirty="0">
                <a:latin typeface="Calibri" panose="020F0502020204030204" pitchFamily="34" charset="0"/>
              </a:rPr>
              <a:t>Funding</a:t>
            </a:r>
            <a:r>
              <a:rPr lang="en-GB" sz="1800" dirty="0">
                <a:latin typeface="Calibri" panose="020F0502020204030204" pitchFamily="34" charset="0"/>
              </a:rPr>
              <a:t>: John Pickering and Partners Charitable Trust. </a:t>
            </a:r>
            <a:r>
              <a:rPr lang="en-GB" sz="1800" u="sng" dirty="0">
                <a:latin typeface="Calibri" panose="020F0502020204030204" pitchFamily="34" charset="0"/>
                <a:hlinkClick r:id="rId3"/>
              </a:rPr>
              <a:t>http://www.asbestoslawpartnership.co.uk/info/john-pickering-and-partners-charitable-trust</a:t>
            </a:r>
            <a:endParaRPr lang="en-GB" sz="1800" u="sng" dirty="0">
              <a:latin typeface="Calibri" panose="020F0502020204030204" pitchFamily="34" charset="0"/>
            </a:endParaRPr>
          </a:p>
          <a:p>
            <a:pPr lvl="1"/>
            <a:endParaRPr lang="en-GB" sz="1800" u="sng" dirty="0">
              <a:latin typeface="Calibri" panose="020F0502020204030204" pitchFamily="34" charset="0"/>
            </a:endParaRPr>
          </a:p>
          <a:p>
            <a:pPr lvl="1"/>
            <a:r>
              <a:rPr lang="en-GB" sz="1800" b="1" dirty="0">
                <a:latin typeface="Calibri" panose="020F0502020204030204" pitchFamily="34" charset="0"/>
              </a:rPr>
              <a:t>Qualitative research team</a:t>
            </a:r>
            <a:r>
              <a:rPr lang="en-GB" sz="1800" dirty="0">
                <a:latin typeface="Calibri" panose="020F0502020204030204" pitchFamily="34" charset="0"/>
              </a:rPr>
              <a:t>: Clare Warnock, Karen Lord, Peter </a:t>
            </a:r>
            <a:r>
              <a:rPr lang="en-GB" sz="1800" dirty="0" err="1">
                <a:latin typeface="Calibri" panose="020F0502020204030204" pitchFamily="34" charset="0"/>
              </a:rPr>
              <a:t>Allmark</a:t>
            </a:r>
            <a:r>
              <a:rPr lang="en-GB" sz="1800" dirty="0">
                <a:latin typeface="Calibri" panose="020F0502020204030204" pitchFamily="34" charset="0"/>
              </a:rPr>
              <a:t>, Beth Taylor and Angela Tod</a:t>
            </a:r>
          </a:p>
          <a:p>
            <a:pPr lvl="1"/>
            <a:endParaRPr lang="en-GB" sz="1800" dirty="0">
              <a:latin typeface="Calibri" panose="020F0502020204030204" pitchFamily="34" charset="0"/>
            </a:endParaRPr>
          </a:p>
          <a:p>
            <a:pPr lvl="1"/>
            <a:r>
              <a:rPr lang="en-GB" sz="1800" b="1" dirty="0">
                <a:latin typeface="Calibri" panose="020F0502020204030204" pitchFamily="34" charset="0"/>
              </a:rPr>
              <a:t>MARS 2</a:t>
            </a:r>
            <a:r>
              <a:rPr lang="en-GB" sz="1800" dirty="0">
                <a:latin typeface="Calibri" panose="020F0502020204030204" pitchFamily="34" charset="0"/>
              </a:rPr>
              <a:t>: Eric Lim (Chief Investigator</a:t>
            </a:r>
            <a:r>
              <a:rPr lang="en-GB" sz="1800" dirty="0" smtClean="0">
                <a:latin typeface="Calibri" panose="020F0502020204030204" pitchFamily="34" charset="0"/>
              </a:rPr>
              <a:t>), Belinda Lees &amp; Robert </a:t>
            </a:r>
            <a:r>
              <a:rPr lang="en-GB" sz="1800" dirty="0">
                <a:latin typeface="Calibri" panose="020F0502020204030204" pitchFamily="34" charset="0"/>
              </a:rPr>
              <a:t>Rintoul - Royal Papworth Hospital Trials Unit </a:t>
            </a:r>
            <a:r>
              <a:rPr lang="en-GB" sz="1800" dirty="0" smtClean="0">
                <a:latin typeface="Calibri" panose="020F0502020204030204" pitchFamily="34" charset="0"/>
              </a:rPr>
              <a:t>Collaboration</a:t>
            </a:r>
            <a:r>
              <a:rPr lang="en-GB" sz="1800" dirty="0">
                <a:latin typeface="Calibri" panose="020F0502020204030204" pitchFamily="34" charset="0"/>
              </a:rPr>
              <a:t>, </a:t>
            </a:r>
            <a:r>
              <a:rPr lang="en-GB" sz="1800" dirty="0"/>
              <a:t>Principle Investigators and research staff on the sites that participants were recruited from </a:t>
            </a:r>
            <a:endParaRPr lang="en-GB" sz="1600" dirty="0">
              <a:latin typeface="Calibri" panose="020F0502020204030204" pitchFamily="34" charset="0"/>
            </a:endParaRPr>
          </a:p>
          <a:p>
            <a:endParaRPr lang="en-GB" sz="1600" dirty="0">
              <a:latin typeface="Calibri" panose="020F0502020204030204" pitchFamily="34" charset="0"/>
            </a:endParaRPr>
          </a:p>
          <a:p>
            <a:pPr lvl="1"/>
            <a:endParaRPr lang="en-GB" dirty="0"/>
          </a:p>
        </p:txBody>
      </p:sp>
      <p:pic>
        <p:nvPicPr>
          <p:cNvPr id="5" name="Picture 4" descr="C:\Users\warnockcm\AppData\Local\Microsoft\Windows\Temporary Internet Files\Content.Outlook\LY1L9VL4\weston park logo wide trans.png">
            <a:extLst>
              <a:ext uri="{FF2B5EF4-FFF2-40B4-BE49-F238E27FC236}">
                <a16:creationId xmlns:a16="http://schemas.microsoft.com/office/drawing/2014/main" id="{47A0F1C6-2AF3-4E39-99C7-F23F195BB60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6707" y="1487637"/>
            <a:ext cx="3050381" cy="809625"/>
          </a:xfrm>
          <a:prstGeom prst="rect">
            <a:avLst/>
          </a:prstGeom>
          <a:noFill/>
          <a:ln>
            <a:noFill/>
          </a:ln>
        </p:spPr>
      </p:pic>
      <p:pic>
        <p:nvPicPr>
          <p:cNvPr id="6" name="Picture 1" descr="Description: cid:image001.png@01CFE6F7.A4A60CD0">
            <a:extLst>
              <a:ext uri="{FF2B5EF4-FFF2-40B4-BE49-F238E27FC236}">
                <a16:creationId xmlns:a16="http://schemas.microsoft.com/office/drawing/2014/main" id="{5080B365-E48D-4296-B5CD-12EFFCF6C35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8602" y="1520699"/>
            <a:ext cx="2168039" cy="6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U:\Logos\tuoslogo_key_rgb_lo.gif">
            <a:extLst>
              <a:ext uri="{FF2B5EF4-FFF2-40B4-BE49-F238E27FC236}">
                <a16:creationId xmlns:a16="http://schemas.microsoft.com/office/drawing/2014/main" id="{99F9CB1A-0067-4973-BDAB-9DED1883B6A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2340" y="1487637"/>
            <a:ext cx="2495744" cy="676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156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228600" lvl="1">
              <a:spcBef>
                <a:spcPts val="1000"/>
              </a:spcBef>
            </a:pPr>
            <a:endParaRPr lang="en-GB" sz="1800" b="1" dirty="0">
              <a:latin typeface="Calibri" panose="020F0502020204030204" pitchFamily="34" charset="0"/>
            </a:endParaRPr>
          </a:p>
          <a:p>
            <a:pPr marL="228600" lvl="1">
              <a:spcBef>
                <a:spcPts val="1000"/>
              </a:spcBef>
            </a:pPr>
            <a:r>
              <a:rPr lang="en-GB" sz="2800" b="1" dirty="0">
                <a:latin typeface="Calibri" panose="020F0502020204030204" pitchFamily="34" charset="0"/>
              </a:rPr>
              <a:t>This project was supported by Funding from</a:t>
            </a:r>
          </a:p>
          <a:p>
            <a:pPr marL="228600" lvl="1">
              <a:spcBef>
                <a:spcPts val="1000"/>
              </a:spcBef>
            </a:pPr>
            <a:endParaRPr lang="en-GB" sz="2800" b="1" dirty="0">
              <a:latin typeface="Calibri" panose="020F0502020204030204" pitchFamily="34" charset="0"/>
            </a:endParaRPr>
          </a:p>
          <a:p>
            <a:pPr marL="228600" lvl="1">
              <a:spcBef>
                <a:spcPts val="1000"/>
              </a:spcBef>
            </a:pPr>
            <a:r>
              <a:rPr lang="en-GB" sz="2800" dirty="0">
                <a:latin typeface="Calibri" panose="020F0502020204030204" pitchFamily="34" charset="0"/>
              </a:rPr>
              <a:t>John Pickering and Partners Charitable Trust. </a:t>
            </a:r>
            <a:r>
              <a:rPr lang="en-GB" sz="2800" u="sng" dirty="0">
                <a:latin typeface="Calibri" panose="020F0502020204030204" pitchFamily="34" charset="0"/>
                <a:hlinkClick r:id="rId3"/>
              </a:rPr>
              <a:t>http://www.asbestoslawpartnership.co.uk/info/john-pickering-and-partners-charitable-trust</a:t>
            </a:r>
            <a:endParaRPr lang="en-GB" sz="2800" u="sng" dirty="0">
              <a:latin typeface="Calibri" panose="020F0502020204030204" pitchFamily="34" charset="0"/>
            </a:endParaRPr>
          </a:p>
          <a:p>
            <a:endParaRPr lang="en-GB" dirty="0"/>
          </a:p>
        </p:txBody>
      </p:sp>
    </p:spTree>
    <p:extLst>
      <p:ext uri="{BB962C8B-B14F-4D97-AF65-F5344CB8AC3E}">
        <p14:creationId xmlns:p14="http://schemas.microsoft.com/office/powerpoint/2010/main" val="1753788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CAFE8-5509-4F9C-9208-BDA609DF354C}"/>
              </a:ext>
            </a:extLst>
          </p:cNvPr>
          <p:cNvSpPr>
            <a:spLocks noGrp="1"/>
          </p:cNvSpPr>
          <p:nvPr>
            <p:ph type="title"/>
          </p:nvPr>
        </p:nvSpPr>
        <p:spPr/>
        <p:txBody>
          <a:bodyPr/>
          <a:lstStyle/>
          <a:p>
            <a:r>
              <a:rPr lang="en-GB" dirty="0"/>
              <a:t>Methods </a:t>
            </a:r>
          </a:p>
        </p:txBody>
      </p:sp>
      <p:sp>
        <p:nvSpPr>
          <p:cNvPr id="3" name="Content Placeholder 2">
            <a:extLst>
              <a:ext uri="{FF2B5EF4-FFF2-40B4-BE49-F238E27FC236}">
                <a16:creationId xmlns:a16="http://schemas.microsoft.com/office/drawing/2014/main" id="{82CE2517-0F37-4836-90A4-1D1B89D598C1}"/>
              </a:ext>
            </a:extLst>
          </p:cNvPr>
          <p:cNvSpPr>
            <a:spLocks noGrp="1"/>
          </p:cNvSpPr>
          <p:nvPr>
            <p:ph idx="1"/>
          </p:nvPr>
        </p:nvSpPr>
        <p:spPr>
          <a:xfrm>
            <a:off x="1114425" y="1489434"/>
            <a:ext cx="9115425" cy="5003441"/>
          </a:xfrm>
        </p:spPr>
        <p:txBody>
          <a:bodyPr>
            <a:normAutofit fontScale="77500" lnSpcReduction="20000"/>
          </a:bodyPr>
          <a:lstStyle/>
          <a:p>
            <a:r>
              <a:rPr lang="en-GB" sz="3600" dirty="0"/>
              <a:t>Longitudinal semi-structured telephone interviews </a:t>
            </a:r>
          </a:p>
          <a:p>
            <a:r>
              <a:rPr lang="en-GB" sz="3600" dirty="0"/>
              <a:t>15 participants  </a:t>
            </a:r>
          </a:p>
          <a:p>
            <a:pPr lvl="1"/>
            <a:r>
              <a:rPr lang="en-GB" sz="3200" dirty="0"/>
              <a:t>Arm A: surgery + chemotherapy (9)</a:t>
            </a:r>
          </a:p>
          <a:p>
            <a:pPr lvl="1"/>
            <a:r>
              <a:rPr lang="en-GB" sz="3200" dirty="0"/>
              <a:t>Arm B: chemotherapy alone (6)</a:t>
            </a:r>
          </a:p>
          <a:p>
            <a:r>
              <a:rPr lang="en-GB" sz="3600" dirty="0"/>
              <a:t>41 interviews completed</a:t>
            </a:r>
          </a:p>
          <a:p>
            <a:r>
              <a:rPr lang="en-GB" sz="3600" dirty="0"/>
              <a:t>Interview topics </a:t>
            </a:r>
          </a:p>
          <a:p>
            <a:pPr lvl="1"/>
            <a:r>
              <a:rPr lang="en-GB" sz="3600" b="1" dirty="0">
                <a:solidFill>
                  <a:srgbClr val="FF0000"/>
                </a:solidFill>
              </a:rPr>
              <a:t>Experiences and views on recruitment and randomisation </a:t>
            </a:r>
          </a:p>
          <a:p>
            <a:pPr lvl="1"/>
            <a:r>
              <a:rPr lang="en-GB" sz="3600" b="1" dirty="0">
                <a:solidFill>
                  <a:srgbClr val="FF0000"/>
                </a:solidFill>
              </a:rPr>
              <a:t>Influences on decisions to participate in the trial </a:t>
            </a:r>
          </a:p>
          <a:p>
            <a:pPr lvl="1"/>
            <a:r>
              <a:rPr lang="en-GB" sz="3600" dirty="0"/>
              <a:t>Expectations and experiences of the treatments received and associated care and support needs.</a:t>
            </a:r>
          </a:p>
          <a:p>
            <a:pPr lvl="1"/>
            <a:endParaRPr lang="en-GB" sz="3200" dirty="0"/>
          </a:p>
          <a:p>
            <a:pPr marL="0" indent="0">
              <a:buNone/>
            </a:pPr>
            <a:r>
              <a:rPr lang="en-GB" sz="3600" dirty="0"/>
              <a:t> </a:t>
            </a:r>
          </a:p>
          <a:p>
            <a:endParaRPr lang="en-GB" dirty="0"/>
          </a:p>
        </p:txBody>
      </p:sp>
    </p:spTree>
    <p:extLst>
      <p:ext uri="{BB962C8B-B14F-4D97-AF65-F5344CB8AC3E}">
        <p14:creationId xmlns:p14="http://schemas.microsoft.com/office/powerpoint/2010/main" val="1952620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2D6CC-E3E7-458F-A29F-78584FA6F25C}"/>
              </a:ext>
            </a:extLst>
          </p:cNvPr>
          <p:cNvSpPr>
            <a:spLocks noGrp="1"/>
          </p:cNvSpPr>
          <p:nvPr>
            <p:ph type="title"/>
          </p:nvPr>
        </p:nvSpPr>
        <p:spPr/>
        <p:txBody>
          <a:bodyPr>
            <a:normAutofit/>
          </a:bodyPr>
          <a:lstStyle/>
          <a:p>
            <a:r>
              <a:rPr lang="en-GB" dirty="0"/>
              <a:t>		Theme one: getting to the trial</a:t>
            </a:r>
          </a:p>
        </p:txBody>
      </p:sp>
      <p:graphicFrame>
        <p:nvGraphicFramePr>
          <p:cNvPr id="5" name="Content Placeholder 4">
            <a:extLst>
              <a:ext uri="{FF2B5EF4-FFF2-40B4-BE49-F238E27FC236}">
                <a16:creationId xmlns:a16="http://schemas.microsoft.com/office/drawing/2014/main" id="{704EC189-B891-4E6D-9875-AC67845F5347}"/>
              </a:ext>
            </a:extLst>
          </p:cNvPr>
          <p:cNvGraphicFramePr>
            <a:graphicFrameLocks noGrp="1"/>
          </p:cNvGraphicFramePr>
          <p:nvPr>
            <p:ph idx="1"/>
            <p:extLst>
              <p:ext uri="{D42A27DB-BD31-4B8C-83A1-F6EECF244321}">
                <p14:modId xmlns:p14="http://schemas.microsoft.com/office/powerpoint/2010/main" val="239779438"/>
              </p:ext>
            </p:extLst>
          </p:nvPr>
        </p:nvGraphicFramePr>
        <p:xfrm>
          <a:off x="2152650" y="1461155"/>
          <a:ext cx="7886700" cy="47158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6899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DADFC-7645-497E-A5B6-4883F2582976}"/>
              </a:ext>
            </a:extLst>
          </p:cNvPr>
          <p:cNvSpPr>
            <a:spLocks noGrp="1"/>
          </p:cNvSpPr>
          <p:nvPr>
            <p:ph type="title"/>
          </p:nvPr>
        </p:nvSpPr>
        <p:spPr>
          <a:xfrm>
            <a:off x="2152650" y="365126"/>
            <a:ext cx="7886700" cy="860360"/>
          </a:xfrm>
        </p:spPr>
        <p:txBody>
          <a:bodyPr/>
          <a:lstStyle/>
          <a:p>
            <a:r>
              <a:rPr lang="en-GB" dirty="0"/>
              <a:t>Theme 2: Learning about the trial</a:t>
            </a:r>
          </a:p>
        </p:txBody>
      </p:sp>
      <p:graphicFrame>
        <p:nvGraphicFramePr>
          <p:cNvPr id="4" name="Content Placeholder 3">
            <a:extLst>
              <a:ext uri="{FF2B5EF4-FFF2-40B4-BE49-F238E27FC236}">
                <a16:creationId xmlns:a16="http://schemas.microsoft.com/office/drawing/2014/main" id="{ED24ABAA-0C06-4F19-BB96-0016F2276D1A}"/>
              </a:ext>
            </a:extLst>
          </p:cNvPr>
          <p:cNvGraphicFramePr>
            <a:graphicFrameLocks noGrp="1"/>
          </p:cNvGraphicFramePr>
          <p:nvPr>
            <p:ph idx="1"/>
            <p:extLst>
              <p:ext uri="{D42A27DB-BD31-4B8C-83A1-F6EECF244321}">
                <p14:modId xmlns:p14="http://schemas.microsoft.com/office/powerpoint/2010/main" val="2552522231"/>
              </p:ext>
            </p:extLst>
          </p:nvPr>
        </p:nvGraphicFramePr>
        <p:xfrm>
          <a:off x="2152650" y="1225486"/>
          <a:ext cx="7886700" cy="5267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8740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CA1DA-924F-4949-BC72-2B8047A31A9C}"/>
              </a:ext>
            </a:extLst>
          </p:cNvPr>
          <p:cNvSpPr>
            <a:spLocks noGrp="1"/>
          </p:cNvSpPr>
          <p:nvPr>
            <p:ph type="title"/>
          </p:nvPr>
        </p:nvSpPr>
        <p:spPr/>
        <p:txBody>
          <a:bodyPr>
            <a:normAutofit/>
          </a:bodyPr>
          <a:lstStyle/>
          <a:p>
            <a:r>
              <a:rPr lang="en-GB" dirty="0"/>
              <a:t>Theme two: learning about the trial</a:t>
            </a:r>
          </a:p>
        </p:txBody>
      </p:sp>
      <p:sp>
        <p:nvSpPr>
          <p:cNvPr id="3" name="Content Placeholder 2">
            <a:extLst>
              <a:ext uri="{FF2B5EF4-FFF2-40B4-BE49-F238E27FC236}">
                <a16:creationId xmlns:a16="http://schemas.microsoft.com/office/drawing/2014/main" id="{AC0093B2-38EB-4F8A-AB70-65442A372DA9}"/>
              </a:ext>
            </a:extLst>
          </p:cNvPr>
          <p:cNvSpPr>
            <a:spLocks noGrp="1"/>
          </p:cNvSpPr>
          <p:nvPr>
            <p:ph idx="1"/>
          </p:nvPr>
        </p:nvSpPr>
        <p:spPr>
          <a:xfrm>
            <a:off x="865495" y="1874810"/>
            <a:ext cx="9201150" cy="4725235"/>
          </a:xfrm>
        </p:spPr>
        <p:txBody>
          <a:bodyPr>
            <a:normAutofit/>
          </a:bodyPr>
          <a:lstStyle/>
          <a:p>
            <a:pPr>
              <a:buFont typeface="Wingdings" panose="05000000000000000000" pitchFamily="2" charset="2"/>
              <a:buChar char="ü"/>
            </a:pPr>
            <a:r>
              <a:rPr lang="en-GB" sz="3200" dirty="0">
                <a:solidFill>
                  <a:srgbClr val="00B050"/>
                </a:solidFill>
              </a:rPr>
              <a:t>Lots of positives </a:t>
            </a:r>
          </a:p>
          <a:p>
            <a:endParaRPr lang="en-GB" dirty="0"/>
          </a:p>
          <a:p>
            <a:r>
              <a:rPr lang="en-GB" dirty="0"/>
              <a:t>Challenges</a:t>
            </a:r>
          </a:p>
          <a:p>
            <a:pPr lvl="1"/>
            <a:r>
              <a:rPr lang="en-GB" i="1" dirty="0"/>
              <a:t>we tend to get bombarded with paperwork and booklets, and I’ve tried to read them all and some of it makes sense and some of it’s way over my head..…..sometimes understanding the expressions that they use and the descriptions of various things…... …some bits, don’t apply to me but ..It’s sometimes a bit confusing sorting out the exact very important bits (Int 4).</a:t>
            </a:r>
            <a:endParaRPr lang="en-GB" dirty="0"/>
          </a:p>
          <a:p>
            <a:endParaRPr lang="en-GB" dirty="0"/>
          </a:p>
          <a:p>
            <a:endParaRPr lang="en-GB" dirty="0"/>
          </a:p>
        </p:txBody>
      </p:sp>
    </p:spTree>
    <p:extLst>
      <p:ext uri="{BB962C8B-B14F-4D97-AF65-F5344CB8AC3E}">
        <p14:creationId xmlns:p14="http://schemas.microsoft.com/office/powerpoint/2010/main" val="258699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5A50E-24A5-4222-82B5-2161FD499FE2}"/>
              </a:ext>
            </a:extLst>
          </p:cNvPr>
          <p:cNvSpPr>
            <a:spLocks noGrp="1"/>
          </p:cNvSpPr>
          <p:nvPr>
            <p:ph type="title"/>
          </p:nvPr>
        </p:nvSpPr>
        <p:spPr/>
        <p:txBody>
          <a:bodyPr/>
          <a:lstStyle/>
          <a:p>
            <a:r>
              <a:rPr lang="en-GB" dirty="0"/>
              <a:t>Achieving equipoise </a:t>
            </a:r>
          </a:p>
        </p:txBody>
      </p:sp>
      <p:sp>
        <p:nvSpPr>
          <p:cNvPr id="3" name="Content Placeholder 2">
            <a:extLst>
              <a:ext uri="{FF2B5EF4-FFF2-40B4-BE49-F238E27FC236}">
                <a16:creationId xmlns:a16="http://schemas.microsoft.com/office/drawing/2014/main" id="{1141AAFD-9F76-4F06-BF08-694E9AEA38AC}"/>
              </a:ext>
            </a:extLst>
          </p:cNvPr>
          <p:cNvSpPr>
            <a:spLocks noGrp="1"/>
          </p:cNvSpPr>
          <p:nvPr>
            <p:ph idx="1"/>
          </p:nvPr>
        </p:nvSpPr>
        <p:spPr>
          <a:xfrm>
            <a:off x="952499" y="1564849"/>
            <a:ext cx="9744075" cy="4928026"/>
          </a:xfrm>
        </p:spPr>
        <p:txBody>
          <a:bodyPr>
            <a:normAutofit/>
          </a:bodyPr>
          <a:lstStyle/>
          <a:p>
            <a:endParaRPr lang="en-GB" i="1" dirty="0" smtClean="0"/>
          </a:p>
          <a:p>
            <a:r>
              <a:rPr lang="en-GB" i="1" dirty="0" smtClean="0"/>
              <a:t>“</a:t>
            </a:r>
            <a:r>
              <a:rPr lang="en-GB" i="1" dirty="0"/>
              <a:t>It has been explained to </a:t>
            </a:r>
            <a:r>
              <a:rPr lang="en-GB" i="1" dirty="0" smtClean="0"/>
              <a:t>me….that there </a:t>
            </a:r>
            <a:r>
              <a:rPr lang="en-GB" i="1" dirty="0"/>
              <a:t>is no evidence that adding radical surgery will make a massive difference……To be fair to them they said we just do not know and that is the reason why we are conducting the trial” (Int 13</a:t>
            </a:r>
            <a:r>
              <a:rPr lang="en-GB" i="1" dirty="0" smtClean="0"/>
              <a:t>)</a:t>
            </a:r>
          </a:p>
          <a:p>
            <a:pPr marL="0" indent="0">
              <a:buNone/>
            </a:pPr>
            <a:endParaRPr lang="en-GB" i="1" dirty="0" smtClean="0"/>
          </a:p>
          <a:p>
            <a:r>
              <a:rPr lang="en-GB" i="1" dirty="0" smtClean="0"/>
              <a:t>“He </a:t>
            </a:r>
            <a:r>
              <a:rPr lang="en-GB" i="1" dirty="0"/>
              <a:t>said, I wouldn't be doing this operation if I didn't think it was going to give you a better time of life - he didn't say what length of life, he said better time of life</a:t>
            </a:r>
            <a:r>
              <a:rPr lang="en-GB" i="1" dirty="0" smtClean="0"/>
              <a:t>” </a:t>
            </a:r>
            <a:r>
              <a:rPr lang="en-GB" i="1" dirty="0"/>
              <a:t>(</a:t>
            </a:r>
            <a:r>
              <a:rPr lang="en-GB" i="1" dirty="0" err="1"/>
              <a:t>Int</a:t>
            </a:r>
            <a:r>
              <a:rPr lang="en-GB" i="1" dirty="0"/>
              <a:t> 6</a:t>
            </a:r>
            <a:r>
              <a:rPr lang="en-GB" i="1" dirty="0" smtClean="0"/>
              <a:t>)</a:t>
            </a:r>
          </a:p>
          <a:p>
            <a:pPr marL="0" indent="0">
              <a:buNone/>
            </a:pPr>
            <a:endParaRPr lang="en-GB" i="1" dirty="0" smtClean="0"/>
          </a:p>
          <a:p>
            <a:endParaRPr lang="en-GB" dirty="0"/>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214233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343B1-A32D-4397-A65B-297B44BFC9FF}"/>
              </a:ext>
            </a:extLst>
          </p:cNvPr>
          <p:cNvSpPr>
            <a:spLocks noGrp="1"/>
          </p:cNvSpPr>
          <p:nvPr>
            <p:ph type="title"/>
          </p:nvPr>
        </p:nvSpPr>
        <p:spPr/>
        <p:txBody>
          <a:bodyPr/>
          <a:lstStyle/>
          <a:p>
            <a:r>
              <a:rPr lang="en-GB" dirty="0"/>
              <a:t>Reasons for trial participation </a:t>
            </a:r>
          </a:p>
        </p:txBody>
      </p:sp>
      <p:sp>
        <p:nvSpPr>
          <p:cNvPr id="3" name="Content Placeholder 2">
            <a:extLst>
              <a:ext uri="{FF2B5EF4-FFF2-40B4-BE49-F238E27FC236}">
                <a16:creationId xmlns:a16="http://schemas.microsoft.com/office/drawing/2014/main" id="{0D80F249-E5B3-4087-B979-E74F9D7AB2A7}"/>
              </a:ext>
            </a:extLst>
          </p:cNvPr>
          <p:cNvSpPr>
            <a:spLocks noGrp="1"/>
          </p:cNvSpPr>
          <p:nvPr>
            <p:ph idx="1"/>
          </p:nvPr>
        </p:nvSpPr>
        <p:spPr/>
        <p:txBody>
          <a:bodyPr>
            <a:normAutofit fontScale="92500"/>
          </a:bodyPr>
          <a:lstStyle/>
          <a:p>
            <a:pPr lvl="0"/>
            <a:r>
              <a:rPr lang="en-GB" dirty="0"/>
              <a:t>To get surgery (if this was their preferred treatment option).</a:t>
            </a:r>
          </a:p>
          <a:p>
            <a:pPr lvl="0"/>
            <a:r>
              <a:rPr lang="en-GB" dirty="0"/>
              <a:t>To support a “positive” approach to coping</a:t>
            </a:r>
          </a:p>
          <a:p>
            <a:r>
              <a:rPr lang="en-GB" dirty="0"/>
              <a:t>To get enhanced support and care that might be available to trial patients </a:t>
            </a:r>
          </a:p>
          <a:p>
            <a:pPr lvl="0"/>
            <a:r>
              <a:rPr lang="en-GB" dirty="0" smtClean="0"/>
              <a:t>Altruism</a:t>
            </a:r>
          </a:p>
          <a:p>
            <a:pPr lvl="0"/>
            <a:endParaRPr lang="en-GB" dirty="0" smtClean="0"/>
          </a:p>
          <a:p>
            <a:r>
              <a:rPr lang="en-GB" i="1" dirty="0"/>
              <a:t>“What I wanted from MARS was that...it has given me some hope, because in the beginning they were.. a little bit, oh you've only got so long and all the rest of it, you know what I mean? And I was thinking, oh...bugger this for a game of soldiers! That...apart from giving other people a chance, that it would also give me a chance, if you understand”. (</a:t>
            </a:r>
            <a:r>
              <a:rPr lang="en-GB" i="1" dirty="0" err="1"/>
              <a:t>Int</a:t>
            </a:r>
            <a:r>
              <a:rPr lang="en-GB" i="1" dirty="0"/>
              <a:t> 10)</a:t>
            </a:r>
          </a:p>
          <a:p>
            <a:pPr lvl="0"/>
            <a:endParaRPr lang="en-GB" dirty="0"/>
          </a:p>
        </p:txBody>
      </p:sp>
    </p:spTree>
    <p:extLst>
      <p:ext uri="{BB962C8B-B14F-4D97-AF65-F5344CB8AC3E}">
        <p14:creationId xmlns:p14="http://schemas.microsoft.com/office/powerpoint/2010/main" val="1166085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E7836-123E-4DFA-9E53-6BE51FD8E5A5}"/>
              </a:ext>
            </a:extLst>
          </p:cNvPr>
          <p:cNvSpPr>
            <a:spLocks noGrp="1"/>
          </p:cNvSpPr>
          <p:nvPr>
            <p:ph type="title"/>
          </p:nvPr>
        </p:nvSpPr>
        <p:spPr/>
        <p:txBody>
          <a:bodyPr/>
          <a:lstStyle/>
          <a:p>
            <a:r>
              <a:rPr lang="en-GB" dirty="0"/>
              <a:t>Understanding randomisation</a:t>
            </a:r>
          </a:p>
        </p:txBody>
      </p:sp>
      <p:sp>
        <p:nvSpPr>
          <p:cNvPr id="3" name="Content Placeholder 2">
            <a:extLst>
              <a:ext uri="{FF2B5EF4-FFF2-40B4-BE49-F238E27FC236}">
                <a16:creationId xmlns:a16="http://schemas.microsoft.com/office/drawing/2014/main" id="{B3C65D04-A671-4FD9-AB84-E3E557B99FB0}"/>
              </a:ext>
            </a:extLst>
          </p:cNvPr>
          <p:cNvSpPr>
            <a:spLocks noGrp="1"/>
          </p:cNvSpPr>
          <p:nvPr>
            <p:ph idx="1"/>
          </p:nvPr>
        </p:nvSpPr>
        <p:spPr/>
        <p:txBody>
          <a:bodyPr>
            <a:normAutofit/>
          </a:bodyPr>
          <a:lstStyle/>
          <a:p>
            <a:r>
              <a:rPr lang="en-GB" i="1" dirty="0"/>
              <a:t>“They explained it well. There would be 50 people on the trial, 25 would go one way and 25 would go the other way and it would be entirely randomised”. (</a:t>
            </a:r>
            <a:r>
              <a:rPr lang="en-GB" i="1" dirty="0" err="1"/>
              <a:t>Int</a:t>
            </a:r>
            <a:r>
              <a:rPr lang="en-GB" i="1" dirty="0"/>
              <a:t> 10)</a:t>
            </a:r>
            <a:endParaRPr lang="en-GB" dirty="0"/>
          </a:p>
          <a:p>
            <a:endParaRPr lang="en-GB" dirty="0"/>
          </a:p>
          <a:p>
            <a:r>
              <a:rPr lang="en-GB" i="1" dirty="0"/>
              <a:t>“They put all the results of the two, what happens on the chemotherapy side of it...and put it into a computer and then the computer spits out a name......I don’t want her, I don’t want her, yes we’ll have him....presumably there’s a criteria that it has to meet and obviously, because I had responded to the treatment and that’s why I got picked for the surgery”. (</a:t>
            </a:r>
            <a:r>
              <a:rPr lang="en-GB" i="1" dirty="0" err="1"/>
              <a:t>Int</a:t>
            </a:r>
            <a:r>
              <a:rPr lang="en-GB" i="1" dirty="0"/>
              <a:t> 11).</a:t>
            </a:r>
            <a:endParaRPr lang="en-GB" dirty="0"/>
          </a:p>
          <a:p>
            <a:endParaRPr lang="en-GB" dirty="0"/>
          </a:p>
        </p:txBody>
      </p:sp>
    </p:spTree>
    <p:extLst>
      <p:ext uri="{BB962C8B-B14F-4D97-AF65-F5344CB8AC3E}">
        <p14:creationId xmlns:p14="http://schemas.microsoft.com/office/powerpoint/2010/main" val="89541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2409</Words>
  <Application>Microsoft Office PowerPoint</Application>
  <PresentationFormat>Widescreen</PresentationFormat>
  <Paragraphs>218</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Patient’s experiences of participation in a clinical trial: MARS 2</vt:lpstr>
      <vt:lpstr>PowerPoint Presentation</vt:lpstr>
      <vt:lpstr>Methods </vt:lpstr>
      <vt:lpstr>  Theme one: getting to the trial</vt:lpstr>
      <vt:lpstr>Theme 2: Learning about the trial</vt:lpstr>
      <vt:lpstr>Theme two: learning about the trial</vt:lpstr>
      <vt:lpstr>Achieving equipoise </vt:lpstr>
      <vt:lpstr>Reasons for trial participation </vt:lpstr>
      <vt:lpstr>Understanding randomisation</vt:lpstr>
      <vt:lpstr>Preferences for randomisation outcomes </vt:lpstr>
      <vt:lpstr>Not getting your preferred treatment</vt:lpstr>
      <vt:lpstr>Key points</vt:lpstr>
      <vt:lpstr>Summary</vt:lpstr>
      <vt:lpstr>Link to the final report</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Patient’s experiences of participation in a clinical trial: MARS 2</dc:title>
  <dc:creator>clare warnock</dc:creator>
  <cp:lastModifiedBy>Windows User</cp:lastModifiedBy>
  <cp:revision>31</cp:revision>
  <dcterms:created xsi:type="dcterms:W3CDTF">2019-03-07T21:57:41Z</dcterms:created>
  <dcterms:modified xsi:type="dcterms:W3CDTF">2019-07-23T14:53:22Z</dcterms:modified>
</cp:coreProperties>
</file>