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15" r:id="rId3"/>
    <p:sldId id="314" r:id="rId4"/>
    <p:sldId id="298" r:id="rId5"/>
    <p:sldId id="316" r:id="rId6"/>
    <p:sldId id="317" r:id="rId7"/>
    <p:sldId id="307" r:id="rId8"/>
    <p:sldId id="279" r:id="rId9"/>
    <p:sldId id="282" r:id="rId10"/>
    <p:sldId id="318" r:id="rId11"/>
    <p:sldId id="319" r:id="rId12"/>
    <p:sldId id="324" r:id="rId13"/>
    <p:sldId id="321" r:id="rId14"/>
    <p:sldId id="320" r:id="rId15"/>
    <p:sldId id="322" r:id="rId16"/>
    <p:sldId id="32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  <a:srgbClr val="FF00FF"/>
    <a:srgbClr val="1CCC76"/>
    <a:srgbClr val="00FF8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68"/>
    <p:restoredTop sz="50000" autoAdjust="0"/>
  </p:normalViewPr>
  <p:slideViewPr>
    <p:cSldViewPr snapToGrid="0" snapToObjects="1">
      <p:cViewPr varScale="1">
        <p:scale>
          <a:sx n="125" d="100"/>
          <a:sy n="125" d="100"/>
        </p:scale>
        <p:origin x="4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348FF-1ED3-1147-958E-EDA85EE7D74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CDB1D-54A0-9D41-B9E3-B9DC499A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5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9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1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1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5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001C-C2F7-EE48-9139-945864029F1B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4310" y="2823078"/>
            <a:ext cx="8408697" cy="2591091"/>
            <a:chOff x="-293228" y="-5586796"/>
            <a:chExt cx="9654859" cy="4358986"/>
          </a:xfrm>
        </p:grpSpPr>
        <p:sp>
          <p:nvSpPr>
            <p:cNvPr id="4" name="Hexagon 3"/>
            <p:cNvSpPr/>
            <p:nvPr/>
          </p:nvSpPr>
          <p:spPr>
            <a:xfrm>
              <a:off x="-293228" y="-5586796"/>
              <a:ext cx="9654859" cy="4358986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194447" y="-5553137"/>
              <a:ext cx="9090803" cy="3611830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20553" y="3434216"/>
            <a:ext cx="7215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 charset="0"/>
                <a:ea typeface="Arial" charset="0"/>
                <a:cs typeface="Arial" charset="0"/>
              </a:rPr>
              <a:t>Behaviours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 that build and break trust in doctoral supervision relationships.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0" y="169541"/>
            <a:ext cx="3165560" cy="31915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92541" y="4526328"/>
            <a:ext cx="4459257" cy="1387428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r"/>
            <a:r>
              <a:rPr lang="en-US" sz="1600" b="1" dirty="0" smtClean="0">
                <a:latin typeface="Helvetica"/>
                <a:cs typeface="Helvetica"/>
              </a:rPr>
              <a:t>Dr Kay Guccione</a:t>
            </a:r>
          </a:p>
          <a:p>
            <a:pPr algn="r"/>
            <a:r>
              <a:rPr lang="en-US" sz="1600" b="1" dirty="0" smtClean="0">
                <a:latin typeface="Helvetica"/>
                <a:cs typeface="Helvetica"/>
              </a:rPr>
              <a:t>Researcher Mentoring &amp; Coaching</a:t>
            </a:r>
          </a:p>
          <a:p>
            <a:pPr algn="r"/>
            <a:r>
              <a:rPr lang="en-US" sz="1600" b="1" dirty="0" err="1" smtClean="0">
                <a:latin typeface="Helvetica"/>
                <a:cs typeface="Helvetica"/>
              </a:rPr>
              <a:t>k.guccione@sheffield.ac.uk</a:t>
            </a:r>
            <a:r>
              <a:rPr lang="en-US" sz="1600" b="1" dirty="0" smtClean="0">
                <a:latin typeface="Helvetica"/>
                <a:cs typeface="Helvetica"/>
              </a:rPr>
              <a:t> | @</a:t>
            </a:r>
            <a:r>
              <a:rPr lang="en-US" sz="1600" b="1" dirty="0" err="1" smtClean="0">
                <a:latin typeface="Helvetica"/>
                <a:cs typeface="Helvetica"/>
              </a:rPr>
              <a:t>kayguccione</a:t>
            </a:r>
            <a:r>
              <a:rPr lang="en-US" sz="1600" b="1" dirty="0" smtClean="0">
                <a:latin typeface="Helvetica"/>
                <a:cs typeface="Helvetica"/>
              </a:rPr>
              <a:t> | @</a:t>
            </a:r>
            <a:r>
              <a:rPr lang="en-US" sz="1600" b="1" dirty="0" err="1" smtClean="0">
                <a:latin typeface="Helvetica"/>
                <a:cs typeface="Helvetica"/>
              </a:rPr>
              <a:t>predoctorbility</a:t>
            </a:r>
            <a:endParaRPr lang="en-US" sz="1600" b="1" dirty="0" smtClean="0">
              <a:latin typeface="Helvetica"/>
              <a:cs typeface="Helvetica"/>
            </a:endParaRPr>
          </a:p>
        </p:txBody>
      </p:sp>
      <p:pic>
        <p:nvPicPr>
          <p:cNvPr id="9" name="Picture 8" descr="LFHE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169" y="2310436"/>
            <a:ext cx="1811063" cy="97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supervisors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651" y="905893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GB" sz="2800" b="1" dirty="0">
                <a:latin typeface="Arial" charset="0"/>
                <a:cs typeface="Arial" charset="0"/>
              </a:rPr>
              <a:t>1. what are the </a:t>
            </a:r>
            <a:r>
              <a:rPr lang="en-GB" sz="2800" b="1" dirty="0" smtClean="0">
                <a:latin typeface="Arial" charset="0"/>
                <a:cs typeface="Arial" charset="0"/>
              </a:rPr>
              <a:t>vulnerabilities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6" name="Hexagon 25"/>
          <p:cNvSpPr/>
          <p:nvPr/>
        </p:nvSpPr>
        <p:spPr>
          <a:xfrm rot="248314">
            <a:off x="664279" y="1774829"/>
            <a:ext cx="5480928" cy="4596549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381625" y="2530866"/>
            <a:ext cx="7456518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Recruitment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practices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(culture)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People management is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difficult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2400" b="1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 unsupported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ccountable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funding (reputation)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Data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integrity (reputation)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Complicated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processes and checkpoints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Supervision is not talked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about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No prizes for good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supervision</a:t>
            </a: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Supervisory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team ‘mentoring’ backfires</a:t>
            </a:r>
            <a:endParaRPr lang="en-US" sz="2400" b="1" strike="sngStrike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Hexagon 12"/>
          <p:cNvSpPr/>
          <p:nvPr/>
        </p:nvSpPr>
        <p:spPr>
          <a:xfrm rot="248314">
            <a:off x="6538918" y="900975"/>
            <a:ext cx="2646411" cy="2036508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48693" y="1430950"/>
            <a:ext cx="2160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1200" dirty="0">
                <a:latin typeface="Arial"/>
                <a:cs typeface="Arial"/>
              </a:rPr>
              <a:t>http://</a:t>
            </a:r>
            <a:r>
              <a:rPr lang="en-US" sz="1200" dirty="0" err="1" smtClean="0">
                <a:latin typeface="Arial"/>
                <a:cs typeface="Arial"/>
              </a:rPr>
              <a:t>predoctorbility.co.uk</a:t>
            </a:r>
            <a:r>
              <a:rPr lang="en-US" sz="1200" dirty="0" smtClean="0">
                <a:latin typeface="Arial"/>
                <a:cs typeface="Arial"/>
              </a:rPr>
              <a:t>/supervisor-uncertainty-and-vulnerability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0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c</a:t>
            </a:r>
            <a:r>
              <a:rPr lang="en-US" sz="1600" b="1" dirty="0" smtClean="0">
                <a:latin typeface="Helvetica"/>
                <a:cs typeface="Helvetica"/>
              </a:rPr>
              <a:t>hange over time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4992" y="709052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GB" sz="2800" b="1" dirty="0" smtClean="0">
                <a:latin typeface="Arial" charset="0"/>
                <a:cs typeface="Arial" charset="0"/>
              </a:rPr>
              <a:t>2</a:t>
            </a:r>
            <a:r>
              <a:rPr lang="en-GB" sz="2800" b="1" dirty="0" smtClean="0">
                <a:latin typeface="Arial" charset="0"/>
                <a:cs typeface="Arial" charset="0"/>
              </a:rPr>
              <a:t>. trust building / erosion / breaking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6" name="Hexagon 25"/>
          <p:cNvSpPr/>
          <p:nvPr/>
        </p:nvSpPr>
        <p:spPr>
          <a:xfrm rot="248314">
            <a:off x="431407" y="1854943"/>
            <a:ext cx="5480928" cy="4596549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185806" y="2421134"/>
            <a:ext cx="86553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ssumed trust: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derived from the supervisor’s institutional affiliation, research status, or prior experience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e.g. Masters supervisor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mplicit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trust (</a:t>
            </a:r>
            <a:r>
              <a:rPr lang="en-US" sz="2000" i="1" dirty="0" err="1">
                <a:latin typeface="Arial" charset="0"/>
                <a:ea typeface="Arial" charset="0"/>
                <a:cs typeface="Arial" charset="0"/>
              </a:rPr>
              <a:t>Frowe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, 2005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).</a:t>
            </a:r>
            <a:endParaRPr lang="en-GB" sz="200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85806" y="3835107"/>
            <a:ext cx="86553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. building trust: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knowledge and guidance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openness,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disclosure and finding common ground; having the student’s best interests at heart;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inclusion and giving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credit where due;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socialising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and professional integrity.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000" i="1" dirty="0" smtClean="0">
                <a:latin typeface="Arial" charset="0"/>
                <a:ea typeface="Arial" charset="0"/>
                <a:cs typeface="Arial" charset="0"/>
              </a:rPr>
              <a:t>4 domains of trust: 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Competence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, Integrity, Benevolence, and Predictability (Dietz &amp; Den </a:t>
            </a:r>
            <a:r>
              <a:rPr lang="en-US" sz="2000" i="1" dirty="0" err="1">
                <a:latin typeface="Arial" charset="0"/>
                <a:ea typeface="Arial" charset="0"/>
                <a:cs typeface="Arial" charset="0"/>
              </a:rPr>
              <a:t>Hartog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2006).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Give trust, get trust. 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Being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trusted raises self-esteem, personal worthiness, and job satisfaction (Van </a:t>
            </a:r>
            <a:r>
              <a:rPr lang="en-US" sz="2000" i="1" dirty="0" err="1">
                <a:latin typeface="Arial" charset="0"/>
                <a:ea typeface="Arial" charset="0"/>
                <a:cs typeface="Arial" charset="0"/>
              </a:rPr>
              <a:t>Maele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 &amp; Van </a:t>
            </a:r>
            <a:r>
              <a:rPr lang="en-US" sz="2000" i="1" dirty="0" err="1">
                <a:latin typeface="Arial" charset="0"/>
                <a:ea typeface="Arial" charset="0"/>
                <a:cs typeface="Arial" charset="0"/>
              </a:rPr>
              <a:t>Houtte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, 2012).</a:t>
            </a:r>
            <a:r>
              <a:rPr lang="en-GB" sz="20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i="1" strike="sngStrike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change over time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4992" y="709052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GB" sz="2800" b="1" dirty="0" smtClean="0">
                <a:latin typeface="Arial" charset="0"/>
                <a:cs typeface="Arial" charset="0"/>
              </a:rPr>
              <a:t>2</a:t>
            </a:r>
            <a:r>
              <a:rPr lang="en-GB" sz="2800" b="1" dirty="0" smtClean="0">
                <a:latin typeface="Arial" charset="0"/>
                <a:cs typeface="Arial" charset="0"/>
              </a:rPr>
              <a:t>. trust building / erosion / breaking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6" name="Hexagon 25"/>
          <p:cNvSpPr/>
          <p:nvPr/>
        </p:nvSpPr>
        <p:spPr>
          <a:xfrm rot="248314">
            <a:off x="431407" y="1854943"/>
            <a:ext cx="5480928" cy="4596549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185806" y="2467591"/>
            <a:ext cx="86553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. eroding trust: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predictability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expectations vs reality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(e.g. unavailability of supervisor, lack of specialist expertise); insecurity about progress, standards and achievements.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Benevolence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and integrity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blaming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(e.g. for failed experiments); experienced unfairness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favouring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students on ‘productive’ projects);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‘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checking/snooping’ activities.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anctions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or penalties increases </a:t>
            </a:r>
            <a:r>
              <a:rPr lang="en-US" sz="2000" i="1" dirty="0" err="1">
                <a:latin typeface="Arial" charset="0"/>
                <a:ea typeface="Arial" charset="0"/>
                <a:cs typeface="Arial" charset="0"/>
              </a:rPr>
              <a:t>mis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-trust (Groundwater-Smith &amp; Sachs, 2002).</a:t>
            </a: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 </a:t>
            </a:r>
            <a:endParaRPr lang="en-GB" sz="200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85806" y="4898092"/>
            <a:ext cx="86553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4.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reaking trust: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breaking confidences, consulting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third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parties;  acute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incidents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related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 the ‘competitive’ nature of research or the ‘high expectations’ on research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careers e.g. research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integrity issues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related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 publication, public criticism, or appropriate credit for intellectual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contribution. </a:t>
            </a:r>
            <a:endParaRPr lang="en-US" sz="20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2250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46699" y="2355468"/>
            <a:ext cx="5076082" cy="3942174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impact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0224" y="803529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so far</a:t>
            </a:r>
            <a:r>
              <a:rPr lang="mr-IN" sz="2800" b="1" dirty="0" smtClean="0">
                <a:latin typeface="Arial"/>
                <a:cs typeface="Arial"/>
              </a:rPr>
              <a:t>…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7931" y="2801840"/>
            <a:ext cx="3088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completion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literature 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heavy on </a:t>
            </a:r>
            <a:r>
              <a:rPr lang="en-GB" sz="2400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student demographics</a:t>
            </a:r>
            <a:r>
              <a:rPr lang="en-GB" sz="2400" dirty="0" smtClean="0">
                <a:latin typeface="Arial" charset="0"/>
                <a:cs typeface="Arial" charset="0"/>
              </a:rPr>
              <a:t>: M/F, FT/PT, nationality, discipline, age, work experience </a:t>
            </a:r>
            <a:r>
              <a:rPr lang="en-GB" sz="2400" dirty="0" err="1" smtClean="0">
                <a:latin typeface="Arial" charset="0"/>
                <a:cs typeface="Arial" charset="0"/>
              </a:rPr>
              <a:t>etc</a:t>
            </a:r>
            <a:endParaRPr lang="en-GB" sz="2400" dirty="0"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8451" y="2804077"/>
            <a:ext cx="3271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external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  <a:cs typeface="Arial" charset="0"/>
              </a:rPr>
              <a:t>impact 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factors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75001" y="4915207"/>
            <a:ext cx="2219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(</a:t>
            </a:r>
            <a:r>
              <a:rPr lang="en-GB" dirty="0" err="1">
                <a:latin typeface="Arial" charset="0"/>
                <a:cs typeface="Arial" charset="0"/>
              </a:rPr>
              <a:t>Latona</a:t>
            </a:r>
            <a:r>
              <a:rPr lang="en-GB" dirty="0">
                <a:latin typeface="Arial" charset="0"/>
                <a:cs typeface="Arial" charset="0"/>
              </a:rPr>
              <a:t> &amp; </a:t>
            </a:r>
          </a:p>
          <a:p>
            <a:pPr algn="ctr"/>
            <a:r>
              <a:rPr lang="en-GB" dirty="0">
                <a:latin typeface="Arial" charset="0"/>
                <a:cs typeface="Arial" charset="0"/>
              </a:rPr>
              <a:t>Browne, 2001)</a:t>
            </a:r>
          </a:p>
        </p:txBody>
      </p:sp>
      <p:sp>
        <p:nvSpPr>
          <p:cNvPr id="36" name="Hexagon 35"/>
          <p:cNvSpPr/>
          <p:nvPr/>
        </p:nvSpPr>
        <p:spPr>
          <a:xfrm rot="248314">
            <a:off x="5051426" y="2570234"/>
            <a:ext cx="3726891" cy="3148363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 rot="248314">
            <a:off x="415220" y="2716278"/>
            <a:ext cx="3726891" cy="3148363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1843" y="2867638"/>
            <a:ext cx="2518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Vulnerability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ＭＳ 明朝" charset="-128"/>
              </a:rPr>
              <a:t>is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inherent in the processes 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ＭＳ 明朝" charset="-128"/>
              </a:rPr>
              <a:t>research</a:t>
            </a:r>
            <a:r>
              <a:rPr lang="mr-IN" dirty="0" smtClean="0">
                <a:solidFill>
                  <a:srgbClr val="000000"/>
                </a:solidFill>
                <a:latin typeface="Arial" charset="0"/>
                <a:ea typeface="ＭＳ 明朝" charset="-128"/>
              </a:rPr>
              <a:t>…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63824" y="4144686"/>
            <a:ext cx="24735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Supervisors can help students build security, by providing safe spaces to test their abilities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60154" y="2740880"/>
            <a:ext cx="2518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  <a:latin typeface="Arial" charset="0"/>
                <a:ea typeface="ＭＳ 明朝" charset="-128"/>
              </a:rPr>
              <a:t>Trust is build by creating certainty from uncertainty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明朝" charset="-128"/>
              </a:rPr>
              <a:t>piecemeal over time</a:t>
            </a:r>
            <a:r>
              <a:rPr lang="mr-IN" dirty="0" smtClean="0">
                <a:solidFill>
                  <a:srgbClr val="000000"/>
                </a:solidFill>
                <a:latin typeface="Arial" charset="0"/>
                <a:ea typeface="ＭＳ 明朝" charset="-128"/>
              </a:rPr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698189" y="3917549"/>
            <a:ext cx="24735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Where trust is not present, a student is more likely to isolate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themselves.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Isolation = delay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(Gardner, 2008). 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5" name="Hexagon 4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exagon 5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78695" y="605446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 further </a:t>
            </a:r>
            <a:r>
              <a:rPr lang="en-US" sz="2800" b="1" dirty="0" smtClean="0">
                <a:latin typeface="Arial"/>
                <a:cs typeface="Arial"/>
              </a:rPr>
              <a:t>thoughts</a:t>
            </a:r>
            <a:r>
              <a:rPr lang="en-US" sz="2800" b="1" smtClean="0">
                <a:latin typeface="Arial"/>
                <a:cs typeface="Arial"/>
              </a:rPr>
              <a:t>, </a:t>
            </a:r>
            <a:endParaRPr lang="en-US" sz="2800" b="1" smtClean="0"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latin typeface="Arial"/>
                <a:cs typeface="Arial"/>
              </a:rPr>
              <a:t>anonymous stories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1632"/>
            <a:ext cx="91440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t</a:t>
            </a:r>
            <a:r>
              <a:rPr lang="en-US" sz="1600" b="1" dirty="0" smtClean="0">
                <a:latin typeface="Helvetica"/>
                <a:cs typeface="Helvetica"/>
              </a:rPr>
              <a:t>hanks!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466" y="803925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smtClean="0">
                <a:latin typeface="Arial"/>
                <a:cs typeface="Arial"/>
              </a:rPr>
              <a:t> </a:t>
            </a:r>
            <a:r>
              <a:rPr lang="en-US" sz="2800" b="1" smtClean="0">
                <a:latin typeface="Arial"/>
                <a:cs typeface="Arial"/>
              </a:rPr>
              <a:t>acknowledgements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 rot="422598">
            <a:off x="18417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637946" y="3868789"/>
            <a:ext cx="5263829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Universities of Glasgow, Oxford, Leeds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2813" y="4693750"/>
            <a:ext cx="5263829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Prof. Jerry Wellington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2813" y="3046896"/>
            <a:ext cx="5263829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Leadership Foundation for Higher Education</a:t>
            </a:r>
            <a:endParaRPr lang="en-GB" sz="16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951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reading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466" y="803925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references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8758" y="2913594"/>
            <a:ext cx="3362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58" y="2107280"/>
            <a:ext cx="879174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>
                <a:latin typeface="Arial" charset="0"/>
                <a:ea typeface="ＭＳ 明朝" charset="-128"/>
              </a:rPr>
              <a:t>Clegg, S. (2008). Academic identities under threat? </a:t>
            </a:r>
            <a:r>
              <a:rPr lang="en-US" sz="1400" i="1" dirty="0">
                <a:latin typeface="Arial" charset="0"/>
                <a:ea typeface="ＭＳ 明朝" charset="-128"/>
              </a:rPr>
              <a:t>British Educational Research Journal</a:t>
            </a:r>
            <a:r>
              <a:rPr lang="en-US" sz="1400" dirty="0"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latin typeface="Arial" charset="0"/>
                <a:ea typeface="ＭＳ 明朝" charset="-128"/>
              </a:rPr>
              <a:t>34</a:t>
            </a:r>
            <a:r>
              <a:rPr lang="en-US" sz="1400" dirty="0">
                <a:latin typeface="Arial" charset="0"/>
                <a:ea typeface="ＭＳ 明朝" charset="-128"/>
              </a:rPr>
              <a:t>(3), 329–345.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Cockell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J and McArthur-Blair, J (2012).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Appreciative inquiry in higher education: A transformative force.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 San Francisco: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Jossey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-Bass.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Dietz, G., &amp;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Hartog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D. N. D. (2006). Measuring trust inside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organisations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.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Personnel Review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35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(5), 557–588.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 err="1">
                <a:latin typeface="Arial" charset="0"/>
                <a:ea typeface="ＭＳ 明朝" charset="-128"/>
              </a:rPr>
              <a:t>Eraut</a:t>
            </a:r>
            <a:r>
              <a:rPr lang="en-US" sz="1400" dirty="0">
                <a:latin typeface="Arial" charset="0"/>
                <a:ea typeface="ＭＳ 明朝" charset="-128"/>
              </a:rPr>
              <a:t>, M. (2004). Informal learning in the workplace. </a:t>
            </a:r>
            <a:r>
              <a:rPr lang="en-US" sz="1400" i="1" dirty="0">
                <a:latin typeface="Arial" charset="0"/>
                <a:ea typeface="ＭＳ 明朝" charset="-128"/>
              </a:rPr>
              <a:t>Studies in Continuing Education</a:t>
            </a:r>
            <a:r>
              <a:rPr lang="en-US" sz="1400" dirty="0"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latin typeface="Arial" charset="0"/>
                <a:ea typeface="ＭＳ 明朝" charset="-128"/>
              </a:rPr>
              <a:t>26</a:t>
            </a:r>
            <a:r>
              <a:rPr lang="en-US" sz="1400" dirty="0">
                <a:latin typeface="Arial" charset="0"/>
                <a:ea typeface="ＭＳ 明朝" charset="-128"/>
              </a:rPr>
              <a:t>(2), 247–273.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Frowe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I. (2005). Professional trust.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British Journal of Educational Studies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53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(1), 34–53.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>
                <a:latin typeface="Arial" charset="0"/>
                <a:ea typeface="ＭＳ 明朝" charset="-128"/>
              </a:rPr>
              <a:t>Gardner, S. K. (2008). Fitting the Mold of Graduate School: A Qualitative Study of Socialization in Doctoral Education. </a:t>
            </a:r>
            <a:r>
              <a:rPr lang="en-US" sz="1400" i="1" dirty="0">
                <a:latin typeface="Arial" charset="0"/>
                <a:ea typeface="ＭＳ 明朝" charset="-128"/>
              </a:rPr>
              <a:t>Innovative Higher Education</a:t>
            </a:r>
            <a:r>
              <a:rPr lang="en-US" sz="1400" dirty="0"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latin typeface="Arial" charset="0"/>
                <a:ea typeface="ＭＳ 明朝" charset="-128"/>
              </a:rPr>
              <a:t>33</a:t>
            </a:r>
            <a:r>
              <a:rPr lang="en-US" sz="1400" dirty="0">
                <a:latin typeface="Arial" charset="0"/>
                <a:ea typeface="ＭＳ 明朝" charset="-128"/>
              </a:rPr>
              <a:t>(2), 125–138.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Groundwater-Smith, S., &amp; Sachs, J. (2002). The activist professional and the reinstatement of trust.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Cambridge Journal of Education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32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(3), 341–358.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>
                <a:latin typeface="Arial" charset="0"/>
                <a:ea typeface="ＭＳ 明朝" charset="-128"/>
              </a:rPr>
              <a:t>Hope-Hailey, P. V., Searle, D. R., &amp; Dietz, D. G. (2012). </a:t>
            </a:r>
            <a:r>
              <a:rPr lang="en-US" sz="1400" i="1" dirty="0">
                <a:latin typeface="Arial" charset="0"/>
                <a:ea typeface="ＭＳ 明朝" charset="-128"/>
              </a:rPr>
              <a:t>Where has all the trust gone?</a:t>
            </a:r>
            <a:r>
              <a:rPr lang="en-US" sz="1400" dirty="0">
                <a:latin typeface="Arial" charset="0"/>
                <a:ea typeface="ＭＳ 明朝" charset="-128"/>
              </a:rPr>
              <a:t> (pp. 1–99). CIPD.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>
                <a:latin typeface="Arial" charset="0"/>
                <a:ea typeface="ＭＳ 明朝" charset="-128"/>
              </a:rPr>
              <a:t>Hughes, C. (2004). The supervisor's influence on workplace learning. </a:t>
            </a:r>
            <a:r>
              <a:rPr lang="en-US" sz="1400" i="1" dirty="0">
                <a:latin typeface="Arial" charset="0"/>
                <a:ea typeface="ＭＳ 明朝" charset="-128"/>
              </a:rPr>
              <a:t>Studies in Continuing Education</a:t>
            </a:r>
            <a:r>
              <a:rPr lang="en-US" sz="1400" dirty="0"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latin typeface="Arial" charset="0"/>
                <a:ea typeface="ＭＳ 明朝" charset="-128"/>
              </a:rPr>
              <a:t>26</a:t>
            </a:r>
            <a:r>
              <a:rPr lang="en-US" sz="1400" dirty="0">
                <a:latin typeface="Arial" charset="0"/>
                <a:ea typeface="ＭＳ 明朝" charset="-128"/>
              </a:rPr>
              <a:t>(2), 275–287.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 err="1">
                <a:latin typeface="Arial" charset="0"/>
                <a:ea typeface="ＭＳ 明朝" charset="-128"/>
              </a:rPr>
              <a:t>Jairam</a:t>
            </a:r>
            <a:r>
              <a:rPr lang="en-US" sz="1400" dirty="0">
                <a:latin typeface="Arial" charset="0"/>
                <a:ea typeface="ＭＳ 明朝" charset="-128"/>
              </a:rPr>
              <a:t>, D., &amp; </a:t>
            </a:r>
            <a:r>
              <a:rPr lang="en-US" sz="1400" dirty="0" err="1">
                <a:latin typeface="Arial" charset="0"/>
                <a:ea typeface="ＭＳ 明朝" charset="-128"/>
              </a:rPr>
              <a:t>Kahl</a:t>
            </a:r>
            <a:r>
              <a:rPr lang="en-US" sz="1400" dirty="0">
                <a:latin typeface="Arial" charset="0"/>
                <a:ea typeface="ＭＳ 明朝" charset="-128"/>
              </a:rPr>
              <a:t>, D. H., Jr. (2012). Navigating the doctoral experience: The role of social support in successful degree completion. </a:t>
            </a:r>
            <a:r>
              <a:rPr lang="en-US" sz="1400" i="1" dirty="0">
                <a:latin typeface="Arial" charset="0"/>
                <a:ea typeface="ＭＳ 明朝" charset="-128"/>
              </a:rPr>
              <a:t>International Journal of Doctoral Studies</a:t>
            </a:r>
            <a:r>
              <a:rPr lang="en-US" sz="1400" dirty="0">
                <a:latin typeface="Arial" charset="0"/>
                <a:ea typeface="ＭＳ 明朝" charset="-128"/>
              </a:rPr>
              <a:t>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Maele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V. D., &amp;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明朝" charset="-128"/>
              </a:rPr>
              <a:t>Houtte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, M. V. (2012). The role of teacher and faculty trust in forming teachers’ job satisfaction: Do years of experience make a difference? </a:t>
            </a:r>
            <a:r>
              <a:rPr lang="en-US" sz="1400" i="1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Teaching and Teacher Education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明朝" charset="-128"/>
              </a:rPr>
              <a:t>. 28, 879-889. </a:t>
            </a:r>
            <a:endParaRPr lang="en-GB" sz="1400" dirty="0">
              <a:latin typeface="Arial" charset="0"/>
              <a:ea typeface="ＭＳ 明朝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sz="1400" dirty="0" err="1">
                <a:latin typeface="Arial" charset="0"/>
                <a:ea typeface="ＭＳ 明朝" charset="-128"/>
              </a:rPr>
              <a:t>McAlpine</a:t>
            </a:r>
            <a:r>
              <a:rPr lang="en-US" sz="1400" dirty="0">
                <a:latin typeface="Arial" charset="0"/>
                <a:ea typeface="ＭＳ 明朝" charset="-128"/>
              </a:rPr>
              <a:t>, L., Paulson, J., </a:t>
            </a:r>
            <a:r>
              <a:rPr lang="en-US" sz="1400" dirty="0" err="1">
                <a:latin typeface="Arial" charset="0"/>
                <a:ea typeface="ＭＳ 明朝" charset="-128"/>
              </a:rPr>
              <a:t>Gonsalves</a:t>
            </a:r>
            <a:r>
              <a:rPr lang="en-US" sz="1400" dirty="0">
                <a:latin typeface="Arial" charset="0"/>
                <a:ea typeface="ＭＳ 明朝" charset="-128"/>
              </a:rPr>
              <a:t>, A., &amp; </a:t>
            </a:r>
            <a:r>
              <a:rPr lang="en-US" sz="1400" dirty="0" err="1">
                <a:latin typeface="Arial" charset="0"/>
                <a:ea typeface="ＭＳ 明朝" charset="-128"/>
              </a:rPr>
              <a:t>Jazvac-Martek</a:t>
            </a:r>
            <a:r>
              <a:rPr lang="en-US" sz="1400" dirty="0">
                <a:latin typeface="Arial" charset="0"/>
                <a:ea typeface="ＭＳ 明朝" charset="-128"/>
              </a:rPr>
              <a:t>, M. (2012). “Untold” doctoral stories: can we move beyond cultural narratives of neglect? </a:t>
            </a:r>
            <a:r>
              <a:rPr lang="en-US" sz="1400" i="1" dirty="0">
                <a:latin typeface="Arial" charset="0"/>
                <a:ea typeface="ＭＳ 明朝" charset="-128"/>
              </a:rPr>
              <a:t>Higher Education Research &amp; Development</a:t>
            </a:r>
            <a:r>
              <a:rPr lang="en-US" sz="1400" dirty="0">
                <a:latin typeface="Arial" charset="0"/>
                <a:ea typeface="ＭＳ 明朝" charset="-128"/>
              </a:rPr>
              <a:t>, </a:t>
            </a:r>
            <a:r>
              <a:rPr lang="en-US" sz="1400" i="1" dirty="0">
                <a:latin typeface="Arial" charset="0"/>
                <a:ea typeface="ＭＳ 明朝" charset="-128"/>
              </a:rPr>
              <a:t>31</a:t>
            </a:r>
            <a:r>
              <a:rPr lang="en-US" sz="1400" dirty="0">
                <a:latin typeface="Arial" charset="0"/>
                <a:ea typeface="ＭＳ 明朝" charset="-128"/>
              </a:rPr>
              <a:t>(4), 511–523</a:t>
            </a:r>
            <a:r>
              <a:rPr lang="en-US" sz="1400" dirty="0" smtClean="0">
                <a:latin typeface="Arial" charset="0"/>
                <a:ea typeface="ＭＳ 明朝" charset="-128"/>
              </a:rPr>
              <a:t>.</a:t>
            </a:r>
            <a:endParaRPr lang="en-GB" sz="1400" dirty="0">
              <a:latin typeface="Arial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1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w</a:t>
            </a:r>
            <a:r>
              <a:rPr lang="en-US" sz="1600" b="1" dirty="0" smtClean="0">
                <a:latin typeface="Helvetica"/>
                <a:cs typeface="Helvetica"/>
              </a:rPr>
              <a:t>hy did I do this work?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419" y="627893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impact of supervision </a:t>
            </a:r>
          </a:p>
          <a:p>
            <a:pPr algn="ctr"/>
            <a:r>
              <a:rPr lang="en-US" sz="2800" b="1" dirty="0" smtClean="0">
                <a:latin typeface="Arial"/>
                <a:cs typeface="Arial"/>
              </a:rPr>
              <a:t>on progress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 rot="422598">
            <a:off x="1996363" y="2232122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03697" y="2691455"/>
            <a:ext cx="3816424" cy="2736304"/>
          </a:xfrm>
          <a:prstGeom prst="rect">
            <a:avLst/>
          </a:prstGeom>
          <a:solidFill>
            <a:srgbClr val="008040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lang="en-GB" sz="2400" i="1" dirty="0" smtClean="0">
                <a:solidFill>
                  <a:srgbClr val="FFFFFF"/>
                </a:solidFill>
                <a:latin typeface="Arial"/>
                <a:cs typeface="Arial"/>
              </a:rPr>
              <a:t>I’m terrified of being asked how it’s going </a:t>
            </a:r>
            <a:r>
              <a:rPr lang="mr-IN" sz="2400" i="1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lang="en-GB" sz="2400" i="1" dirty="0" smtClean="0">
                <a:solidFill>
                  <a:srgbClr val="FFFFFF"/>
                </a:solidFill>
                <a:latin typeface="Arial"/>
                <a:cs typeface="Arial"/>
              </a:rPr>
              <a:t> I have no idea how it works, I’m lost and it’s scary, so I avoid contact.</a:t>
            </a:r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lang="en-GB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0555" y="2691455"/>
            <a:ext cx="3816424" cy="2736304"/>
          </a:xfrm>
          <a:prstGeom prst="rect">
            <a:avLst/>
          </a:prstGeom>
          <a:solidFill>
            <a:srgbClr val="008040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Unspoken rules</a:t>
            </a:r>
            <a:endParaRPr lang="en-GB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Role boundaries blurry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Unclear end goals</a:t>
            </a:r>
            <a:endParaRPr lang="en-GB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Original contribution?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Project management </a:t>
            </a:r>
            <a:endParaRPr lang="en-GB" sz="2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48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w</a:t>
            </a:r>
            <a:r>
              <a:rPr lang="en-US" sz="1600" b="1" dirty="0" smtClean="0">
                <a:latin typeface="Helvetica"/>
                <a:cs typeface="Helvetica"/>
              </a:rPr>
              <a:t>hy did I do this work?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466" y="605446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how best to help </a:t>
            </a:r>
          </a:p>
          <a:p>
            <a:pPr algn="ctr"/>
            <a:r>
              <a:rPr lang="en-US" sz="2800" b="1" dirty="0" smtClean="0">
                <a:latin typeface="Arial"/>
                <a:cs typeface="Arial"/>
              </a:rPr>
              <a:t>students progress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 rot="422598">
            <a:off x="1996363" y="2232122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03697" y="2691455"/>
            <a:ext cx="3816424" cy="2736304"/>
          </a:xfrm>
          <a:prstGeom prst="rect">
            <a:avLst/>
          </a:prstGeom>
          <a:solidFill>
            <a:srgbClr val="008040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lang="en-GB" sz="2400" i="1" dirty="0" smtClean="0">
                <a:solidFill>
                  <a:srgbClr val="FFFFFF"/>
                </a:solidFill>
                <a:latin typeface="Arial"/>
                <a:cs typeface="Arial"/>
              </a:rPr>
              <a:t>I’ve tried hands on, I’ve tried hands off, I just don’t know what they need, and they’ve stopped responding to emails.</a:t>
            </a:r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lang="en-GB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0555" y="2691455"/>
            <a:ext cx="3816424" cy="2736304"/>
          </a:xfrm>
          <a:prstGeom prst="rect">
            <a:avLst/>
          </a:prstGeom>
          <a:solidFill>
            <a:srgbClr val="008040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Chase/quarry effect</a:t>
            </a:r>
            <a:endParaRPr lang="en-GB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What works for me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Silence is golden</a:t>
            </a:r>
            <a:endParaRPr lang="en-GB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More reporting?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I don</a:t>
            </a:r>
            <a:r>
              <a:rPr lang="mr-IN" sz="2400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t know either</a:t>
            </a:r>
            <a:endParaRPr lang="en-GB" sz="2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4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b</a:t>
            </a:r>
            <a:r>
              <a:rPr lang="en-US" sz="1600" b="1" dirty="0" smtClean="0">
                <a:latin typeface="Helvetica"/>
                <a:cs typeface="Helvetica"/>
              </a:rPr>
              <a:t>oth sides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3566" y="911822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insecurities = vulnerabilities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 rot="422598">
            <a:off x="18417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18598" y="2681238"/>
            <a:ext cx="3362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Arial" charset="0"/>
                <a:ea typeface="ＭＳ 明朝" charset="-128"/>
              </a:rPr>
              <a:t>Trust as a </a:t>
            </a:r>
            <a:endParaRPr lang="en-US" sz="2200" dirty="0" smtClean="0">
              <a:solidFill>
                <a:schemeClr val="bg1"/>
              </a:solidFill>
              <a:latin typeface="Arial" charset="0"/>
              <a:ea typeface="ＭＳ 明朝" charset="-128"/>
            </a:endParaRP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" charset="0"/>
                <a:ea typeface="ＭＳ 明朝" charset="-128"/>
              </a:rPr>
              <a:t>workplace 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" charset="0"/>
                <a:ea typeface="ＭＳ 明朝" charset="-128"/>
              </a:rPr>
              <a:t>phenomenon </a:t>
            </a:r>
            <a:r>
              <a:rPr lang="en-US" sz="2200" dirty="0">
                <a:solidFill>
                  <a:schemeClr val="bg1"/>
                </a:solidFill>
                <a:latin typeface="Arial" charset="0"/>
                <a:ea typeface="ＭＳ 明朝" charset="-128"/>
              </a:rPr>
              <a:t>can be defined as '</a:t>
            </a:r>
            <a:r>
              <a:rPr lang="en-US" sz="2200" i="1" dirty="0">
                <a:solidFill>
                  <a:schemeClr val="bg1"/>
                </a:solidFill>
                <a:latin typeface="Arial" charset="0"/>
                <a:ea typeface="ＭＳ 明朝" charset="-128"/>
              </a:rPr>
              <a:t>willingness to accept uncertainly and make oneself vulnerable in the face of insecurity</a:t>
            </a:r>
            <a:r>
              <a:rPr lang="en-US" sz="2200" dirty="0">
                <a:solidFill>
                  <a:schemeClr val="bg1"/>
                </a:solidFill>
                <a:latin typeface="Arial" charset="0"/>
                <a:ea typeface="ＭＳ 明朝" charset="-128"/>
              </a:rPr>
              <a:t>' </a:t>
            </a:r>
            <a:endParaRPr lang="en-US" sz="2200" dirty="0" smtClean="0">
              <a:solidFill>
                <a:schemeClr val="bg1"/>
              </a:solidFill>
              <a:latin typeface="Arial" charset="0"/>
              <a:ea typeface="ＭＳ 明朝" charset="-128"/>
            </a:endParaRP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" charset="0"/>
                <a:ea typeface="ＭＳ 明朝" charset="-128"/>
              </a:rPr>
              <a:t>(</a:t>
            </a:r>
            <a:r>
              <a:rPr lang="en-US" sz="2200" dirty="0">
                <a:solidFill>
                  <a:schemeClr val="bg1"/>
                </a:solidFill>
                <a:latin typeface="Arial" charset="0"/>
                <a:ea typeface="ＭＳ 明朝" charset="-128"/>
              </a:rPr>
              <a:t>Hope-Hailey </a:t>
            </a:r>
            <a:r>
              <a:rPr lang="en-US" sz="2200" i="1" dirty="0">
                <a:solidFill>
                  <a:schemeClr val="bg1"/>
                </a:solidFill>
                <a:latin typeface="Arial" charset="0"/>
                <a:ea typeface="ＭＳ 明朝" charset="-128"/>
              </a:rPr>
              <a:t>et al</a:t>
            </a:r>
            <a:r>
              <a:rPr lang="en-US" sz="2200" dirty="0">
                <a:solidFill>
                  <a:schemeClr val="bg1"/>
                </a:solidFill>
                <a:latin typeface="Arial" charset="0"/>
                <a:ea typeface="ＭＳ 明朝" charset="-128"/>
              </a:rPr>
              <a:t>., 2012)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t</a:t>
            </a:r>
            <a:r>
              <a:rPr lang="en-US" sz="1600" b="1" dirty="0" smtClean="0">
                <a:latin typeface="Helvetica"/>
                <a:cs typeface="Helvetica"/>
              </a:rPr>
              <a:t>ransitions are hard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8963" y="622700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the life and times</a:t>
            </a:r>
          </a:p>
          <a:p>
            <a:pPr algn="ctr"/>
            <a:r>
              <a:rPr lang="en-US" sz="2800" b="1" dirty="0" smtClean="0">
                <a:latin typeface="Arial"/>
                <a:cs typeface="Arial"/>
              </a:rPr>
              <a:t>of </a:t>
            </a:r>
            <a:r>
              <a:rPr lang="en-US" sz="2800" b="1" dirty="0">
                <a:latin typeface="Arial"/>
                <a:cs typeface="Arial"/>
              </a:rPr>
              <a:t>s</a:t>
            </a:r>
            <a:r>
              <a:rPr lang="en-US" sz="2800" b="1" dirty="0" smtClean="0">
                <a:latin typeface="Arial"/>
                <a:cs typeface="Arial"/>
              </a:rPr>
              <a:t>upervision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 rot="422598">
            <a:off x="20449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775200" y="4264636"/>
            <a:ext cx="4033520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4.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Doctoral transition difficulties that go unresolved, are sustained and mediated by the relationship with the supervisor (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McAlpine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et al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2012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GB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" y="4264636"/>
            <a:ext cx="4223896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3. Making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sense of developmental experiences can be supported by good professional relationships </a:t>
            </a:r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Clegg, 2008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5200" y="2689978"/>
            <a:ext cx="4033520" cy="1447636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2. Rapid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identity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shifts create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feelings of confusion, conflict, and evokes an emotional response </a:t>
            </a:r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Eraut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2004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).</a:t>
            </a:r>
            <a:endParaRPr lang="en-GB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80" y="2689979"/>
            <a:ext cx="4223896" cy="1447635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Doctoral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development is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continual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identity reappraisal in response to new learning, changing priorities, and working relationships 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Gardner, 2008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352873" y="3691448"/>
            <a:ext cx="628630" cy="205243"/>
          </a:xfrm>
          <a:prstGeom prst="rightArrow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352873" y="4544835"/>
            <a:ext cx="628630" cy="205243"/>
          </a:xfrm>
          <a:prstGeom prst="rightArrow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>
                <a:latin typeface="Helvetica"/>
                <a:cs typeface="Helvetica"/>
              </a:rPr>
              <a:t>t</a:t>
            </a:r>
            <a:r>
              <a:rPr lang="en-US" sz="1600" b="1" dirty="0" smtClean="0">
                <a:latin typeface="Helvetica"/>
                <a:cs typeface="Helvetica"/>
              </a:rPr>
              <a:t>esting times for HE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466" y="605446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s</a:t>
            </a:r>
            <a:r>
              <a:rPr lang="en-US" sz="2800" b="1" dirty="0" smtClean="0">
                <a:latin typeface="Arial"/>
                <a:cs typeface="Arial"/>
              </a:rPr>
              <a:t>upport for supervisor development </a:t>
            </a:r>
            <a:endParaRPr lang="en-US"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 rot="422598">
            <a:off x="18417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28758" y="2913594"/>
            <a:ext cx="3362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motionally </a:t>
            </a: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competent leadership, as well as </a:t>
            </a:r>
            <a:endParaRPr lang="en-US" i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technical </a:t>
            </a: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intellectual mentorship is required of academic leaders, </a:t>
            </a:r>
            <a:r>
              <a:rPr lang="en-US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 must </a:t>
            </a: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establish good rapport and ‘high-quality’ student-supervisor relationships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Jairam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Kahl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2012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).</a:t>
            </a:r>
            <a:r>
              <a:rPr lang="en-GB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35658" y="2347179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TRUST ME!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4037" y="836198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does more trust = quality?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2935" y="3215349"/>
            <a:ext cx="3088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1. what are the vulnerabilities that exist within doctoral student-supervisor relationships 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3210" y="3584365"/>
            <a:ext cx="30881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5" algn="ctr"/>
            <a:r>
              <a:rPr lang="en-GB" sz="2200" dirty="0" smtClean="0">
                <a:latin typeface="Arial"/>
                <a:cs typeface="Arial"/>
              </a:rPr>
              <a:t>2. how is trust built, how is it eroded, how is it broken?</a:t>
            </a:r>
            <a:endParaRPr lang="en-GB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28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2250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46699" y="2355468"/>
            <a:ext cx="5076082" cy="3942174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8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1879871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Critical Appreciative Inquiry approach (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Cockell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&amp; McArthur-Blair, 2012)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0224" y="803529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smtClean="0">
                <a:latin typeface="Arial"/>
                <a:cs typeface="Arial"/>
              </a:rPr>
              <a:t> </a:t>
            </a:r>
            <a:r>
              <a:rPr lang="en-US" sz="2800" b="1" smtClean="0">
                <a:latin typeface="Arial"/>
                <a:cs typeface="Arial"/>
              </a:rPr>
              <a:t>research study design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7931" y="2801840"/>
            <a:ext cx="3088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completion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literature 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heavy on </a:t>
            </a:r>
            <a:r>
              <a:rPr lang="en-GB" sz="2400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student demographics</a:t>
            </a:r>
            <a:r>
              <a:rPr lang="en-GB" sz="2400" dirty="0" smtClean="0">
                <a:latin typeface="Arial" charset="0"/>
                <a:cs typeface="Arial" charset="0"/>
              </a:rPr>
              <a:t>: M/F, FT/PT, nationality, discipline, age, work experience </a:t>
            </a:r>
            <a:r>
              <a:rPr lang="en-GB" sz="2400" dirty="0" err="1" smtClean="0">
                <a:latin typeface="Arial" charset="0"/>
                <a:cs typeface="Arial" charset="0"/>
              </a:rPr>
              <a:t>etc</a:t>
            </a:r>
            <a:endParaRPr lang="en-GB" sz="2400" dirty="0"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8451" y="2804077"/>
            <a:ext cx="3271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external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  <a:cs typeface="Arial" charset="0"/>
              </a:rPr>
              <a:t>impact 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factors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75001" y="4915207"/>
            <a:ext cx="2219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(</a:t>
            </a:r>
            <a:r>
              <a:rPr lang="en-GB" dirty="0" err="1">
                <a:latin typeface="Arial" charset="0"/>
                <a:cs typeface="Arial" charset="0"/>
              </a:rPr>
              <a:t>Latona</a:t>
            </a:r>
            <a:r>
              <a:rPr lang="en-GB" dirty="0">
                <a:latin typeface="Arial" charset="0"/>
                <a:cs typeface="Arial" charset="0"/>
              </a:rPr>
              <a:t> &amp; </a:t>
            </a:r>
          </a:p>
          <a:p>
            <a:pPr algn="ctr"/>
            <a:r>
              <a:rPr lang="en-GB" dirty="0">
                <a:latin typeface="Arial" charset="0"/>
                <a:cs typeface="Arial" charset="0"/>
              </a:rPr>
              <a:t>Browne, 2001)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853" y="2687361"/>
            <a:ext cx="3726891" cy="3236956"/>
            <a:chOff x="7306396" y="3255644"/>
            <a:chExt cx="3726891" cy="3236956"/>
          </a:xfrm>
        </p:grpSpPr>
        <p:sp>
          <p:nvSpPr>
            <p:cNvPr id="26" name="Hexagon 25"/>
            <p:cNvSpPr/>
            <p:nvPr/>
          </p:nvSpPr>
          <p:spPr>
            <a:xfrm rot="248314">
              <a:off x="7306396" y="3255644"/>
              <a:ext cx="3726891" cy="3148363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65166" y="3630278"/>
              <a:ext cx="2645437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" charset="0"/>
                  <a:ea typeface="Arial" charset="0"/>
                  <a:cs typeface="Arial" charset="0"/>
                </a:rPr>
                <a:t>Phenomenon: </a:t>
              </a:r>
            </a:p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facilitate discussions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of common experiences of enablers and disablers of doctoral 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progression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though a social/relational 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lens. Appreciative enquiry.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51426" y="2570234"/>
            <a:ext cx="3726891" cy="3148363"/>
            <a:chOff x="7306396" y="3255644"/>
            <a:chExt cx="3726891" cy="3148363"/>
          </a:xfrm>
        </p:grpSpPr>
        <p:sp>
          <p:nvSpPr>
            <p:cNvPr id="36" name="Hexagon 35"/>
            <p:cNvSpPr/>
            <p:nvPr/>
          </p:nvSpPr>
          <p:spPr>
            <a:xfrm rot="248314">
              <a:off x="7306396" y="3255644"/>
              <a:ext cx="3726891" cy="3148363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28320" y="3823911"/>
              <a:ext cx="2941964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dirty="0" smtClean="0">
                  <a:latin typeface="Arial"/>
                  <a:cs typeface="Arial"/>
                </a:rPr>
                <a:t>prelim interviews (5)</a:t>
              </a:r>
            </a:p>
            <a:p>
              <a:pPr algn="ctr">
                <a:spcBef>
                  <a:spcPts val="0"/>
                </a:spcBef>
              </a:pPr>
              <a:r>
                <a:rPr lang="en-US" dirty="0">
                  <a:latin typeface="Arial"/>
                  <a:cs typeface="Arial"/>
                </a:rPr>
                <a:t>g</a:t>
              </a:r>
              <a:r>
                <a:rPr lang="en-US" dirty="0" smtClean="0">
                  <a:latin typeface="Arial"/>
                  <a:cs typeface="Arial"/>
                </a:rPr>
                <a:t>roup interviews (54)</a:t>
              </a:r>
            </a:p>
            <a:p>
              <a:pPr algn="ctr">
                <a:spcBef>
                  <a:spcPts val="0"/>
                </a:spcBef>
              </a:pPr>
              <a:r>
                <a:rPr lang="en-US" dirty="0" smtClean="0">
                  <a:latin typeface="Arial"/>
                  <a:cs typeface="Arial"/>
                </a:rPr>
                <a:t>3</a:t>
              </a:r>
              <a:r>
                <a:rPr lang="en-US" baseline="30000" dirty="0" smtClean="0">
                  <a:latin typeface="Arial"/>
                  <a:cs typeface="Arial"/>
                </a:rPr>
                <a:t>rd</a:t>
              </a:r>
              <a:r>
                <a:rPr lang="en-US" dirty="0" smtClean="0">
                  <a:latin typeface="Arial"/>
                  <a:cs typeface="Arial"/>
                </a:rPr>
                <a:t> year (or PT</a:t>
              </a:r>
              <a:r>
                <a:rPr lang="en-US" sz="1500" dirty="0">
                  <a:latin typeface="Arial" charset="0"/>
                  <a:ea typeface="Arial" charset="0"/>
                  <a:cs typeface="Arial" charset="0"/>
                </a:rPr>
                <a:t>☰</a:t>
              </a:r>
              <a:r>
                <a:rPr lang="en-US" dirty="0" smtClean="0">
                  <a:latin typeface="Arial"/>
                  <a:cs typeface="Arial"/>
                </a:rPr>
                <a:t>) PGRs</a:t>
              </a:r>
              <a:endParaRPr lang="en-US" dirty="0">
                <a:latin typeface="Arial"/>
                <a:cs typeface="Arial"/>
              </a:endParaRPr>
            </a:p>
            <a:p>
              <a:pPr algn="ctr">
                <a:spcBef>
                  <a:spcPts val="0"/>
                </a:spcBef>
              </a:pPr>
              <a:r>
                <a:rPr lang="en-US" dirty="0" smtClean="0">
                  <a:latin typeface="Arial"/>
                  <a:cs typeface="Arial"/>
                </a:rPr>
                <a:t>15% non-STEM</a:t>
              </a:r>
            </a:p>
            <a:p>
              <a:pPr algn="ctr">
                <a:spcBef>
                  <a:spcPts val="0"/>
                </a:spcBef>
              </a:pPr>
              <a:r>
                <a:rPr lang="en-US" dirty="0" smtClean="0">
                  <a:latin typeface="Arial"/>
                  <a:cs typeface="Arial"/>
                </a:rPr>
                <a:t>Interpretive analysis</a:t>
              </a:r>
            </a:p>
            <a:p>
              <a:pPr algn="ctr">
                <a:spcBef>
                  <a:spcPts val="0"/>
                </a:spcBef>
              </a:pPr>
              <a:endParaRPr lang="en-US" dirty="0" smtClean="0">
                <a:latin typeface="Arial"/>
                <a:cs typeface="Arial"/>
              </a:endParaRPr>
            </a:p>
            <a:p>
              <a:pPr algn="ctr">
                <a:spcBef>
                  <a:spcPts val="0"/>
                </a:spcBef>
              </a:pPr>
              <a:r>
                <a:rPr lang="en-US" dirty="0" smtClean="0">
                  <a:latin typeface="Arial"/>
                  <a:cs typeface="Arial"/>
                </a:rPr>
                <a:t>PLUS: supervisor data</a:t>
              </a:r>
              <a:endParaRPr lang="en-US" dirty="0">
                <a:latin typeface="Arial"/>
                <a:cs typeface="Arial"/>
              </a:endParaRPr>
            </a:p>
            <a:p>
              <a:pPr algn="ctr">
                <a:spcBef>
                  <a:spcPts val="0"/>
                </a:spcBef>
              </a:pPr>
              <a:r>
                <a:rPr lang="en-US" dirty="0" smtClean="0">
                  <a:latin typeface="Arial"/>
                  <a:cs typeface="Arial"/>
                </a:rPr>
                <a:t>PLUS</a:t>
              </a:r>
              <a:r>
                <a:rPr lang="en-US" dirty="0">
                  <a:latin typeface="Arial"/>
                  <a:cs typeface="Arial"/>
                </a:rPr>
                <a:t>: </a:t>
              </a:r>
              <a:r>
                <a:rPr lang="en-US" dirty="0" smtClean="0">
                  <a:latin typeface="Arial"/>
                  <a:cs typeface="Arial"/>
                </a:rPr>
                <a:t>blog data</a:t>
              </a:r>
              <a:endParaRPr lang="en-US" u="sng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22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pattFill prst="lgCheck">
              <a:fgClr>
                <a:srgbClr val="00804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FFC000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students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651" y="905893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GB" sz="2800" b="1" dirty="0">
                <a:latin typeface="Arial" charset="0"/>
                <a:cs typeface="Arial" charset="0"/>
              </a:rPr>
              <a:t>1. what are the </a:t>
            </a:r>
            <a:r>
              <a:rPr lang="en-GB" sz="2800" b="1" dirty="0" smtClean="0">
                <a:latin typeface="Arial" charset="0"/>
                <a:cs typeface="Arial" charset="0"/>
              </a:rPr>
              <a:t>vulnerabilities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6" name="Hexagon 25"/>
          <p:cNvSpPr/>
          <p:nvPr/>
        </p:nvSpPr>
        <p:spPr>
          <a:xfrm rot="248314">
            <a:off x="664279" y="1774829"/>
            <a:ext cx="5480928" cy="4596549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456018" y="1976949"/>
            <a:ext cx="82286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Unclear expectations 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Learning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involves not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knowing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Research is all about the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unknown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Define </a:t>
            </a:r>
            <a:r>
              <a:rPr lang="en-US" sz="2400" b="1" dirty="0" err="1" smtClean="0">
                <a:latin typeface="Arial" charset="0"/>
                <a:ea typeface="Arial" charset="0"/>
                <a:cs typeface="Arial" charset="0"/>
              </a:rPr>
              <a:t>doctorateness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? Define OC? Define critical?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Academic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rudeness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‘Fine’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is not the same as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good</a:t>
            </a:r>
            <a:endParaRPr lang="en-US" sz="3600" b="1" strike="sngStrike" dirty="0">
              <a:latin typeface="Arial" charset="0"/>
              <a:ea typeface="Arial" charset="0"/>
              <a:cs typeface="Arial" charset="0"/>
            </a:endParaRP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All or </a:t>
            </a:r>
            <a:r>
              <a:rPr lang="en-US" sz="2400" b="1" smtClean="0">
                <a:latin typeface="Arial" charset="0"/>
                <a:ea typeface="Arial" charset="0"/>
                <a:cs typeface="Arial" charset="0"/>
              </a:rPr>
              <a:t>nothing stakes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Absent/changing ECR colleagues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Tied to one person (grant exacerbates)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No-one really wants to help (status quo)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Non-responsive supervisors</a:t>
            </a:r>
          </a:p>
          <a:p>
            <a:pPr lvl="1" algn="ctr">
              <a:buClr>
                <a:schemeClr val="accent2"/>
              </a:buClr>
              <a:buSzPct val="70000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onflicting agendas (grants/publishing)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Hexagon 8"/>
          <p:cNvSpPr/>
          <p:nvPr/>
        </p:nvSpPr>
        <p:spPr>
          <a:xfrm rot="248314">
            <a:off x="6538918" y="900975"/>
            <a:ext cx="2646411" cy="2036508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48693" y="1430950"/>
            <a:ext cx="2160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US" sz="1200" dirty="0">
                <a:latin typeface="Arial"/>
                <a:cs typeface="Arial"/>
              </a:rPr>
              <a:t>http://</a:t>
            </a:r>
            <a:r>
              <a:rPr lang="en-US" sz="1200" dirty="0" err="1" smtClean="0">
                <a:latin typeface="Arial"/>
                <a:cs typeface="Arial"/>
              </a:rPr>
              <a:t>predoctorbility.co.uk</a:t>
            </a:r>
            <a:r>
              <a:rPr lang="en-US" sz="1200" dirty="0" smtClean="0">
                <a:latin typeface="Arial"/>
                <a:cs typeface="Arial"/>
              </a:rPr>
              <a:t>/willingness-to-accept-uncertainly-and-make-oneself-vulnerable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87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1279</Words>
  <Application>Microsoft Macintosh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Helvetica</vt:lpstr>
      <vt:lpstr>Mangal</vt:lpstr>
      <vt:lpstr>ＭＳ 明朝</vt:lpstr>
      <vt:lpstr>Symbol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Sheffield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Guccione</dc:creator>
  <cp:lastModifiedBy>Kay Guccione</cp:lastModifiedBy>
  <cp:revision>169</cp:revision>
  <cp:lastPrinted>2016-06-07T11:05:43Z</cp:lastPrinted>
  <dcterms:created xsi:type="dcterms:W3CDTF">2014-06-18T08:27:36Z</dcterms:created>
  <dcterms:modified xsi:type="dcterms:W3CDTF">2016-10-13T15:52:29Z</dcterms:modified>
</cp:coreProperties>
</file>