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7" r:id="rId9"/>
    <p:sldId id="268" r:id="rId10"/>
    <p:sldId id="269" r:id="rId11"/>
    <p:sldId id="271" r:id="rId12"/>
    <p:sldId id="270" r:id="rId13"/>
    <p:sldId id="263" r:id="rId14"/>
    <p:sldId id="264" r:id="rId15"/>
    <p:sldId id="277" r:id="rId16"/>
    <p:sldId id="278" r:id="rId17"/>
    <p:sldId id="273" r:id="rId18"/>
    <p:sldId id="274" r:id="rId19"/>
    <p:sldId id="265" r:id="rId20"/>
    <p:sldId id="272"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9C9F"/>
    <a:srgbClr val="844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3063" autoAdjust="0"/>
  </p:normalViewPr>
  <p:slideViewPr>
    <p:cSldViewPr snapToGrid="0">
      <p:cViewPr varScale="1">
        <p:scale>
          <a:sx n="53" d="100"/>
          <a:sy n="53" d="100"/>
        </p:scale>
        <p:origin x="-125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FF1B4-27B3-4584-85A7-EC2C1B935F55}" type="datetimeFigureOut">
              <a:rPr lang="en-GB" smtClean="0"/>
              <a:t>25/10/2018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9A2AF-BDBB-42DB-A58E-115984C692BC}" type="slidenum">
              <a:rPr lang="en-GB" smtClean="0"/>
              <a:t>‹#›</a:t>
            </a:fld>
            <a:endParaRPr lang="en-GB"/>
          </a:p>
        </p:txBody>
      </p:sp>
    </p:spTree>
    <p:extLst>
      <p:ext uri="{BB962C8B-B14F-4D97-AF65-F5344CB8AC3E}">
        <p14:creationId xmlns:p14="http://schemas.microsoft.com/office/powerpoint/2010/main" val="3706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today I am going to reminisce a little about my own career, a mostly accidental, and certainly non traditional one. And then I am going to talk about my work with institutions, and what I think leads me here to this moment, and perhaps how you have arrived at this moment.</a:t>
            </a:r>
          </a:p>
          <a:p>
            <a:endParaRPr lang="en-GB" baseline="0" dirty="0" smtClean="0"/>
          </a:p>
          <a:p>
            <a:r>
              <a:rPr lang="en-GB" baseline="0" dirty="0" smtClean="0"/>
              <a:t>I am going to make you work, there will be POST-ITS – I was delighted to hear that this was a paperless conference and so insisted on post-its. </a:t>
            </a:r>
          </a:p>
          <a:p>
            <a:endParaRPr lang="en-GB" baseline="0" dirty="0" smtClean="0"/>
          </a:p>
          <a:p>
            <a:r>
              <a:rPr lang="en-GB" baseline="0" dirty="0" smtClean="0"/>
              <a:t>And at the end of the day we are going to come back revisit them. </a:t>
            </a:r>
          </a:p>
          <a:p>
            <a:r>
              <a:rPr lang="en-GB" b="1" dirty="0" smtClean="0"/>
              <a:t/>
            </a:r>
            <a:br>
              <a:rPr lang="en-GB" b="1"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1</a:t>
            </a:fld>
            <a:endParaRPr lang="en-GB"/>
          </a:p>
        </p:txBody>
      </p:sp>
    </p:spTree>
    <p:extLst>
      <p:ext uri="{BB962C8B-B14F-4D97-AF65-F5344CB8AC3E}">
        <p14:creationId xmlns:p14="http://schemas.microsoft.com/office/powerpoint/2010/main" val="3058454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the heart of</a:t>
            </a:r>
            <a:r>
              <a:rPr lang="en-GB" baseline="0" dirty="0" smtClean="0"/>
              <a:t> the work we, you do with PhD students and new researchers is culture. (spell it out)</a:t>
            </a:r>
          </a:p>
          <a:p>
            <a:endParaRPr lang="en-GB" baseline="0" dirty="0" smtClean="0"/>
          </a:p>
          <a:p>
            <a:r>
              <a:rPr lang="en-GB" baseline="0" dirty="0" smtClean="0"/>
              <a:t>I want to unpick some of those things and look in more detail at them. </a:t>
            </a:r>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10</a:t>
            </a:fld>
            <a:endParaRPr lang="en-GB"/>
          </a:p>
        </p:txBody>
      </p:sp>
    </p:spTree>
    <p:extLst>
      <p:ext uri="{BB962C8B-B14F-4D97-AF65-F5344CB8AC3E}">
        <p14:creationId xmlns:p14="http://schemas.microsoft.com/office/powerpoint/2010/main" val="769203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through the model</a:t>
            </a:r>
          </a:p>
          <a:p>
            <a:endParaRPr lang="en-GB" dirty="0" smtClean="0"/>
          </a:p>
          <a:p>
            <a:r>
              <a:rPr lang="en-GB" dirty="0" smtClean="0"/>
              <a:t>(also the reference was there because the conference organiser told me</a:t>
            </a:r>
            <a:r>
              <a:rPr lang="en-GB" baseline="0" dirty="0" smtClean="0"/>
              <a:t> to be academic)</a:t>
            </a:r>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11</a:t>
            </a:fld>
            <a:endParaRPr lang="en-GB"/>
          </a:p>
        </p:txBody>
      </p:sp>
    </p:spTree>
    <p:extLst>
      <p:ext uri="{BB962C8B-B14F-4D97-AF65-F5344CB8AC3E}">
        <p14:creationId xmlns:p14="http://schemas.microsoft.com/office/powerpoint/2010/main" val="1281992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13</a:t>
            </a:fld>
            <a:endParaRPr lang="en-GB"/>
          </a:p>
        </p:txBody>
      </p:sp>
    </p:spTree>
    <p:extLst>
      <p:ext uri="{BB962C8B-B14F-4D97-AF65-F5344CB8AC3E}">
        <p14:creationId xmlns:p14="http://schemas.microsoft.com/office/powerpoint/2010/main" val="381498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assumptions are made about this path not taken?</a:t>
            </a:r>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14</a:t>
            </a:fld>
            <a:endParaRPr lang="en-GB"/>
          </a:p>
        </p:txBody>
      </p:sp>
    </p:spTree>
    <p:extLst>
      <p:ext uri="{BB962C8B-B14F-4D97-AF65-F5344CB8AC3E}">
        <p14:creationId xmlns:p14="http://schemas.microsoft.com/office/powerpoint/2010/main" val="2308131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15</a:t>
            </a:fld>
            <a:endParaRPr lang="en-GB"/>
          </a:p>
        </p:txBody>
      </p:sp>
    </p:spTree>
    <p:extLst>
      <p:ext uri="{BB962C8B-B14F-4D97-AF65-F5344CB8AC3E}">
        <p14:creationId xmlns:p14="http://schemas.microsoft.com/office/powerpoint/2010/main" val="197255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16</a:t>
            </a:fld>
            <a:endParaRPr lang="en-GB"/>
          </a:p>
        </p:txBody>
      </p:sp>
    </p:spTree>
    <p:extLst>
      <p:ext uri="{BB962C8B-B14F-4D97-AF65-F5344CB8AC3E}">
        <p14:creationId xmlns:p14="http://schemas.microsoft.com/office/powerpoint/2010/main" val="470141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17</a:t>
            </a:fld>
            <a:endParaRPr lang="en-GB"/>
          </a:p>
        </p:txBody>
      </p:sp>
    </p:spTree>
    <p:extLst>
      <p:ext uri="{BB962C8B-B14F-4D97-AF65-F5344CB8AC3E}">
        <p14:creationId xmlns:p14="http://schemas.microsoft.com/office/powerpoint/2010/main" val="3886584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18</a:t>
            </a:fld>
            <a:endParaRPr lang="en-GB"/>
          </a:p>
        </p:txBody>
      </p:sp>
    </p:spTree>
    <p:extLst>
      <p:ext uri="{BB962C8B-B14F-4D97-AF65-F5344CB8AC3E}">
        <p14:creationId xmlns:p14="http://schemas.microsoft.com/office/powerpoint/2010/main" val="3960490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not because of you</a:t>
            </a:r>
          </a:p>
          <a:p>
            <a:r>
              <a:rPr lang="en-GB" dirty="0" smtClean="0"/>
              <a:t>If the culture of your organisation thinks that not going onto an academic career is somehow less than, its neither your fault, nor something you can fix all alone. </a:t>
            </a:r>
          </a:p>
          <a:p>
            <a:r>
              <a:rPr lang="en-GB" dirty="0" smtClean="0"/>
              <a:t>And you can not fix it in this room. </a:t>
            </a:r>
          </a:p>
          <a:p>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19</a:t>
            </a:fld>
            <a:endParaRPr lang="en-GB"/>
          </a:p>
        </p:txBody>
      </p:sp>
    </p:spTree>
    <p:extLst>
      <p:ext uri="{BB962C8B-B14F-4D97-AF65-F5344CB8AC3E}">
        <p14:creationId xmlns:p14="http://schemas.microsoft.com/office/powerpoint/2010/main" val="281714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This is not the place I was born, but it is very close to it. I went to a School in the West Midlands and along with many others in my peer group achieved very little in the way of academic qualifications, and I may not have actually turned up to most of the exams because this was Thatcher’s Britain, m</a:t>
            </a:r>
            <a:r>
              <a:rPr lang="en-GB" dirty="0" smtClean="0"/>
              <a:t>y teachers</a:t>
            </a:r>
            <a:r>
              <a:rPr lang="en-GB" baseline="0" dirty="0" smtClean="0"/>
              <a:t> told me I was not academic. And I disengaged - what was the point. </a:t>
            </a:r>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2</a:t>
            </a:fld>
            <a:endParaRPr lang="en-GB"/>
          </a:p>
        </p:txBody>
      </p:sp>
    </p:spTree>
    <p:extLst>
      <p:ext uri="{BB962C8B-B14F-4D97-AF65-F5344CB8AC3E}">
        <p14:creationId xmlns:p14="http://schemas.microsoft.com/office/powerpoint/2010/main" val="18398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was quite lucky</a:t>
            </a:r>
            <a:r>
              <a:rPr lang="en-GB" baseline="0" dirty="0" smtClean="0"/>
              <a:t> when I left school at 16, and I got temporary work for a few months, what might be described as the proto gig-economy. This is one of the places I worked evening shifts at, Bilston Steel works. I used put sand mouldings onto the castings ready for the hot metal to be poured in. </a:t>
            </a:r>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3</a:t>
            </a:fld>
            <a:endParaRPr lang="en-GB"/>
          </a:p>
        </p:txBody>
      </p:sp>
    </p:spTree>
    <p:extLst>
      <p:ext uri="{BB962C8B-B14F-4D97-AF65-F5344CB8AC3E}">
        <p14:creationId xmlns:p14="http://schemas.microsoft.com/office/powerpoint/2010/main" val="343223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1979 , the </a:t>
            </a:r>
            <a:r>
              <a:rPr lang="en-GB" baseline="0" dirty="0" err="1" smtClean="0"/>
              <a:t>Govt</a:t>
            </a:r>
            <a:r>
              <a:rPr lang="en-GB" baseline="0" dirty="0" smtClean="0"/>
              <a:t> had started running down the Armed Services. But in 82 the Falklands meant that recruitment and investment went up. I was 16 and my Father drove me to a Navy recruitment centre and by Christmas I was in Uniform, and for about 10 years that was my lot in life. </a:t>
            </a:r>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4</a:t>
            </a:fld>
            <a:endParaRPr lang="en-GB"/>
          </a:p>
        </p:txBody>
      </p:sp>
    </p:spTree>
    <p:extLst>
      <p:ext uri="{BB962C8B-B14F-4D97-AF65-F5344CB8AC3E}">
        <p14:creationId xmlns:p14="http://schemas.microsoft.com/office/powerpoint/2010/main" val="278807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when</a:t>
            </a:r>
            <a:r>
              <a:rPr lang="en-GB" baseline="0" dirty="0" smtClean="0"/>
              <a:t> I left… </a:t>
            </a:r>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5</a:t>
            </a:fld>
            <a:endParaRPr lang="en-GB"/>
          </a:p>
        </p:txBody>
      </p:sp>
    </p:spTree>
    <p:extLst>
      <p:ext uri="{BB962C8B-B14F-4D97-AF65-F5344CB8AC3E}">
        <p14:creationId xmlns:p14="http://schemas.microsoft.com/office/powerpoint/2010/main" val="81378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 always</a:t>
            </a:r>
            <a:r>
              <a:rPr lang="en-GB" baseline="0" dirty="0" smtClean="0"/>
              <a:t> had a passion for Nature, and that had grown into Environmentalism and I was active as a volunteer on a lot of different things. Someone suggested I do an Open University Module, and I thought no way, but I had a go. And then I did an access to higher </a:t>
            </a:r>
            <a:r>
              <a:rPr lang="en-GB" baseline="0" dirty="0" err="1" smtClean="0"/>
              <a:t>ed</a:t>
            </a:r>
            <a:r>
              <a:rPr lang="en-GB" baseline="0" dirty="0" smtClean="0"/>
              <a:t> course and ended up an Environmental Science course. Now at this point I was determined to go and work in the rainforest or the Antarctic, and I’d already visited both so.. When I graduated I had several opportunities including an offer of a PhD looking at Eutrophication and </a:t>
            </a:r>
            <a:r>
              <a:rPr lang="en-GB" baseline="0" dirty="0" err="1" smtClean="0"/>
              <a:t>Paludification</a:t>
            </a:r>
            <a:r>
              <a:rPr lang="en-GB" baseline="0" dirty="0" smtClean="0"/>
              <a:t> of freshwater lakes, and I also had an offer of working for an NGO in a cloud forest. </a:t>
            </a:r>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6</a:t>
            </a:fld>
            <a:endParaRPr lang="en-GB"/>
          </a:p>
        </p:txBody>
      </p:sp>
    </p:spTree>
    <p:extLst>
      <p:ext uri="{BB962C8B-B14F-4D97-AF65-F5344CB8AC3E}">
        <p14:creationId xmlns:p14="http://schemas.microsoft.com/office/powerpoint/2010/main" val="420344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a:t>
            </a:r>
            <a:r>
              <a:rPr lang="en-GB" baseline="0" dirty="0" smtClean="0"/>
              <a:t> as temporary work, and as a mature student who had worked in lots of places I was asked by an academic to help him develop key skills in some of his PhD students. Which led me down a pathway of academic development and technology and leadership development. </a:t>
            </a:r>
            <a:r>
              <a:rPr lang="en-GB" baseline="0" dirty="0" err="1" smtClean="0"/>
              <a:t>Etc</a:t>
            </a:r>
            <a:r>
              <a:rPr lang="en-GB" baseline="0" dirty="0" smtClean="0"/>
              <a:t> Until 20 years later I am stood here. </a:t>
            </a:r>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7</a:t>
            </a:fld>
            <a:endParaRPr lang="en-GB"/>
          </a:p>
        </p:txBody>
      </p:sp>
    </p:spTree>
    <p:extLst>
      <p:ext uri="{BB962C8B-B14F-4D97-AF65-F5344CB8AC3E}">
        <p14:creationId xmlns:p14="http://schemas.microsoft.com/office/powerpoint/2010/main" val="301557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do not</a:t>
            </a:r>
            <a:r>
              <a:rPr lang="en-GB" baseline="0" dirty="0" smtClean="0"/>
              <a:t> have a PhD</a:t>
            </a:r>
            <a:endParaRPr lang="en-GB" dirty="0" smtClean="0"/>
          </a:p>
          <a:p>
            <a:endParaRPr lang="en-GB" dirty="0" smtClean="0"/>
          </a:p>
          <a:p>
            <a:r>
              <a:rPr lang="en-GB" dirty="0" smtClean="0"/>
              <a:t>Actually</a:t>
            </a:r>
            <a:r>
              <a:rPr lang="en-GB" baseline="0" dirty="0" smtClean="0"/>
              <a:t> at 16 I was told I was not academic. </a:t>
            </a:r>
          </a:p>
          <a:p>
            <a:endParaRPr lang="en-GB" baseline="0" dirty="0" smtClean="0"/>
          </a:p>
          <a:p>
            <a:r>
              <a:rPr lang="en-GB" dirty="0" smtClean="0"/>
              <a:t>But here I am,</a:t>
            </a:r>
            <a:r>
              <a:rPr lang="en-GB" baseline="0" dirty="0" smtClean="0"/>
              <a:t> over 40 articles and book chapters published, and several more in “process”</a:t>
            </a:r>
            <a:endParaRPr lang="en-GB" dirty="0"/>
          </a:p>
        </p:txBody>
      </p:sp>
      <p:sp>
        <p:nvSpPr>
          <p:cNvPr id="4" name="Slide Number Placeholder 3"/>
          <p:cNvSpPr>
            <a:spLocks noGrp="1"/>
          </p:cNvSpPr>
          <p:nvPr>
            <p:ph type="sldNum" sz="quarter" idx="10"/>
          </p:nvPr>
        </p:nvSpPr>
        <p:spPr/>
        <p:txBody>
          <a:bodyPr/>
          <a:lstStyle/>
          <a:p>
            <a:fld id="{89F9A2AF-BDBB-42DB-A58E-115984C692BC}" type="slidenum">
              <a:rPr lang="en-GB" smtClean="0"/>
              <a:t>8</a:t>
            </a:fld>
            <a:endParaRPr lang="en-GB"/>
          </a:p>
        </p:txBody>
      </p:sp>
    </p:spTree>
    <p:extLst>
      <p:ext uri="{BB962C8B-B14F-4D97-AF65-F5344CB8AC3E}">
        <p14:creationId xmlns:p14="http://schemas.microsoft.com/office/powerpoint/2010/main" val="3027772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latin typeface="+mn-lt"/>
                <a:ea typeface="+mn-ea"/>
                <a:cs typeface="+mn-cs"/>
              </a:rPr>
              <a:t>I am hoping that you recognise this text from the conference programme? </a:t>
            </a:r>
            <a:endParaRPr lang="en-GB" dirty="0" smtClean="0">
              <a:effectLst/>
            </a:endParaRPr>
          </a:p>
          <a:p>
            <a:pPr rtl="0"/>
            <a:r>
              <a:rPr lang="en-GB" dirty="0" smtClean="0"/>
              <a:t/>
            </a:r>
            <a:br>
              <a:rPr lang="en-GB" dirty="0" smtClean="0"/>
            </a:br>
            <a:r>
              <a:rPr lang="en-GB" sz="1200" b="0" i="0" u="none" strike="noStrike" kern="1200" dirty="0" smtClean="0">
                <a:solidFill>
                  <a:schemeClr val="tx1"/>
                </a:solidFill>
                <a:effectLst/>
                <a:latin typeface="+mn-lt"/>
                <a:ea typeface="+mn-ea"/>
                <a:cs typeface="+mn-cs"/>
              </a:rPr>
              <a:t>The things that were possible for PhD students 20 - 30 years ago has changed. And the students that we have now have also changed. Choices have reduced as numbers have increased. I made reference to the gig economy earlier, we are seeing the emergence of gig economy in higher ed. Your students have fewer secure options open to them than students of 5, 10, 15  years ago. And the discourse being generated around these students who are leaving the academy is generated by those who are privileged to have gotten into the “academic club” early. </a:t>
            </a:r>
            <a:endParaRPr lang="en-GB" dirty="0">
              <a:effectLst/>
            </a:endParaRPr>
          </a:p>
        </p:txBody>
      </p:sp>
      <p:sp>
        <p:nvSpPr>
          <p:cNvPr id="4" name="Slide Number Placeholder 3"/>
          <p:cNvSpPr>
            <a:spLocks noGrp="1"/>
          </p:cNvSpPr>
          <p:nvPr>
            <p:ph type="sldNum" sz="quarter" idx="10"/>
          </p:nvPr>
        </p:nvSpPr>
        <p:spPr/>
        <p:txBody>
          <a:bodyPr/>
          <a:lstStyle/>
          <a:p>
            <a:fld id="{89F9A2AF-BDBB-42DB-A58E-115984C692BC}" type="slidenum">
              <a:rPr lang="en-GB" smtClean="0"/>
              <a:t>9</a:t>
            </a:fld>
            <a:endParaRPr lang="en-GB"/>
          </a:p>
        </p:txBody>
      </p:sp>
    </p:spTree>
    <p:extLst>
      <p:ext uri="{BB962C8B-B14F-4D97-AF65-F5344CB8AC3E}">
        <p14:creationId xmlns:p14="http://schemas.microsoft.com/office/powerpoint/2010/main" val="143448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D8CE6B-F5A6-40CF-B075-34D7D96D5E0D}"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68AB9-289B-4AA2-A718-ABC8FFDECB24}" type="slidenum">
              <a:rPr lang="en-GB" smtClean="0"/>
              <a:t>‹#›</a:t>
            </a:fld>
            <a:endParaRPr lang="en-GB"/>
          </a:p>
        </p:txBody>
      </p:sp>
    </p:spTree>
    <p:extLst>
      <p:ext uri="{BB962C8B-B14F-4D97-AF65-F5344CB8AC3E}">
        <p14:creationId xmlns:p14="http://schemas.microsoft.com/office/powerpoint/2010/main" val="405249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D8CE6B-F5A6-40CF-B075-34D7D96D5E0D}"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68AB9-289B-4AA2-A718-ABC8FFDECB24}" type="slidenum">
              <a:rPr lang="en-GB" smtClean="0"/>
              <a:t>‹#›</a:t>
            </a:fld>
            <a:endParaRPr lang="en-GB"/>
          </a:p>
        </p:txBody>
      </p:sp>
    </p:spTree>
    <p:extLst>
      <p:ext uri="{BB962C8B-B14F-4D97-AF65-F5344CB8AC3E}">
        <p14:creationId xmlns:p14="http://schemas.microsoft.com/office/powerpoint/2010/main" val="271565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D8CE6B-F5A6-40CF-B075-34D7D96D5E0D}"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68AB9-289B-4AA2-A718-ABC8FFDECB24}" type="slidenum">
              <a:rPr lang="en-GB" smtClean="0"/>
              <a:t>‹#›</a:t>
            </a:fld>
            <a:endParaRPr lang="en-GB"/>
          </a:p>
        </p:txBody>
      </p:sp>
    </p:spTree>
    <p:extLst>
      <p:ext uri="{BB962C8B-B14F-4D97-AF65-F5344CB8AC3E}">
        <p14:creationId xmlns:p14="http://schemas.microsoft.com/office/powerpoint/2010/main" val="3442281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noProof="0"/>
              <a:t>October 2015</a:t>
            </a:r>
            <a:endParaRPr lang="en-GB" noProof="0"/>
          </a:p>
        </p:txBody>
      </p:sp>
      <p:sp>
        <p:nvSpPr>
          <p:cNvPr id="4" name="Footer Placeholder 3"/>
          <p:cNvSpPr>
            <a:spLocks noGrp="1"/>
          </p:cNvSpPr>
          <p:nvPr>
            <p:ph type="ftr" sz="quarter" idx="11"/>
          </p:nvPr>
        </p:nvSpPr>
        <p:spPr/>
        <p:txBody>
          <a:bodyPr/>
          <a:lstStyle/>
          <a:p>
            <a:r>
              <a:rPr lang="en-GB" noProof="0"/>
              <a:t>Creating persuasive digital narratives</a:t>
            </a:r>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a:p>
        </p:txBody>
      </p:sp>
    </p:spTree>
    <p:extLst>
      <p:ext uri="{BB962C8B-B14F-4D97-AF65-F5344CB8AC3E}">
        <p14:creationId xmlns:p14="http://schemas.microsoft.com/office/powerpoint/2010/main" val="366469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D8CE6B-F5A6-40CF-B075-34D7D96D5E0D}"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68AB9-289B-4AA2-A718-ABC8FFDECB24}" type="slidenum">
              <a:rPr lang="en-GB" smtClean="0"/>
              <a:t>‹#›</a:t>
            </a:fld>
            <a:endParaRPr lang="en-GB"/>
          </a:p>
        </p:txBody>
      </p:sp>
    </p:spTree>
    <p:extLst>
      <p:ext uri="{BB962C8B-B14F-4D97-AF65-F5344CB8AC3E}">
        <p14:creationId xmlns:p14="http://schemas.microsoft.com/office/powerpoint/2010/main" val="422610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8CE6B-F5A6-40CF-B075-34D7D96D5E0D}"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68AB9-289B-4AA2-A718-ABC8FFDECB24}" type="slidenum">
              <a:rPr lang="en-GB" smtClean="0"/>
              <a:t>‹#›</a:t>
            </a:fld>
            <a:endParaRPr lang="en-GB"/>
          </a:p>
        </p:txBody>
      </p:sp>
    </p:spTree>
    <p:extLst>
      <p:ext uri="{BB962C8B-B14F-4D97-AF65-F5344CB8AC3E}">
        <p14:creationId xmlns:p14="http://schemas.microsoft.com/office/powerpoint/2010/main" val="67713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D8CE6B-F5A6-40CF-B075-34D7D96D5E0D}" type="datetimeFigureOut">
              <a:rPr lang="en-GB" smtClean="0"/>
              <a:t>25/10/2018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68AB9-289B-4AA2-A718-ABC8FFDECB24}" type="slidenum">
              <a:rPr lang="en-GB" smtClean="0"/>
              <a:t>‹#›</a:t>
            </a:fld>
            <a:endParaRPr lang="en-GB"/>
          </a:p>
        </p:txBody>
      </p:sp>
    </p:spTree>
    <p:extLst>
      <p:ext uri="{BB962C8B-B14F-4D97-AF65-F5344CB8AC3E}">
        <p14:creationId xmlns:p14="http://schemas.microsoft.com/office/powerpoint/2010/main" val="20166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D8CE6B-F5A6-40CF-B075-34D7D96D5E0D}" type="datetimeFigureOut">
              <a:rPr lang="en-GB" smtClean="0"/>
              <a:t>25/10/2018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668AB9-289B-4AA2-A718-ABC8FFDECB24}" type="slidenum">
              <a:rPr lang="en-GB" smtClean="0"/>
              <a:t>‹#›</a:t>
            </a:fld>
            <a:endParaRPr lang="en-GB"/>
          </a:p>
        </p:txBody>
      </p:sp>
    </p:spTree>
    <p:extLst>
      <p:ext uri="{BB962C8B-B14F-4D97-AF65-F5344CB8AC3E}">
        <p14:creationId xmlns:p14="http://schemas.microsoft.com/office/powerpoint/2010/main" val="272365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D8CE6B-F5A6-40CF-B075-34D7D96D5E0D}" type="datetimeFigureOut">
              <a:rPr lang="en-GB" smtClean="0"/>
              <a:t>25/10/2018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668AB9-289B-4AA2-A718-ABC8FFDECB24}" type="slidenum">
              <a:rPr lang="en-GB" smtClean="0"/>
              <a:t>‹#›</a:t>
            </a:fld>
            <a:endParaRPr lang="en-GB"/>
          </a:p>
        </p:txBody>
      </p:sp>
    </p:spTree>
    <p:extLst>
      <p:ext uri="{BB962C8B-B14F-4D97-AF65-F5344CB8AC3E}">
        <p14:creationId xmlns:p14="http://schemas.microsoft.com/office/powerpoint/2010/main" val="13295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8CE6B-F5A6-40CF-B075-34D7D96D5E0D}" type="datetimeFigureOut">
              <a:rPr lang="en-GB" smtClean="0"/>
              <a:t>25/10/2018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668AB9-289B-4AA2-A718-ABC8FFDECB24}" type="slidenum">
              <a:rPr lang="en-GB" smtClean="0"/>
              <a:t>‹#›</a:t>
            </a:fld>
            <a:endParaRPr lang="en-GB"/>
          </a:p>
        </p:txBody>
      </p:sp>
    </p:spTree>
    <p:extLst>
      <p:ext uri="{BB962C8B-B14F-4D97-AF65-F5344CB8AC3E}">
        <p14:creationId xmlns:p14="http://schemas.microsoft.com/office/powerpoint/2010/main" val="63632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8CE6B-F5A6-40CF-B075-34D7D96D5E0D}" type="datetimeFigureOut">
              <a:rPr lang="en-GB" smtClean="0"/>
              <a:t>25/10/2018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68AB9-289B-4AA2-A718-ABC8FFDECB24}" type="slidenum">
              <a:rPr lang="en-GB" smtClean="0"/>
              <a:t>‹#›</a:t>
            </a:fld>
            <a:endParaRPr lang="en-GB"/>
          </a:p>
        </p:txBody>
      </p:sp>
    </p:spTree>
    <p:extLst>
      <p:ext uri="{BB962C8B-B14F-4D97-AF65-F5344CB8AC3E}">
        <p14:creationId xmlns:p14="http://schemas.microsoft.com/office/powerpoint/2010/main" val="64776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8CE6B-F5A6-40CF-B075-34D7D96D5E0D}" type="datetimeFigureOut">
              <a:rPr lang="en-GB" smtClean="0"/>
              <a:t>25/10/2018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68AB9-289B-4AA2-A718-ABC8FFDECB24}" type="slidenum">
              <a:rPr lang="en-GB" smtClean="0"/>
              <a:t>‹#›</a:t>
            </a:fld>
            <a:endParaRPr lang="en-GB"/>
          </a:p>
        </p:txBody>
      </p:sp>
    </p:spTree>
    <p:extLst>
      <p:ext uri="{BB962C8B-B14F-4D97-AF65-F5344CB8AC3E}">
        <p14:creationId xmlns:p14="http://schemas.microsoft.com/office/powerpoint/2010/main" val="231086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8CE6B-F5A6-40CF-B075-34D7D96D5E0D}" type="datetimeFigureOut">
              <a:rPr lang="en-GB" smtClean="0"/>
              <a:t>25/10/2018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68AB9-289B-4AA2-A718-ABC8FFDECB24}" type="slidenum">
              <a:rPr lang="en-GB" smtClean="0"/>
              <a:t>‹#›</a:t>
            </a:fld>
            <a:endParaRPr lang="en-GB"/>
          </a:p>
        </p:txBody>
      </p:sp>
    </p:spTree>
    <p:extLst>
      <p:ext uri="{BB962C8B-B14F-4D97-AF65-F5344CB8AC3E}">
        <p14:creationId xmlns:p14="http://schemas.microsoft.com/office/powerpoint/2010/main" val="16973596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34177"/>
            <a:ext cx="9144000" cy="1767661"/>
          </a:xfrm>
        </p:spPr>
        <p:txBody>
          <a:bodyPr/>
          <a:lstStyle/>
          <a:p>
            <a:r>
              <a:rPr lang="en-GB" b="1" dirty="0" smtClean="0"/>
              <a:t>This is not the career you’re looking for</a:t>
            </a:r>
            <a:endParaRPr lang="en-GB" b="1" dirty="0"/>
          </a:p>
        </p:txBody>
      </p:sp>
      <p:sp>
        <p:nvSpPr>
          <p:cNvPr id="3" name="Subtitle 2"/>
          <p:cNvSpPr>
            <a:spLocks noGrp="1"/>
          </p:cNvSpPr>
          <p:nvPr>
            <p:ph type="subTitle" idx="1"/>
          </p:nvPr>
        </p:nvSpPr>
        <p:spPr>
          <a:xfrm>
            <a:off x="1425145" y="2125362"/>
            <a:ext cx="9144000" cy="463378"/>
          </a:xfrm>
        </p:spPr>
        <p:txBody>
          <a:bodyPr anchor="b">
            <a:noAutofit/>
          </a:bodyPr>
          <a:lstStyle/>
          <a:p>
            <a:r>
              <a:rPr lang="en-GB" sz="3200" b="1" dirty="0" smtClean="0"/>
              <a:t>Lawrie Phipps</a:t>
            </a:r>
            <a:endParaRPr lang="en-GB" sz="3200" b="1" dirty="0"/>
          </a:p>
        </p:txBody>
      </p:sp>
    </p:spTree>
    <p:extLst>
      <p:ext uri="{BB962C8B-B14F-4D97-AF65-F5344CB8AC3E}">
        <p14:creationId xmlns:p14="http://schemas.microsoft.com/office/powerpoint/2010/main" val="3760625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Culture: Department, Institution, Academy and Beyond</a:t>
            </a:r>
            <a:endParaRPr lang="en-GB" dirty="0"/>
          </a:p>
        </p:txBody>
      </p:sp>
    </p:spTree>
    <p:extLst>
      <p:ext uri="{BB962C8B-B14F-4D97-AF65-F5344CB8AC3E}">
        <p14:creationId xmlns:p14="http://schemas.microsoft.com/office/powerpoint/2010/main" val="2768522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8059" y="135034"/>
            <a:ext cx="10515600" cy="1325563"/>
          </a:xfrm>
        </p:spPr>
        <p:txBody>
          <a:bodyPr/>
          <a:lstStyle/>
          <a:p>
            <a:r>
              <a:rPr lang="en-GB" dirty="0" smtClean="0"/>
              <a:t>Schein</a:t>
            </a:r>
            <a:endParaRPr lang="en-GB" dirty="0"/>
          </a:p>
        </p:txBody>
      </p:sp>
      <p:sp>
        <p:nvSpPr>
          <p:cNvPr id="9" name="Oval 8"/>
          <p:cNvSpPr/>
          <p:nvPr/>
        </p:nvSpPr>
        <p:spPr>
          <a:xfrm>
            <a:off x="3291520" y="353124"/>
            <a:ext cx="5357508" cy="5357508"/>
          </a:xfrm>
          <a:prstGeom prst="ellipse">
            <a:avLst/>
          </a:prstGeom>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2400" err="1">
              <a:solidFill>
                <a:schemeClr val="tx2"/>
              </a:solidFill>
            </a:endParaRPr>
          </a:p>
        </p:txBody>
      </p:sp>
      <p:sp>
        <p:nvSpPr>
          <p:cNvPr id="10" name="Oval 9"/>
          <p:cNvSpPr/>
          <p:nvPr/>
        </p:nvSpPr>
        <p:spPr>
          <a:xfrm>
            <a:off x="4238347" y="1900746"/>
            <a:ext cx="3554649" cy="3528708"/>
          </a:xfrm>
          <a:prstGeom prst="ellipse">
            <a:avLst/>
          </a:prstGeom>
          <a:solidFill>
            <a:schemeClr val="accent6">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2400" err="1">
              <a:solidFill>
                <a:schemeClr val="tx2"/>
              </a:solidFill>
            </a:endParaRPr>
          </a:p>
        </p:txBody>
      </p:sp>
      <p:sp>
        <p:nvSpPr>
          <p:cNvPr id="11" name="Oval 10"/>
          <p:cNvSpPr/>
          <p:nvPr/>
        </p:nvSpPr>
        <p:spPr>
          <a:xfrm>
            <a:off x="4962516" y="3230937"/>
            <a:ext cx="2015516" cy="2000807"/>
          </a:xfrm>
          <a:prstGeom prst="ellipse">
            <a:avLst/>
          </a:prstGeom>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GB" sz="2400" err="1">
              <a:solidFill>
                <a:schemeClr val="tx2"/>
              </a:solidFill>
            </a:endParaRPr>
          </a:p>
        </p:txBody>
      </p:sp>
      <p:sp>
        <p:nvSpPr>
          <p:cNvPr id="12" name="TextBox 11"/>
          <p:cNvSpPr txBox="1"/>
          <p:nvPr/>
        </p:nvSpPr>
        <p:spPr>
          <a:xfrm>
            <a:off x="6015671" y="1169370"/>
            <a:ext cx="4812353" cy="503267"/>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wrap="square" lIns="96000" tIns="48000" rIns="96000" bIns="48000" rtlCol="0" anchor="ctr" anchorCtr="0">
            <a:spAutoFit/>
          </a:bodyPr>
          <a:lstStyle/>
          <a:p>
            <a:pPr algn="r">
              <a:lnSpc>
                <a:spcPct val="99000"/>
              </a:lnSpc>
            </a:pPr>
            <a:r>
              <a:rPr lang="en-GB" sz="2667" b="1"/>
              <a:t>Artefacts</a:t>
            </a:r>
          </a:p>
        </p:txBody>
      </p:sp>
      <p:sp>
        <p:nvSpPr>
          <p:cNvPr id="13" name="TextBox 12"/>
          <p:cNvSpPr txBox="1"/>
          <p:nvPr/>
        </p:nvSpPr>
        <p:spPr>
          <a:xfrm>
            <a:off x="6015671" y="2603400"/>
            <a:ext cx="4812353" cy="503267"/>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wrap="square" lIns="96000" tIns="48000" rIns="96000" bIns="48000" rtlCol="0" anchor="ctr" anchorCtr="0">
            <a:spAutoFit/>
          </a:bodyPr>
          <a:lstStyle/>
          <a:p>
            <a:pPr algn="r">
              <a:lnSpc>
                <a:spcPct val="99000"/>
              </a:lnSpc>
            </a:pPr>
            <a:r>
              <a:rPr lang="en-GB" sz="2667" b="1"/>
              <a:t>Values</a:t>
            </a:r>
          </a:p>
        </p:txBody>
      </p:sp>
      <p:sp>
        <p:nvSpPr>
          <p:cNvPr id="14" name="TextBox 13"/>
          <p:cNvSpPr txBox="1"/>
          <p:nvPr/>
        </p:nvSpPr>
        <p:spPr>
          <a:xfrm>
            <a:off x="6015671" y="4236732"/>
            <a:ext cx="4812353" cy="503267"/>
          </a:xfrm>
          <a:prstGeom prst="rect">
            <a:avLst/>
          </a:prstGeom>
          <a:solidFill>
            <a:srgbClr val="C00000"/>
          </a:solidFill>
        </p:spPr>
        <p:style>
          <a:lnRef idx="3">
            <a:schemeClr val="lt1"/>
          </a:lnRef>
          <a:fillRef idx="1">
            <a:schemeClr val="accent5"/>
          </a:fillRef>
          <a:effectRef idx="1">
            <a:schemeClr val="accent5"/>
          </a:effectRef>
          <a:fontRef idx="minor">
            <a:schemeClr val="lt1"/>
          </a:fontRef>
        </p:style>
        <p:txBody>
          <a:bodyPr wrap="square" lIns="96000" tIns="48000" rIns="96000" bIns="48000" rtlCol="0" anchor="ctr" anchorCtr="0">
            <a:spAutoFit/>
          </a:bodyPr>
          <a:lstStyle/>
          <a:p>
            <a:pPr algn="r">
              <a:lnSpc>
                <a:spcPct val="99000"/>
              </a:lnSpc>
            </a:pPr>
            <a:r>
              <a:rPr lang="en-GB" sz="2667" b="1"/>
              <a:t>Tacit Assumptions</a:t>
            </a:r>
          </a:p>
        </p:txBody>
      </p:sp>
      <p:sp>
        <p:nvSpPr>
          <p:cNvPr id="3" name="Rectangle 2"/>
          <p:cNvSpPr/>
          <p:nvPr/>
        </p:nvSpPr>
        <p:spPr>
          <a:xfrm>
            <a:off x="172995" y="6342212"/>
            <a:ext cx="10486768" cy="369332"/>
          </a:xfrm>
          <a:prstGeom prst="rect">
            <a:avLst/>
          </a:prstGeom>
        </p:spPr>
        <p:txBody>
          <a:bodyPr wrap="square">
            <a:spAutoFit/>
          </a:bodyPr>
          <a:lstStyle/>
          <a:p>
            <a:r>
              <a:rPr lang="en-GB" dirty="0" smtClean="0"/>
              <a:t>Schein, E. H. (2006). Organization Development: A </a:t>
            </a:r>
            <a:r>
              <a:rPr lang="en-GB" dirty="0" err="1" smtClean="0"/>
              <a:t>Jossey</a:t>
            </a:r>
            <a:r>
              <a:rPr lang="en-GB" dirty="0" smtClean="0"/>
              <a:t>-Bass Reader. J. </a:t>
            </a:r>
            <a:r>
              <a:rPr lang="en-GB" dirty="0" err="1" smtClean="0"/>
              <a:t>Gallos</a:t>
            </a:r>
            <a:r>
              <a:rPr lang="en-GB" dirty="0" smtClean="0"/>
              <a:t> (Ed.). John Wiley and Sons.</a:t>
            </a:r>
            <a:endParaRPr lang="en-GB" dirty="0"/>
          </a:p>
        </p:txBody>
      </p:sp>
    </p:spTree>
    <p:extLst>
      <p:ext uri="{BB962C8B-B14F-4D97-AF65-F5344CB8AC3E}">
        <p14:creationId xmlns:p14="http://schemas.microsoft.com/office/powerpoint/2010/main" val="2117891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3632887"/>
            <a:ext cx="10515600" cy="2456764"/>
          </a:xfrm>
        </p:spPr>
        <p:txBody>
          <a:bodyPr>
            <a:normAutofit/>
          </a:bodyPr>
          <a:lstStyle/>
          <a:p>
            <a:r>
              <a:rPr lang="en-GB" sz="3200" dirty="0" smtClean="0"/>
              <a:t>Basic </a:t>
            </a:r>
            <a:r>
              <a:rPr lang="en-GB" sz="3200" dirty="0"/>
              <a:t>underlying </a:t>
            </a:r>
            <a:r>
              <a:rPr lang="en-GB" sz="3200" dirty="0" smtClean="0"/>
              <a:t>assumptions</a:t>
            </a:r>
          </a:p>
          <a:p>
            <a:r>
              <a:rPr lang="en-GB" sz="3200" dirty="0" smtClean="0"/>
              <a:t>Deeply </a:t>
            </a:r>
            <a:r>
              <a:rPr lang="en-GB" sz="3200" dirty="0"/>
              <a:t>embedded in the organizational culture </a:t>
            </a:r>
            <a:endParaRPr lang="en-GB" sz="3200" dirty="0" smtClean="0"/>
          </a:p>
          <a:p>
            <a:r>
              <a:rPr lang="en-GB" sz="3200" dirty="0" smtClean="0"/>
              <a:t>Experienced </a:t>
            </a:r>
            <a:r>
              <a:rPr lang="en-GB" sz="3200" dirty="0"/>
              <a:t>as self-evident and unconscious behaviour. </a:t>
            </a:r>
            <a:endParaRPr lang="en-GB" sz="3200" dirty="0" smtClean="0"/>
          </a:p>
          <a:p>
            <a:r>
              <a:rPr lang="en-GB" sz="3200" dirty="0" smtClean="0"/>
              <a:t>Assumptions </a:t>
            </a:r>
            <a:r>
              <a:rPr lang="en-GB" sz="3200" dirty="0"/>
              <a:t>are hard to recognize from within.</a:t>
            </a:r>
          </a:p>
        </p:txBody>
      </p:sp>
      <p:sp>
        <p:nvSpPr>
          <p:cNvPr id="6" name="Oval 5"/>
          <p:cNvSpPr/>
          <p:nvPr/>
        </p:nvSpPr>
        <p:spPr>
          <a:xfrm>
            <a:off x="415230" y="450666"/>
            <a:ext cx="2015516" cy="2000807"/>
          </a:xfrm>
          <a:prstGeom prst="ellipse">
            <a:avLst/>
          </a:prstGeom>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GB" sz="2400" err="1">
              <a:solidFill>
                <a:schemeClr val="tx2"/>
              </a:solidFill>
            </a:endParaRPr>
          </a:p>
        </p:txBody>
      </p:sp>
      <p:sp>
        <p:nvSpPr>
          <p:cNvPr id="7" name="TextBox 6"/>
          <p:cNvSpPr txBox="1"/>
          <p:nvPr/>
        </p:nvSpPr>
        <p:spPr>
          <a:xfrm>
            <a:off x="1468385" y="1456461"/>
            <a:ext cx="4812353" cy="503267"/>
          </a:xfrm>
          <a:prstGeom prst="rect">
            <a:avLst/>
          </a:prstGeom>
          <a:solidFill>
            <a:srgbClr val="C00000"/>
          </a:solidFill>
        </p:spPr>
        <p:style>
          <a:lnRef idx="3">
            <a:schemeClr val="lt1"/>
          </a:lnRef>
          <a:fillRef idx="1">
            <a:schemeClr val="accent5"/>
          </a:fillRef>
          <a:effectRef idx="1">
            <a:schemeClr val="accent5"/>
          </a:effectRef>
          <a:fontRef idx="minor">
            <a:schemeClr val="lt1"/>
          </a:fontRef>
        </p:style>
        <p:txBody>
          <a:bodyPr wrap="square" lIns="96000" tIns="48000" rIns="96000" bIns="48000" rtlCol="0" anchor="ctr" anchorCtr="0">
            <a:spAutoFit/>
          </a:bodyPr>
          <a:lstStyle/>
          <a:p>
            <a:pPr algn="r">
              <a:lnSpc>
                <a:spcPct val="99000"/>
              </a:lnSpc>
            </a:pPr>
            <a:r>
              <a:rPr lang="en-GB" sz="2667" b="1"/>
              <a:t>Tacit Assumptions</a:t>
            </a:r>
          </a:p>
        </p:txBody>
      </p:sp>
    </p:spTree>
    <p:extLst>
      <p:ext uri="{BB962C8B-B14F-4D97-AF65-F5344CB8AC3E}">
        <p14:creationId xmlns:p14="http://schemas.microsoft.com/office/powerpoint/2010/main" val="3625919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t>Tacit Assumption = Unspoken “Truth”</a:t>
            </a:r>
            <a:endParaRPr lang="en-GB" sz="5400" dirty="0"/>
          </a:p>
        </p:txBody>
      </p:sp>
    </p:spTree>
    <p:extLst>
      <p:ext uri="{BB962C8B-B14F-4D97-AF65-F5344CB8AC3E}">
        <p14:creationId xmlns:p14="http://schemas.microsoft.com/office/powerpoint/2010/main" val="61968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93588" y="4213654"/>
            <a:ext cx="11874842" cy="2387686"/>
          </a:xfrm>
          <a:solidFill>
            <a:srgbClr val="899C9F">
              <a:alpha val="84000"/>
            </a:srgbClr>
          </a:solidFill>
        </p:spPr>
        <p:txBody>
          <a:bodyPr>
            <a:normAutofit fontScale="90000"/>
          </a:bodyPr>
          <a:lstStyle/>
          <a:p>
            <a:r>
              <a:rPr lang="en-GB" dirty="0" smtClean="0">
                <a:solidFill>
                  <a:schemeClr val="bg1"/>
                </a:solidFill>
              </a:rPr>
              <a:t>What are the tacit assumptions that are made in your organisation about students who do not go on to academic careers?</a:t>
            </a:r>
            <a:endParaRPr lang="en-GB" dirty="0">
              <a:solidFill>
                <a:schemeClr val="bg1"/>
              </a:solidFill>
            </a:endParaRPr>
          </a:p>
        </p:txBody>
      </p:sp>
    </p:spTree>
    <p:extLst>
      <p:ext uri="{BB962C8B-B14F-4D97-AF65-F5344CB8AC3E}">
        <p14:creationId xmlns:p14="http://schemas.microsoft.com/office/powerpoint/2010/main" val="2271526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63978" y="883508"/>
            <a:ext cx="6602455" cy="5090984"/>
          </a:xfrm>
        </p:spPr>
        <p:txBody>
          <a:bodyPr>
            <a:normAutofit/>
          </a:bodyPr>
          <a:lstStyle/>
          <a:p>
            <a:r>
              <a:rPr lang="en-GB" dirty="0" smtClean="0"/>
              <a:t>What is the distance between the rhetoric of the strategy and the beliefs held, the unspoken truth</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1048783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p:cNvSpPr>
            <a:spLocks noGrp="1"/>
          </p:cNvSpPr>
          <p:nvPr>
            <p:ph type="title"/>
          </p:nvPr>
        </p:nvSpPr>
        <p:spPr>
          <a:xfrm>
            <a:off x="1060622" y="5486401"/>
            <a:ext cx="10515600" cy="941945"/>
          </a:xfrm>
          <a:solidFill>
            <a:srgbClr val="844F23">
              <a:alpha val="48000"/>
            </a:srgbClr>
          </a:solidFill>
        </p:spPr>
        <p:txBody>
          <a:bodyPr/>
          <a:lstStyle/>
          <a:p>
            <a:pPr algn="ctr"/>
            <a:r>
              <a:rPr lang="en-GB" dirty="0"/>
              <a:t>Dissonance </a:t>
            </a:r>
            <a:r>
              <a:rPr lang="en-GB" dirty="0" smtClean="0"/>
              <a:t>derails change</a:t>
            </a:r>
            <a:endParaRPr lang="en-GB" dirty="0"/>
          </a:p>
        </p:txBody>
      </p:sp>
    </p:spTree>
    <p:extLst>
      <p:ext uri="{BB962C8B-B14F-4D97-AF65-F5344CB8AC3E}">
        <p14:creationId xmlns:p14="http://schemas.microsoft.com/office/powerpoint/2010/main" val="2990399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Thank you, We’ll be back later</a:t>
            </a:r>
            <a:endParaRPr lang="en-GB" dirty="0"/>
          </a:p>
        </p:txBody>
      </p:sp>
    </p:spTree>
    <p:extLst>
      <p:ext uri="{BB962C8B-B14F-4D97-AF65-F5344CB8AC3E}">
        <p14:creationId xmlns:p14="http://schemas.microsoft.com/office/powerpoint/2010/main" val="2979693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Reflections</a:t>
            </a:r>
          </a:p>
        </p:txBody>
      </p:sp>
      <p:sp>
        <p:nvSpPr>
          <p:cNvPr id="3" name="Text Placeholder 2"/>
          <p:cNvSpPr>
            <a:spLocks noGrp="1"/>
          </p:cNvSpPr>
          <p:nvPr>
            <p:ph type="body" idx="1"/>
          </p:nvPr>
        </p:nvSpPr>
        <p:spPr/>
        <p:txBody>
          <a:bodyPr>
            <a:normAutofit/>
          </a:bodyPr>
          <a:lstStyle/>
          <a:p>
            <a:endParaRPr lang="en-GB" sz="3200" dirty="0"/>
          </a:p>
          <a:p>
            <a:r>
              <a:rPr lang="en-GB" sz="3200" dirty="0" smtClean="0"/>
              <a:t>Heather Sears, Coventry University and Lawrie Phipps, Jisc</a:t>
            </a:r>
            <a:endParaRPr lang="en-GB" sz="3200" dirty="0"/>
          </a:p>
        </p:txBody>
      </p:sp>
    </p:spTree>
    <p:extLst>
      <p:ext uri="{BB962C8B-B14F-4D97-AF65-F5344CB8AC3E}">
        <p14:creationId xmlns:p14="http://schemas.microsoft.com/office/powerpoint/2010/main" val="1769762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0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02169" y="525048"/>
            <a:ext cx="7387662" cy="5922359"/>
          </a:xfrm>
          <a:prstGeom prst="rect">
            <a:avLst/>
          </a:prstGeom>
          <a:ln w="57150">
            <a:solidFill>
              <a:schemeClr val="tx1"/>
            </a:solidFill>
          </a:ln>
        </p:spPr>
      </p:pic>
    </p:spTree>
    <p:extLst>
      <p:ext uri="{BB962C8B-B14F-4D97-AF65-F5344CB8AC3E}">
        <p14:creationId xmlns:p14="http://schemas.microsoft.com/office/powerpoint/2010/main" val="425784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63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463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026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87922" y="557392"/>
            <a:ext cx="7216157" cy="5785326"/>
          </a:xfrm>
          <a:prstGeom prst="rect">
            <a:avLst/>
          </a:prstGeom>
          <a:ln w="57150">
            <a:solidFill>
              <a:schemeClr val="tx1"/>
            </a:solidFill>
          </a:ln>
        </p:spPr>
      </p:pic>
    </p:spTree>
    <p:extLst>
      <p:ext uri="{BB962C8B-B14F-4D97-AF65-F5344CB8AC3E}">
        <p14:creationId xmlns:p14="http://schemas.microsoft.com/office/powerpoint/2010/main" val="1381285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66511" y="1352808"/>
            <a:ext cx="6953250" cy="4454868"/>
          </a:xfrm>
          <a:prstGeom prst="rect">
            <a:avLst/>
          </a:prstGeom>
          <a:ln w="57150">
            <a:solidFill>
              <a:schemeClr val="tx1"/>
            </a:solidFill>
          </a:ln>
        </p:spPr>
      </p:pic>
    </p:spTree>
    <p:extLst>
      <p:ext uri="{BB962C8B-B14F-4D97-AF65-F5344CB8AC3E}">
        <p14:creationId xmlns:p14="http://schemas.microsoft.com/office/powerpoint/2010/main" val="762101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658" y="1808335"/>
            <a:ext cx="5027768" cy="3035515"/>
          </a:xfrm>
          <a:prstGeom prst="rect">
            <a:avLst/>
          </a:prstGeom>
          <a:ln w="57150" cap="sq">
            <a:solidFill>
              <a:schemeClr val="tx1"/>
            </a:solidFill>
            <a:miter lim="800000"/>
          </a:ln>
          <a:effectLst>
            <a:outerShdw blurRad="57150" dist="50800" dir="2700000" algn="tl" rotWithShape="0">
              <a:srgbClr val="000000">
                <a:alpha val="40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58" y="1808335"/>
            <a:ext cx="4646143" cy="3035515"/>
          </a:xfrm>
          <a:prstGeom prst="rect">
            <a:avLst/>
          </a:prstGeom>
          <a:ln w="57150">
            <a:solidFill>
              <a:schemeClr val="tx1"/>
            </a:solidFill>
          </a:ln>
        </p:spPr>
      </p:pic>
    </p:spTree>
    <p:extLst>
      <p:ext uri="{BB962C8B-B14F-4D97-AF65-F5344CB8AC3E}">
        <p14:creationId xmlns:p14="http://schemas.microsoft.com/office/powerpoint/2010/main" val="2782512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076" y="933042"/>
            <a:ext cx="7171848" cy="4713996"/>
          </a:xfrm>
          <a:prstGeom prst="rect">
            <a:avLst/>
          </a:prstGeom>
          <a:ln w="57150">
            <a:solidFill>
              <a:schemeClr val="tx1"/>
            </a:solidFill>
          </a:ln>
        </p:spPr>
      </p:pic>
    </p:spTree>
    <p:extLst>
      <p:ext uri="{BB962C8B-B14F-4D97-AF65-F5344CB8AC3E}">
        <p14:creationId xmlns:p14="http://schemas.microsoft.com/office/powerpoint/2010/main" val="2001276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4400" dirty="0" smtClean="0"/>
              <a:t>Belt and Phipps (1998</a:t>
            </a:r>
            <a:r>
              <a:rPr lang="en-GB" sz="4400" dirty="0"/>
              <a:t>) Using case studies to develop key skills in </a:t>
            </a:r>
            <a:r>
              <a:rPr lang="en-GB" sz="4400" dirty="0" smtClean="0"/>
              <a:t>chemists </a:t>
            </a:r>
            <a:r>
              <a:rPr lang="en-GB" sz="4400" i="1" dirty="0"/>
              <a:t>University Chemistry </a:t>
            </a:r>
            <a:r>
              <a:rPr lang="en-GB" sz="4400" i="1" dirty="0" smtClean="0"/>
              <a:t>Education</a:t>
            </a:r>
            <a:endParaRPr lang="en-GB" sz="4400" dirty="0"/>
          </a:p>
        </p:txBody>
      </p:sp>
    </p:spTree>
    <p:extLst>
      <p:ext uri="{BB962C8B-B14F-4D97-AF65-F5344CB8AC3E}">
        <p14:creationId xmlns:p14="http://schemas.microsoft.com/office/powerpoint/2010/main" val="1191929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 am not an academic</a:t>
            </a:r>
            <a:endParaRPr lang="en-GB" dirty="0"/>
          </a:p>
        </p:txBody>
      </p:sp>
    </p:spTree>
    <p:extLst>
      <p:ext uri="{BB962C8B-B14F-4D97-AF65-F5344CB8AC3E}">
        <p14:creationId xmlns:p14="http://schemas.microsoft.com/office/powerpoint/2010/main" val="1832313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 y="1314322"/>
            <a:ext cx="11454713" cy="4135008"/>
          </a:xfrm>
        </p:spPr>
        <p:txBody>
          <a:bodyPr>
            <a:noAutofit/>
          </a:bodyPr>
          <a:lstStyle/>
          <a:p>
            <a:pPr>
              <a:lnSpc>
                <a:spcPct val="100000"/>
              </a:lnSpc>
            </a:pPr>
            <a:r>
              <a:rPr lang="en-GB" sz="3200" dirty="0"/>
              <a:t>The hearts and minds of many researchers continue to be dominated by the notion that there is 'One True Career Path' open to them. </a:t>
            </a:r>
            <a:r>
              <a:rPr lang="en-GB" sz="3200" dirty="0" smtClean="0"/>
              <a:t/>
            </a:r>
            <a:br>
              <a:rPr lang="en-GB" sz="3200" dirty="0" smtClean="0"/>
            </a:br>
            <a:r>
              <a:rPr lang="en-GB" sz="3200" dirty="0"/>
              <a:t/>
            </a:r>
            <a:br>
              <a:rPr lang="en-GB" sz="3200" dirty="0"/>
            </a:br>
            <a:r>
              <a:rPr lang="en-GB" sz="3200" dirty="0" smtClean="0"/>
              <a:t>Their </a:t>
            </a:r>
            <a:r>
              <a:rPr lang="en-GB" sz="3200" dirty="0"/>
              <a:t>belief is further enabled by the discourse surrounding careers for those leaving the academy persistently utilising negative language such as 'alternative', 'outside HE' and 'non-academic'. This is regrettable, given that the vast majority of doctoral and early career researchers will 'fail' in their pursuit of an academic career</a:t>
            </a:r>
            <a:r>
              <a:rPr lang="en-GB" sz="3200" dirty="0" smtClean="0"/>
              <a:t>.</a:t>
            </a:r>
            <a:endParaRPr lang="en-GB" sz="3200" dirty="0"/>
          </a:p>
        </p:txBody>
      </p:sp>
    </p:spTree>
    <p:extLst>
      <p:ext uri="{BB962C8B-B14F-4D97-AF65-F5344CB8AC3E}">
        <p14:creationId xmlns:p14="http://schemas.microsoft.com/office/powerpoint/2010/main" val="1559856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TotalTime>
  <Words>884</Words>
  <Application>Microsoft Office PowerPoint</Application>
  <PresentationFormat>Custom</PresentationFormat>
  <Paragraphs>72</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This is not the career you’re looking for</vt:lpstr>
      <vt:lpstr>PowerPoint Presentation</vt:lpstr>
      <vt:lpstr>PowerPoint Presentation</vt:lpstr>
      <vt:lpstr>PowerPoint Presentation</vt:lpstr>
      <vt:lpstr>PowerPoint Presentation</vt:lpstr>
      <vt:lpstr>PowerPoint Presentation</vt:lpstr>
      <vt:lpstr>Belt and Phipps (1998) Using case studies to develop key skills in chemists University Chemistry Education</vt:lpstr>
      <vt:lpstr>I am not an academic</vt:lpstr>
      <vt:lpstr>The hearts and minds of many researchers continue to be dominated by the notion that there is 'One True Career Path' open to them.   Their belief is further enabled by the discourse surrounding careers for those leaving the academy persistently utilising negative language such as 'alternative', 'outside HE' and 'non-academic'. This is regrettable, given that the vast majority of doctoral and early career researchers will 'fail' in their pursuit of an academic career.</vt:lpstr>
      <vt:lpstr>Culture: Department, Institution, Academy and Beyond</vt:lpstr>
      <vt:lpstr>Schein</vt:lpstr>
      <vt:lpstr>PowerPoint Presentation</vt:lpstr>
      <vt:lpstr>Tacit Assumption = Unspoken “Truth”</vt:lpstr>
      <vt:lpstr>What are the tacit assumptions that are made in your organisation about students who do not go on to academic careers?</vt:lpstr>
      <vt:lpstr>What is the distance between the rhetoric of the strategy and the beliefs held, the unspoken truth</vt:lpstr>
      <vt:lpstr>Dissonance derails change</vt:lpstr>
      <vt:lpstr>Thank you, We’ll be back later</vt:lpstr>
      <vt:lpstr>Reflections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not the career you’re looking for</dc:title>
  <dc:creator>Lawrie Phipps</dc:creator>
  <cp:lastModifiedBy>conference12</cp:lastModifiedBy>
  <cp:revision>23</cp:revision>
  <dcterms:created xsi:type="dcterms:W3CDTF">2018-10-22T12:21:41Z</dcterms:created>
  <dcterms:modified xsi:type="dcterms:W3CDTF">2018-10-25T08:40:10Z</dcterms:modified>
</cp:coreProperties>
</file>