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09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9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14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65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09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58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81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2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5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43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AA534-1DA7-4381-B9EF-230164D9A1B7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9F1F7-1328-4316-803C-186C8089E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94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38946"/>
          </a:xfrm>
        </p:spPr>
        <p:txBody>
          <a:bodyPr/>
          <a:lstStyle/>
          <a:p>
            <a:r>
              <a:rPr lang="en-GB" b="1" dirty="0" smtClean="0"/>
              <a:t>Setting up an apprenticeship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69281"/>
            <a:ext cx="9144000" cy="229168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Lessons from the workplace</a:t>
            </a:r>
          </a:p>
          <a:p>
            <a:endParaRPr lang="en-GB" sz="2800" dirty="0"/>
          </a:p>
          <a:p>
            <a:r>
              <a:rPr lang="en-GB" sz="2800" dirty="0" smtClean="0"/>
              <a:t>Practical considerations</a:t>
            </a:r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2310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866"/>
            <a:ext cx="10515600" cy="1325563"/>
          </a:xfrm>
        </p:spPr>
        <p:txBody>
          <a:bodyPr/>
          <a:lstStyle/>
          <a:p>
            <a:r>
              <a:rPr lang="en-GB" b="1" dirty="0" smtClean="0"/>
              <a:t>Rationale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3066"/>
            <a:ext cx="10515600" cy="2322426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 smtClean="0"/>
              <a:t>Skills retention &amp; future proofing</a:t>
            </a:r>
          </a:p>
          <a:p>
            <a:pPr>
              <a:buFontTx/>
              <a:buChar char="-"/>
            </a:pPr>
            <a:r>
              <a:rPr lang="en-GB" dirty="0" smtClean="0"/>
              <a:t>Mentoring &amp; supervision opportunities for technical staff</a:t>
            </a:r>
          </a:p>
          <a:p>
            <a:pPr>
              <a:buFontTx/>
              <a:buChar char="-"/>
            </a:pPr>
            <a:r>
              <a:rPr lang="en-GB" dirty="0" smtClean="0"/>
              <a:t>Training that is relevant to specific workplace requirements</a:t>
            </a:r>
          </a:p>
          <a:p>
            <a:pPr>
              <a:buFontTx/>
              <a:buChar char="-"/>
            </a:pPr>
            <a:r>
              <a:rPr lang="en-GB" b="1" dirty="0" smtClean="0"/>
              <a:t>NOT</a:t>
            </a:r>
            <a:r>
              <a:rPr lang="en-GB" dirty="0" smtClean="0"/>
              <a:t> free extra pair of hands! Takes time and effort</a:t>
            </a:r>
          </a:p>
          <a:p>
            <a:pPr>
              <a:buFontTx/>
              <a:buChar char="-"/>
            </a:pP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838199" y="3227129"/>
            <a:ext cx="10974185" cy="3434137"/>
            <a:chOff x="838199" y="3227129"/>
            <a:chExt cx="10974185" cy="3434137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838200" y="3227129"/>
              <a:ext cx="105156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b="1" dirty="0" smtClean="0"/>
                <a:t>Apprenticeship standards</a:t>
              </a:r>
              <a:endParaRPr lang="en-GB" b="1" dirty="0"/>
            </a:p>
          </p:txBody>
        </p:sp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838199" y="4338840"/>
              <a:ext cx="10974185" cy="232242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Tx/>
                <a:buChar char="-"/>
              </a:pPr>
              <a:r>
                <a:rPr lang="en-GB" dirty="0" smtClean="0"/>
                <a:t>Need clarity on full apprenticeship duration and funding/salary cover</a:t>
              </a:r>
            </a:p>
            <a:p>
              <a:pPr>
                <a:buFontTx/>
                <a:buChar char="-"/>
              </a:pPr>
              <a:r>
                <a:rPr lang="en-GB" dirty="0" smtClean="0"/>
                <a:t>Different levels and standards – make sure the ATJ matches the standard!</a:t>
              </a:r>
            </a:p>
            <a:p>
              <a:pPr marL="0" indent="0">
                <a:buNone/>
              </a:pPr>
              <a:endParaRPr lang="en-GB" dirty="0" smtClean="0"/>
            </a:p>
            <a:p>
              <a:pPr marL="0" indent="0">
                <a:buNone/>
              </a:pPr>
              <a:r>
                <a:rPr lang="en-GB" dirty="0" smtClean="0"/>
                <a:t>https://www.instituteforapprenticeships.org/apprenticeship-standards/?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39238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en-GB" b="1" dirty="0" smtClean="0"/>
              <a:t>Recruitment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84"/>
            <a:ext cx="10515600" cy="2264237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 smtClean="0"/>
              <a:t>Where possible, organise recruitment in liaison with training provider</a:t>
            </a:r>
          </a:p>
          <a:p>
            <a:pPr>
              <a:buFontTx/>
              <a:buChar char="-"/>
            </a:pPr>
            <a:r>
              <a:rPr lang="en-GB" dirty="0" smtClean="0"/>
              <a:t>Training provider can help with checking eligibility (qualifications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>
              <a:buFontTx/>
              <a:buChar char="-"/>
            </a:pPr>
            <a:r>
              <a:rPr lang="en-GB" dirty="0" smtClean="0"/>
              <a:t>gov.uk/apply-apprenticeship</a:t>
            </a:r>
          </a:p>
          <a:p>
            <a:pPr>
              <a:buFontTx/>
              <a:buChar char="-"/>
            </a:pPr>
            <a:r>
              <a:rPr lang="en-GB" dirty="0" smtClean="0"/>
              <a:t>Consider advertising through social media (school leavers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38200" y="3310397"/>
            <a:ext cx="10515600" cy="3057152"/>
            <a:chOff x="838200" y="3310397"/>
            <a:chExt cx="10515600" cy="3057152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838200" y="3310397"/>
              <a:ext cx="105156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b="1" dirty="0" smtClean="0"/>
                <a:t>Induction</a:t>
              </a:r>
              <a:endParaRPr lang="en-GB" b="1" dirty="0"/>
            </a:p>
          </p:txBody>
        </p:sp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838200" y="4347152"/>
              <a:ext cx="10515600" cy="202039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Tx/>
                <a:buChar char="-"/>
              </a:pPr>
              <a:r>
                <a:rPr lang="en-GB" dirty="0" smtClean="0"/>
                <a:t>Inductions should be coordinated with training provider</a:t>
              </a:r>
            </a:p>
            <a:p>
              <a:pPr>
                <a:buFontTx/>
                <a:buChar char="-"/>
              </a:pPr>
              <a:r>
                <a:rPr lang="en-GB" dirty="0" smtClean="0"/>
                <a:t>Provide breakdown of apprenticeship and training program overview</a:t>
              </a:r>
            </a:p>
            <a:p>
              <a:pPr>
                <a:buFontTx/>
                <a:buChar char="-"/>
              </a:pPr>
              <a:r>
                <a:rPr lang="en-GB" dirty="0" smtClean="0"/>
                <a:t>Cover H&amp;S, housekeeping, working hours, external/off-site provider training arrangements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84350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en-GB" b="1" dirty="0" smtClean="0"/>
              <a:t>Training plan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84"/>
            <a:ext cx="10515600" cy="2264237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GB" dirty="0" smtClean="0"/>
              <a:t>Try and align training plan to training provider syllabus and apprenticeship standards expectation</a:t>
            </a:r>
          </a:p>
          <a:p>
            <a:pPr>
              <a:buFontTx/>
              <a:buChar char="-"/>
            </a:pPr>
            <a:r>
              <a:rPr lang="en-GB" dirty="0" smtClean="0"/>
              <a:t>Include basic but site-critical tasks to get useful output early on (e.g. tap flushing, restocking, sample inventories, waste management)</a:t>
            </a:r>
          </a:p>
          <a:p>
            <a:pPr>
              <a:buFontTx/>
              <a:buChar char="-"/>
            </a:pPr>
            <a:r>
              <a:rPr lang="en-GB" dirty="0" smtClean="0"/>
              <a:t>First period focus on general skills, 2</a:t>
            </a:r>
            <a:r>
              <a:rPr lang="en-GB" baseline="30000" dirty="0" smtClean="0"/>
              <a:t>nd</a:t>
            </a:r>
            <a:r>
              <a:rPr lang="en-GB" dirty="0" smtClean="0"/>
              <a:t> period on relevant specialisms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806825"/>
            <a:ext cx="10515600" cy="2020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 smtClean="0"/>
              <a:t>General</a:t>
            </a:r>
            <a:r>
              <a:rPr lang="en-GB" dirty="0" smtClean="0"/>
              <a:t> </a:t>
            </a:r>
            <a:r>
              <a:rPr lang="en-GB" dirty="0" smtClean="0"/>
              <a:t>(life sciences) </a:t>
            </a:r>
            <a:r>
              <a:rPr lang="en-GB" dirty="0" smtClean="0"/>
              <a:t>e.g. basic skills (pipetting, balances, buffer solutions, centrifuges), cell culture, molecular biology, histology</a:t>
            </a:r>
          </a:p>
          <a:p>
            <a:pPr marL="0" indent="0">
              <a:buNone/>
            </a:pPr>
            <a:r>
              <a:rPr lang="en-GB" b="1" dirty="0" smtClean="0"/>
              <a:t>Specialism</a:t>
            </a:r>
            <a:r>
              <a:rPr lang="en-GB" dirty="0" smtClean="0"/>
              <a:t> e.g. microbiology, animal models, special stains (</a:t>
            </a:r>
            <a:r>
              <a:rPr lang="en-GB" dirty="0" err="1" smtClean="0"/>
              <a:t>histo</a:t>
            </a:r>
            <a:r>
              <a:rPr lang="en-GB" dirty="0" smtClean="0"/>
              <a:t>), specialist equipment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0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0434"/>
            <a:ext cx="10515600" cy="1325563"/>
          </a:xfrm>
        </p:spPr>
        <p:txBody>
          <a:bodyPr/>
          <a:lstStyle/>
          <a:p>
            <a:r>
              <a:rPr lang="en-GB" b="1" dirty="0" err="1" smtClean="0"/>
              <a:t>Enrollment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490"/>
            <a:ext cx="10515600" cy="4351338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 smtClean="0"/>
              <a:t>Education/training provider arranges needs assessment and training plan. May also be able to give personal ‘skills scan’ to ensure candidates are suitable</a:t>
            </a:r>
          </a:p>
          <a:p>
            <a:pPr>
              <a:buFontTx/>
              <a:buChar char="-"/>
            </a:pPr>
            <a:r>
              <a:rPr lang="en-GB" dirty="0" smtClean="0"/>
              <a:t>Use standard induction programme (inclusive) but with added emphasis on training programme and expectations</a:t>
            </a:r>
          </a:p>
          <a:p>
            <a:pPr>
              <a:buFontTx/>
              <a:buChar char="-"/>
            </a:pPr>
            <a:r>
              <a:rPr lang="en-GB" dirty="0" smtClean="0"/>
              <a:t>Identify ‘quick wins’</a:t>
            </a:r>
          </a:p>
          <a:p>
            <a:pPr>
              <a:buFontTx/>
              <a:buChar char="-"/>
            </a:pPr>
            <a:r>
              <a:rPr lang="en-GB" dirty="0" smtClean="0"/>
              <a:t>Keep track of apprentice job hours (paid employment, not student placement!)</a:t>
            </a:r>
          </a:p>
        </p:txBody>
      </p:sp>
    </p:spTree>
    <p:extLst>
      <p:ext uri="{BB962C8B-B14F-4D97-AF65-F5344CB8AC3E}">
        <p14:creationId xmlns:p14="http://schemas.microsoft.com/office/powerpoint/2010/main" val="17957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0434"/>
            <a:ext cx="10515600" cy="1325563"/>
          </a:xfrm>
        </p:spPr>
        <p:txBody>
          <a:bodyPr/>
          <a:lstStyle/>
          <a:p>
            <a:r>
              <a:rPr lang="en-GB" b="1" dirty="0" smtClean="0"/>
              <a:t>Roles and responsibilities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490"/>
            <a:ext cx="10515600" cy="4351338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 smtClean="0"/>
              <a:t>Apprenticeship coordinator and/or local technical supervisors: day to day management similar to other tech staff</a:t>
            </a:r>
          </a:p>
          <a:p>
            <a:pPr marL="0" indent="0">
              <a:buNone/>
            </a:pPr>
            <a:r>
              <a:rPr lang="en-GB" dirty="0" smtClean="0"/>
              <a:t>	→ apprentice will need more time to complete tasks and more 	contact hours</a:t>
            </a:r>
          </a:p>
          <a:p>
            <a:pPr>
              <a:buFontTx/>
              <a:buChar char="-"/>
            </a:pPr>
            <a:r>
              <a:rPr lang="en-GB" dirty="0" smtClean="0"/>
              <a:t>Three-way meetings with apprentice and training provider</a:t>
            </a:r>
          </a:p>
          <a:p>
            <a:pPr>
              <a:buFontTx/>
              <a:buChar char="-"/>
            </a:pPr>
            <a:r>
              <a:rPr lang="en-GB" dirty="0" smtClean="0"/>
              <a:t>Alert concerns to training provider</a:t>
            </a:r>
          </a:p>
          <a:p>
            <a:pPr>
              <a:buFontTx/>
              <a:buChar char="-"/>
            </a:pPr>
            <a:r>
              <a:rPr lang="en-GB" dirty="0" smtClean="0"/>
              <a:t>Ensure evidence of training is recorded and kept up to date</a:t>
            </a:r>
          </a:p>
          <a:p>
            <a:pPr>
              <a:buFontTx/>
              <a:buChar char="-"/>
            </a:pPr>
            <a:r>
              <a:rPr lang="en-GB" dirty="0" smtClean="0"/>
              <a:t>Apprentice: paid employment – professional behaviour checks</a:t>
            </a:r>
          </a:p>
        </p:txBody>
      </p:sp>
    </p:spTree>
    <p:extLst>
      <p:ext uri="{BB962C8B-B14F-4D97-AF65-F5344CB8AC3E}">
        <p14:creationId xmlns:p14="http://schemas.microsoft.com/office/powerpoint/2010/main" val="325839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0434"/>
            <a:ext cx="10515600" cy="1325563"/>
          </a:xfrm>
        </p:spPr>
        <p:txBody>
          <a:bodyPr/>
          <a:lstStyle/>
          <a:p>
            <a:r>
              <a:rPr lang="en-GB" b="1" dirty="0" smtClean="0"/>
              <a:t>End point assessment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49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GB" dirty="0" smtClean="0"/>
              <a:t>Assessment should be led by independent assessment body (e.g. professional body) – usually arranged through training provider</a:t>
            </a:r>
          </a:p>
          <a:p>
            <a:pPr>
              <a:buFontTx/>
              <a:buChar char="-"/>
            </a:pPr>
            <a:r>
              <a:rPr lang="en-GB" dirty="0" smtClean="0"/>
              <a:t>Can take up to 3 months</a:t>
            </a:r>
          </a:p>
          <a:p>
            <a:pPr>
              <a:buFontTx/>
              <a:buChar char="-"/>
            </a:pPr>
            <a:r>
              <a:rPr lang="en-GB" dirty="0" smtClean="0"/>
              <a:t>Already have clarity on expectations and required evidence early on in apprenticeship; don’t make it up as you go along!</a:t>
            </a:r>
          </a:p>
          <a:p>
            <a:pPr>
              <a:buFontTx/>
              <a:buChar char="-"/>
            </a:pPr>
            <a:r>
              <a:rPr lang="en-GB" dirty="0" smtClean="0"/>
              <a:t>Assessments usually are combination of exams, observations (e.g. lab visits) and face to face discussions</a:t>
            </a:r>
          </a:p>
          <a:p>
            <a:pPr>
              <a:buFontTx/>
              <a:buChar char="-"/>
            </a:pPr>
            <a:r>
              <a:rPr lang="en-GB" dirty="0" smtClean="0"/>
              <a:t>Collaborate with training provider to check evidence and milestones</a:t>
            </a:r>
          </a:p>
          <a:p>
            <a:pPr>
              <a:buFontTx/>
              <a:buChar char="-"/>
            </a:pPr>
            <a:r>
              <a:rPr lang="en-GB" dirty="0" smtClean="0"/>
              <a:t>Give apprentices adequate time to prepare for assessments and help through e.g. mock interviews and tests</a:t>
            </a:r>
          </a:p>
        </p:txBody>
      </p:sp>
    </p:spTree>
    <p:extLst>
      <p:ext uri="{BB962C8B-B14F-4D97-AF65-F5344CB8AC3E}">
        <p14:creationId xmlns:p14="http://schemas.microsoft.com/office/powerpoint/2010/main" val="13689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446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Setting up an apprenticeship</vt:lpstr>
      <vt:lpstr>Rationale</vt:lpstr>
      <vt:lpstr>Recruitment</vt:lpstr>
      <vt:lpstr>Training plan</vt:lpstr>
      <vt:lpstr>Enrollment</vt:lpstr>
      <vt:lpstr>Roles and responsibilities</vt:lpstr>
      <vt:lpstr>End point assessment</vt:lpstr>
    </vt:vector>
  </TitlesOfParts>
  <Company>The University of Sheffield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an apprenticeship</dc:title>
  <dc:creator>Mark Ariaans</dc:creator>
  <cp:lastModifiedBy>Mark Ariaans</cp:lastModifiedBy>
  <cp:revision>4</cp:revision>
  <dcterms:created xsi:type="dcterms:W3CDTF">2022-07-11T12:12:27Z</dcterms:created>
  <dcterms:modified xsi:type="dcterms:W3CDTF">2022-07-11T15:43:08Z</dcterms:modified>
</cp:coreProperties>
</file>