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64" r:id="rId3"/>
    <p:sldId id="259" r:id="rId4"/>
    <p:sldId id="268" r:id="rId5"/>
    <p:sldId id="267" r:id="rId6"/>
    <p:sldId id="260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" roundtripDataSignature="AMtx7mgGy+nLteyVkEeeDPUhFL8kpV/e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20" autoAdjust="0"/>
  </p:normalViewPr>
  <p:slideViewPr>
    <p:cSldViewPr snapToGrid="0">
      <p:cViewPr varScale="1">
        <p:scale>
          <a:sx n="87" d="100"/>
          <a:sy n="87" d="100"/>
        </p:scale>
        <p:origin x="14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Recent state of hedgehogs report shows conservation efforts are working in towns and cities, but we still have a long way to go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Human causes, it’s up to us to help them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Show how soil invertebrates are doing </a:t>
            </a:r>
            <a:r>
              <a:rPr lang="en-US" dirty="0" err="1"/>
              <a:t>etc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General biodiversity</a:t>
            </a:r>
            <a:endParaRPr dirty="0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1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Informs us where hedgehogs are/aren’t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Liaise with estates to make improvements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Add to Big Hedgehog Map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Intern to work on this before and getting another 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Don’t send hedgehogs towards main roads (near Hickes)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Signs of hedgehogs, strimmer stickers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4 more hedgehog houses and 10 road signs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Hedgehogs great swimmers but need to get out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Encourage insects hedgehogs 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7. Litter harmful – get stuck or ingest cigarette butts etc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8. Students and staff able to be independent</a:t>
            </a:r>
            <a:endParaRPr dirty="0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Exemplifies what can be achieved when you get enthusiastic people on board and show people that we can help hedgehogs with our changes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Enthusiastic about training and maintaining training for staff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Ordered and installed 4 new boxes in safe areas where hedgehogs roam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Specific planting along Western bank to attract insects and provide food for hedgehogs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Protecting a shrub area outside our Dainton building that provides cover and habitat for hedgehogs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Installed signs on roads but also in areas of high footfall for awareness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Promotion of hedgehog and wildlife friendly habitat throughout greenspaces across </a:t>
            </a:r>
            <a:r>
              <a:rPr lang="en-US" dirty="0" err="1"/>
              <a:t>uni</a:t>
            </a: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Storyboarding their work across </a:t>
            </a:r>
            <a:r>
              <a:rPr lang="en-US" dirty="0" smtClean="0"/>
              <a:t>campus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 smtClean="0"/>
              <a:t>Hedgehogs in the new BAP</a:t>
            </a:r>
            <a:endParaRPr dirty="0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38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Fundraising campaign last HAW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Website full of indoor and outdoor activities and advice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Outreach events such as this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/>
              <a:t>HAW first week of may</a:t>
            </a:r>
            <a:endParaRPr dirty="0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41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.adams@sheffield.ac.uk" TargetMode="External"/><Relationship Id="rId4" Type="http://schemas.openxmlformats.org/officeDocument/2006/relationships/hyperlink" Target="https://sites.google.com/sheffield.ac.uk/hedgehog-friendly-camp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ctrTitle"/>
          </p:nvPr>
        </p:nvSpPr>
        <p:spPr>
          <a:xfrm>
            <a:off x="1524000" y="6397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The University of Sheffield</a:t>
            </a:r>
            <a:br>
              <a:rPr lang="en-US" dirty="0"/>
            </a:br>
            <a:r>
              <a:rPr lang="en-US" dirty="0"/>
              <a:t>Hedgehog Friendly Campus</a:t>
            </a:r>
            <a:endParaRPr dirty="0"/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1"/>
          </p:nvPr>
        </p:nvSpPr>
        <p:spPr>
          <a:xfrm>
            <a:off x="1524000" y="302736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smtClean="0"/>
              <a:t>Gracie </a:t>
            </a:r>
            <a:r>
              <a:rPr lang="en-US" dirty="0"/>
              <a:t>Adams</a:t>
            </a:r>
            <a:endParaRPr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01AF1E0-9BDD-470C-8509-E7274326C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4043006"/>
            <a:ext cx="9550400" cy="24339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917712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European Hedgehogs</a:t>
            </a:r>
            <a:endParaRPr dirty="0"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917712" y="1825625"/>
            <a:ext cx="779609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European hedgehogs are vulnerable to extinction in the UK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Threats: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/>
              <a:t>Loss of habitat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/>
              <a:t>Declining food sources</a:t>
            </a:r>
          </a:p>
          <a:p>
            <a:pPr marL="685800" lvl="1" indent="-228600">
              <a:spcBef>
                <a:spcPts val="0"/>
              </a:spcBef>
              <a:buSzPts val="2800"/>
            </a:pPr>
            <a:r>
              <a:rPr lang="en-US" dirty="0"/>
              <a:t>Agriculture/traffic accidents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Indicator species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Conservation helps other animals too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5469" y="0"/>
            <a:ext cx="1411357" cy="1411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1A21C6-0442-4034-823B-533F73CABA40}"/>
              </a:ext>
            </a:extLst>
          </p:cNvPr>
          <p:cNvGrpSpPr/>
          <p:nvPr/>
        </p:nvGrpSpPr>
        <p:grpSpPr>
          <a:xfrm>
            <a:off x="6175512" y="40518"/>
            <a:ext cx="1878796" cy="1785107"/>
            <a:chOff x="6230731" y="-376637"/>
            <a:chExt cx="2863575" cy="2720778"/>
          </a:xfrm>
        </p:grpSpPr>
        <p:pic>
          <p:nvPicPr>
            <p:cNvPr id="7" name="Picture 6" descr="aring for a pet hedgehog | Pets4Homes">
              <a:extLst>
                <a:ext uri="{FF2B5EF4-FFF2-40B4-BE49-F238E27FC236}">
                  <a16:creationId xmlns:a16="http://schemas.microsoft.com/office/drawing/2014/main" id="{74C29BAA-20A6-4CDE-B1EE-4F144F6DF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6648">
              <a:off x="6289650" y="-93569"/>
              <a:ext cx="2771801" cy="2154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E66C34E-8B5C-403B-A863-60AB25FDAA46}"/>
                </a:ext>
              </a:extLst>
            </p:cNvPr>
            <p:cNvCxnSpPr/>
            <p:nvPr/>
          </p:nvCxnSpPr>
          <p:spPr>
            <a:xfrm>
              <a:off x="6628833" y="-376637"/>
              <a:ext cx="2071518" cy="272077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9C65933-5FCB-442A-9CE2-3AA21C253FA3}"/>
                </a:ext>
              </a:extLst>
            </p:cNvPr>
            <p:cNvCxnSpPr/>
            <p:nvPr/>
          </p:nvCxnSpPr>
          <p:spPr>
            <a:xfrm flipV="1">
              <a:off x="6230731" y="258102"/>
              <a:ext cx="2863575" cy="156605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hedgehog in the grass&#10;&#10;Description automatically generated with low confidence">
            <a:extLst>
              <a:ext uri="{FF2B5EF4-FFF2-40B4-BE49-F238E27FC236}">
                <a16:creationId xmlns:a16="http://schemas.microsoft.com/office/drawing/2014/main" id="{B9EDDCD8-60D4-4CD9-B274-2407BCC34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003" y="1"/>
            <a:ext cx="3216996" cy="3499508"/>
          </a:xfrm>
          <a:prstGeom prst="rect">
            <a:avLst/>
          </a:prstGeom>
        </p:spPr>
      </p:pic>
      <p:pic>
        <p:nvPicPr>
          <p:cNvPr id="3" name="Picture 2" descr="A picture containing mammal, rodent&#10;&#10;Description automatically generated">
            <a:extLst>
              <a:ext uri="{FF2B5EF4-FFF2-40B4-BE49-F238E27FC236}">
                <a16:creationId xmlns:a16="http://schemas.microsoft.com/office/drawing/2014/main" id="{9ED39689-40FF-4E8C-ACA2-54F422CB5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8404" y="3162300"/>
            <a:ext cx="3213596" cy="3733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82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917712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What We Do – On the Ground</a:t>
            </a:r>
            <a:endParaRPr dirty="0"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917711" y="1825625"/>
            <a:ext cx="77182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Hedgehog surveys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Connect up greenspaces (where appropriate!)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Training estates and landscaping teams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Hedgehog houses and signs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Ramps in and out of ponds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Wildlife friendly plants, </a:t>
            </a:r>
            <a:r>
              <a:rPr lang="en-US" dirty="0" err="1"/>
              <a:t>logpiles</a:t>
            </a:r>
            <a:r>
              <a:rPr lang="en-US" dirty="0"/>
              <a:t> and less managed areas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Litter picks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Workshops -  survey tunnels, bug hotels</a:t>
            </a:r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5469" y="0"/>
            <a:ext cx="1411357" cy="141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077B9-394F-4799-8607-60F8AF36C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7" y="4190998"/>
            <a:ext cx="3556003" cy="2667001"/>
          </a:xfrm>
          <a:prstGeom prst="rect">
            <a:avLst/>
          </a:prstGeom>
        </p:spPr>
      </p:pic>
      <p:pic>
        <p:nvPicPr>
          <p:cNvPr id="6" name="Picture 2" descr="https://lh3.googleusercontent.com/dVJA0fJRiOrORzSicmCXNiLG8rufu0L01xbqH2PUYtwk63CaenHotOpTa_oNnCRiE-ZrB1bs27AsQ4njmP9SzJGkob8BwkseYfDHGlK9NEmFX8sKKm9S9HSJIhI8OVYtK7VSx2_KAGtwuUtASViu1fxZ38mYN3A6T8RZOp26ioyXMxeN3weDIIH_kc2H_dPJGfIOXt6eTucFAyM-zFfe86tNgqP4_-YTVKVveCZJ7C0hWtUIc8NubibBdr7oWotObf0pL7t1nOUOcTQXNDQWZokOqVy52ERxv2QMqgnEsgaAAEN5lWmgdJjNvVEVbwicL2_8Zi4x7nYeAHAtRfTabrXrbFZw8KIz2GBAG4chP2I-7RV6qi7Kty6MQH464ofa_aeNkA1DPNvgoQv8St5xX-rbb6r0HmPCX47JehLn5J-3RW007tV7a2RlUIYJA2wsLRd5SRpJZ332KGATx27UWV7xVRPgdNQ3CFujWIH3PQgoiOY7zcuToXSPpBhqgY12k0pQCqYlmFPKW-o526AMXtSueDBZfHTcLfbk0IG0CGxNeG89HtDEMnIUorXrFzXEy4BXDmUO3I1ahc8367edgMKe81WDT4fiCrfZApzZWC7a2gL_MvYzFrAfdZcvlu49luZf0DjprzIrkOcBJ_1t12ilLsFUS_mHCnb9ZPqG9t-LTOKdFXakqtqdmz2QLseDhRvscy_lmYsPVO8M281x9E4D=w1160-h870-no?authuser=0">
            <a:extLst>
              <a:ext uri="{FF2B5EF4-FFF2-40B4-BE49-F238E27FC236}">
                <a16:creationId xmlns:a16="http://schemas.microsoft.com/office/drawing/2014/main" id="{7D9384D4-5724-4017-B00D-CD6523FF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0"/>
            <a:ext cx="35560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2ghxeMDRxgpXjyVgrpdZL3msVDAl9nbrOzQAAbmcFfhuR4Z1V5bd0iXAHBkiInKZ7xPZR7VrtkAKTxyxGrlu8vDIrT8hOcdpvQIAVbUXsfzuJ4rrCe-mXYndZQjDZRV7DedOAmpJ1qfWMRSuBa8TqsHdSz_ARa83pZ3Gs7ciXFvyLYqS1PXlk0FzF2M9OlhXJsgtH-WdxXDPDFXxLb0jgh2zXmF9d-EiPXA47KIKrpObjp5kYw0YxARZjgn0DT7uGQme2eExAaxZBFvL10tgXeYlwjfu81PgLx6SJBlZV8_76eMXIxhEPc25DL-tAx0nooKznrowSpQ4jurQkaXpwSLhuuOeudb1eaKivrf3XkI7Lj6B34wgEuM55FqOFD4h8XlQnSwXxPxv6ebgK0J-kMKz90_N9ucDK85We3CRqR4aGDDwwRhQggMdJ85ADj4EleBJ_22wYcTrinXp50x3kEjGM3Qhr114HKhUAeoxQJhag5SfgCbGCQlznKapTQf0eg6Bhjo6S4jk66XncASUEjVEeCSoEUtpdjJfbwAv5I5bvJ5CFw6OEkkMC82GjU_5irtUVovR-DX-Hws9FbTA6C8NgZN_VjEAMIsAVdVOso-2DkEg7bXZuRspYJXphsO23-WCEiPa0YJXtBXGx_5aaeKOuxMOxP9pj5V2YcQ8O8c50rTzT-WhgeiOMXurDMQs9nJNQMKPxL348GYnSg7mXpvQ=w1160-h870-no?authuser=0">
            <a:extLst>
              <a:ext uri="{FF2B5EF4-FFF2-40B4-BE49-F238E27FC236}">
                <a16:creationId xmlns:a16="http://schemas.microsoft.com/office/drawing/2014/main" id="{7FD287D9-507D-48AE-98C7-E72F007F7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" b="9283"/>
          <a:stretch/>
        </p:blipFill>
        <p:spPr bwMode="auto">
          <a:xfrm>
            <a:off x="8635996" y="2324099"/>
            <a:ext cx="3556003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917712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Landscaping Team</a:t>
            </a:r>
            <a:endParaRPr dirty="0"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917712" y="1825625"/>
            <a:ext cx="815211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Created their own toolbox talk for landscapes staff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Newly installed 4 hedgehog boxes in safe areas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Planting specific species to attract insects for hedgehogs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Ensuring shrub area protected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Installing signs on roads/in areas with high footfall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Promoting hedgehog habitat in green corridors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Storyboarding their </a:t>
            </a:r>
            <a:r>
              <a:rPr lang="en-US" dirty="0" smtClean="0"/>
              <a:t>work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 smtClean="0"/>
              <a:t>Biodiversity Action Plan</a:t>
            </a:r>
            <a:endParaRPr dirty="0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5469" y="0"/>
            <a:ext cx="1411357" cy="141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E6E3DE-A4F2-45D2-941D-3F56609D2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01410" y="4585241"/>
            <a:ext cx="3596828" cy="1620000"/>
          </a:xfrm>
          <a:prstGeom prst="rect">
            <a:avLst/>
          </a:prstGeom>
        </p:spPr>
      </p:pic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1184B42B-ADCB-4759-8F3F-44E156364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01409" y="988415"/>
            <a:ext cx="3596829" cy="1620000"/>
          </a:xfrm>
          <a:prstGeom prst="rect">
            <a:avLst/>
          </a:prstGeom>
        </p:spPr>
      </p:pic>
      <p:pic>
        <p:nvPicPr>
          <p:cNvPr id="7" name="Picture 6" descr="A picture containing plant&#10;&#10;Description automatically generated">
            <a:extLst>
              <a:ext uri="{FF2B5EF4-FFF2-40B4-BE49-F238E27FC236}">
                <a16:creationId xmlns:a16="http://schemas.microsoft.com/office/drawing/2014/main" id="{BCEB40F5-85E5-469D-B6CE-FB032087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81409" y="4249586"/>
            <a:ext cx="3596829" cy="1620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23F4AD1-359F-4C29-80E7-C03344BB6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081408" y="820586"/>
            <a:ext cx="359682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1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917712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What We Do – Awareness</a:t>
            </a:r>
            <a:endParaRPr dirty="0"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91771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Fundraising for BHPS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Uni of Sheffield HFC Website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Public engagement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Hedgehog Awareness Week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5469" y="0"/>
            <a:ext cx="1411357" cy="141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3F8C8-D662-4104-8D67-75626A55F9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r="521" b="7292"/>
          <a:stretch/>
        </p:blipFill>
        <p:spPr>
          <a:xfrm>
            <a:off x="917712" y="3636641"/>
            <a:ext cx="6312376" cy="2954590"/>
          </a:xfrm>
          <a:prstGeom prst="rect">
            <a:avLst/>
          </a:prstGeom>
        </p:spPr>
      </p:pic>
      <p:pic>
        <p:nvPicPr>
          <p:cNvPr id="5" name="Picture 4" descr="A picture containing food, dish, square&#10;&#10;Description automatically generated">
            <a:extLst>
              <a:ext uri="{FF2B5EF4-FFF2-40B4-BE49-F238E27FC236}">
                <a16:creationId xmlns:a16="http://schemas.microsoft.com/office/drawing/2014/main" id="{4BF3D684-4F1B-48DD-BE03-A6F4E6E01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658" t="2017" b="26017"/>
          <a:stretch/>
        </p:blipFill>
        <p:spPr>
          <a:xfrm>
            <a:off x="7836764" y="2833698"/>
            <a:ext cx="4473098" cy="402430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930C39-9179-4E8F-80E1-8D637E08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08" y="1"/>
            <a:ext cx="4090192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0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DA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405EAC2-7099-4256-BBFA-BAAF151E7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/>
          <a:stretch/>
        </p:blipFill>
        <p:spPr bwMode="auto">
          <a:xfrm>
            <a:off x="2425992" y="0"/>
            <a:ext cx="7340016" cy="52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631D59-6B73-4670-B5B8-84B42E507475}"/>
              </a:ext>
            </a:extLst>
          </p:cNvPr>
          <p:cNvSpPr txBox="1"/>
          <p:nvPr/>
        </p:nvSpPr>
        <p:spPr>
          <a:xfrm>
            <a:off x="0" y="5255046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</a:t>
            </a: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sites.google.com/sheffield.ac.uk/hedgehog-friendly-campus</a:t>
            </a:r>
            <a:endParaRPr lang="en-GB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g.adams@sheffield.ac.uk</a:t>
            </a:r>
            <a:endParaRPr lang="en-GB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 up today!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429</Words>
  <Application>Microsoft Office PowerPoint</Application>
  <PresentationFormat>Widescreen</PresentationFormat>
  <Paragraphs>75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The University of Sheffield Hedgehog Friendly Campus</vt:lpstr>
      <vt:lpstr>European Hedgehogs</vt:lpstr>
      <vt:lpstr>What We Do – On the Ground</vt:lpstr>
      <vt:lpstr>Landscaping Team</vt:lpstr>
      <vt:lpstr>What We Do – Awareness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Wilkinson</dc:creator>
  <cp:lastModifiedBy>Mark Ariaans</cp:lastModifiedBy>
  <cp:revision>24</cp:revision>
  <dcterms:created xsi:type="dcterms:W3CDTF">2021-03-22T09:08:04Z</dcterms:created>
  <dcterms:modified xsi:type="dcterms:W3CDTF">2022-11-23T16:59:48Z</dcterms:modified>
</cp:coreProperties>
</file>