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Source Sans Pro" panose="020B0503030403020204" pitchFamily="34" charset="0"/>
      <p:regular r:id="rId20"/>
      <p:bold r:id="rId21"/>
      <p:italic r:id="rId22"/>
      <p:boldItalic r:id="rId23"/>
    </p:embeddedFont>
    <p:embeddedFont>
      <p:font typeface="Source Sans 3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ource Sans Pro SemiBold" panose="020B0603030403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tJ1eAy/MsQWqwlT9fGRvpk25r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E6D8EE-2410-4903-855E-A22D9E5BA240}">
  <a:tblStyle styleId="{F6E6D8EE-2410-4903-855E-A22D9E5BA24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6EF"/>
          </a:solidFill>
        </a:fill>
      </a:tcStyle>
    </a:wholeTbl>
    <a:band1H>
      <a:tcTxStyle b="off" i="off"/>
      <a:tcStyle>
        <a:tcBdr/>
        <a:fill>
          <a:solidFill>
            <a:srgbClr val="CDCADD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CADD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b31c515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1fb31c515b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121,000?</a:t>
            </a:r>
            <a:endParaRPr/>
          </a:p>
        </p:txBody>
      </p:sp>
      <p:sp>
        <p:nvSpPr>
          <p:cNvPr id="288" name="Google Shape;288;g1fb31c515b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8174625faa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18174625faa_2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g18174625faa_2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868b370ff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1868b370ff6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1868b370ff6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868b370f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1868b370ff6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1868b370ff6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868b370ff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1868b370ff6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g1868b370ff6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868b370ff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1868b370ff6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g1868b370ff6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868b370ff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1868b370ff6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g1868b370ff6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868b370ff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1868b370ff6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1868b370ff6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868b370ff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1868b370ff6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1868b370ff6_0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8174625faa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18174625faa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121,000?</a:t>
            </a:r>
            <a:endParaRPr/>
          </a:p>
        </p:txBody>
      </p:sp>
      <p:sp>
        <p:nvSpPr>
          <p:cNvPr id="201" name="Google Shape;201;g18174625faa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875110aa0f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1875110aa0f_3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121,000?</a:t>
            </a:r>
            <a:endParaRPr/>
          </a:p>
        </p:txBody>
      </p:sp>
      <p:sp>
        <p:nvSpPr>
          <p:cNvPr id="209" name="Google Shape;209;g1875110aa0f_3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868b370ff6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1868b370ff6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121,000?</a:t>
            </a:r>
            <a:endParaRPr/>
          </a:p>
        </p:txBody>
      </p:sp>
      <p:sp>
        <p:nvSpPr>
          <p:cNvPr id="218" name="Google Shape;218;g1868b370ff6_0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868b370ff6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1868b370ff6_0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1868b370ff6_0_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875110aa0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1875110aa0f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g1875110aa0f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875110aa0f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1875110aa0f_3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121,000?</a:t>
            </a:r>
            <a:endParaRPr/>
          </a:p>
        </p:txBody>
      </p:sp>
      <p:sp>
        <p:nvSpPr>
          <p:cNvPr id="262" name="Google Shape;262;g1875110aa0f_3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875110aa0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1875110aa0f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121,000?</a:t>
            </a:r>
            <a:endParaRPr/>
          </a:p>
        </p:txBody>
      </p:sp>
      <p:sp>
        <p:nvSpPr>
          <p:cNvPr id="275" name="Google Shape;275;g1875110aa0f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ro slide with text – flamingo">
  <p:cSld name="Hero slide with text – flaming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8784000" y="2819282"/>
            <a:ext cx="3420000" cy="1728000"/>
          </a:xfrm>
          <a:prstGeom prst="rect">
            <a:avLst/>
          </a:prstGeom>
          <a:gradFill>
            <a:gsLst>
              <a:gs pos="0">
                <a:srgbClr val="E94B5B"/>
              </a:gs>
              <a:gs pos="52000">
                <a:srgbClr val="E94B5B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2879999" y="2808000"/>
            <a:ext cx="5903999" cy="1728000"/>
          </a:xfrm>
          <a:prstGeom prst="rect">
            <a:avLst/>
          </a:prstGeom>
          <a:solidFill>
            <a:srgbClr val="E94B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3024000" y="2814716"/>
            <a:ext cx="6480000" cy="172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2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3"/>
          </p:nvPr>
        </p:nvSpPr>
        <p:spPr>
          <a:xfrm>
            <a:off x="36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0" y="0"/>
            <a:ext cx="6846073" cy="6858000"/>
          </a:xfrm>
          <a:prstGeom prst="rect">
            <a:avLst/>
          </a:prstGeom>
          <a:gradFill>
            <a:gsLst>
              <a:gs pos="0">
                <a:srgbClr val="F4ECFF">
                  <a:alpha val="0"/>
                </a:srgbClr>
              </a:gs>
              <a:gs pos="29000">
                <a:srgbClr val="FFFFFF">
                  <a:alpha val="91372"/>
                </a:srgbClr>
              </a:gs>
              <a:gs pos="100000">
                <a:srgbClr val="FFFFFF">
                  <a:alpha val="91372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0" y="0"/>
            <a:ext cx="12204000" cy="6858000"/>
          </a:xfrm>
          <a:prstGeom prst="rect">
            <a:avLst/>
          </a:prstGeom>
          <a:solidFill>
            <a:srgbClr val="008CB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2304000" y="1965816"/>
            <a:ext cx="7200000" cy="292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0" y="6281999"/>
            <a:ext cx="1220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10098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side">
  <p:cSld name="Blank inside">
    <p:bg>
      <p:bgPr>
        <a:solidFill>
          <a:srgbClr val="131E29">
            <a:alpha val="3529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1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2" name="Google Shape;112;p21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36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/>
          <p:nvPr/>
        </p:nvSpPr>
        <p:spPr>
          <a:xfrm>
            <a:off x="0" y="0"/>
            <a:ext cx="6846073" cy="6858000"/>
          </a:xfrm>
          <a:prstGeom prst="rect">
            <a:avLst/>
          </a:prstGeom>
          <a:gradFill>
            <a:gsLst>
              <a:gs pos="0">
                <a:srgbClr val="F4ECFF">
                  <a:alpha val="0"/>
                </a:srgbClr>
              </a:gs>
              <a:gs pos="29000">
                <a:srgbClr val="FFFFFF">
                  <a:alpha val="91372"/>
                </a:srgbClr>
              </a:gs>
              <a:gs pos="100000">
                <a:srgbClr val="FFFFFF">
                  <a:alpha val="91372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18" name="Google Shape;118;p22"/>
          <p:cNvSpPr/>
          <p:nvPr/>
        </p:nvSpPr>
        <p:spPr>
          <a:xfrm>
            <a:off x="0" y="0"/>
            <a:ext cx="12204000" cy="6858000"/>
          </a:xfrm>
          <a:prstGeom prst="rect">
            <a:avLst/>
          </a:prstGeom>
          <a:solidFill>
            <a:srgbClr val="E94B5B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2304000" y="1965816"/>
            <a:ext cx="7200000" cy="292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 txBox="1"/>
          <p:nvPr/>
        </p:nvSpPr>
        <p:spPr>
          <a:xfrm>
            <a:off x="0" y="6281999"/>
            <a:ext cx="1220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10098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istics – 3 columns">
  <p:cSld name="Statistics – 3 columns">
    <p:bg>
      <p:bgPr>
        <a:solidFill>
          <a:srgbClr val="131E29">
            <a:alpha val="3529"/>
          </a:srgbClr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0" y="2593152"/>
            <a:ext cx="4068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2"/>
          </p:nvPr>
        </p:nvSpPr>
        <p:spPr>
          <a:xfrm>
            <a:off x="4068000" y="2593152"/>
            <a:ext cx="4068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3"/>
          </p:nvPr>
        </p:nvSpPr>
        <p:spPr>
          <a:xfrm>
            <a:off x="8136000" y="2593152"/>
            <a:ext cx="4068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6" name="Google Shape;126;p23"/>
          <p:cNvCxnSpPr/>
          <p:nvPr/>
        </p:nvCxnSpPr>
        <p:spPr>
          <a:xfrm>
            <a:off x="4068000" y="2593152"/>
            <a:ext cx="0" cy="306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23"/>
          <p:cNvCxnSpPr/>
          <p:nvPr/>
        </p:nvCxnSpPr>
        <p:spPr>
          <a:xfrm>
            <a:off x="8136000" y="2593152"/>
            <a:ext cx="0" cy="306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23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3"/>
                <a:ea typeface="Source Sans 3"/>
                <a:cs typeface="Source Sans 3"/>
                <a:sym typeface="Source Sans 3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1" name="Google Shape;131;p23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/>
          <p:nvPr/>
        </p:nvSpPr>
        <p:spPr>
          <a:xfrm>
            <a:off x="-3600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6"/>
          </p:nvPr>
        </p:nvSpPr>
        <p:spPr>
          <a:xfrm>
            <a:off x="3924396" y="1166371"/>
            <a:ext cx="4319208" cy="92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CB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8C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7"/>
          </p:nvPr>
        </p:nvSpPr>
        <p:spPr>
          <a:xfrm>
            <a:off x="3924395" y="2180031"/>
            <a:ext cx="4319207" cy="40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istics – 4 columns">
  <p:cSld name="Statistics – 4 columns">
    <p:bg>
      <p:bgPr>
        <a:solidFill>
          <a:srgbClr val="131E29">
            <a:alpha val="3529"/>
          </a:srgbClr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0" y="2593152"/>
            <a:ext cx="306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2"/>
          </p:nvPr>
        </p:nvSpPr>
        <p:spPr>
          <a:xfrm>
            <a:off x="3060000" y="2593152"/>
            <a:ext cx="3024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3"/>
          </p:nvPr>
        </p:nvSpPr>
        <p:spPr>
          <a:xfrm>
            <a:off x="6083999" y="2593152"/>
            <a:ext cx="3024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1" name="Google Shape;141;p24"/>
          <p:cNvCxnSpPr/>
          <p:nvPr/>
        </p:nvCxnSpPr>
        <p:spPr>
          <a:xfrm>
            <a:off x="3060000" y="2593152"/>
            <a:ext cx="0" cy="306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24"/>
          <p:cNvCxnSpPr/>
          <p:nvPr/>
        </p:nvCxnSpPr>
        <p:spPr>
          <a:xfrm>
            <a:off x="6084000" y="2593152"/>
            <a:ext cx="0" cy="306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24"/>
          <p:cNvSpPr txBox="1">
            <a:spLocks noGrp="1"/>
          </p:cNvSpPr>
          <p:nvPr>
            <p:ph type="body" idx="4"/>
          </p:nvPr>
        </p:nvSpPr>
        <p:spPr>
          <a:xfrm>
            <a:off x="9132001" y="2593152"/>
            <a:ext cx="306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4" name="Google Shape;144;p24"/>
          <p:cNvCxnSpPr/>
          <p:nvPr/>
        </p:nvCxnSpPr>
        <p:spPr>
          <a:xfrm>
            <a:off x="9107999" y="2593152"/>
            <a:ext cx="0" cy="306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24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5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4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6"/>
          </p:nvPr>
        </p:nvSpPr>
        <p:spPr>
          <a:xfrm>
            <a:off x="359999" y="360000"/>
            <a:ext cx="1151909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7"/>
          </p:nvPr>
        </p:nvSpPr>
        <p:spPr>
          <a:xfrm>
            <a:off x="3924396" y="1166371"/>
            <a:ext cx="4319208" cy="92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CB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8C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8"/>
          </p:nvPr>
        </p:nvSpPr>
        <p:spPr>
          <a:xfrm>
            <a:off x="3924395" y="2180031"/>
            <a:ext cx="4319207" cy="40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2000" tIns="0" rIns="432000" bIns="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title">
  <p:cSld name="Table title">
    <p:bg>
      <p:bgPr>
        <a:solidFill>
          <a:srgbClr val="131E29">
            <a:alpha val="3529"/>
          </a:srgbClr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8" name="Google Shape;158;p25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59" name="Google Shape;15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2"/>
          </p:nvPr>
        </p:nvSpPr>
        <p:spPr>
          <a:xfrm>
            <a:off x="359999" y="360000"/>
            <a:ext cx="1151909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3"/>
          </p:nvPr>
        </p:nvSpPr>
        <p:spPr>
          <a:xfrm>
            <a:off x="360000" y="1440000"/>
            <a:ext cx="7078145" cy="39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ve cover slide 1">
  <p:cSld name="Alternative cover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/>
        </p:nvSpPr>
        <p:spPr>
          <a:xfrm>
            <a:off x="0" y="6281999"/>
            <a:ext cx="1220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10098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0" y="0"/>
            <a:ext cx="7299158" cy="6857999"/>
          </a:xfrm>
          <a:prstGeom prst="rect">
            <a:avLst/>
          </a:prstGeom>
          <a:gradFill>
            <a:gsLst>
              <a:gs pos="0">
                <a:srgbClr val="410098"/>
              </a:gs>
              <a:gs pos="47000">
                <a:srgbClr val="410098"/>
              </a:gs>
              <a:gs pos="100000">
                <a:srgbClr val="F4EC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360000"/>
            <a:ext cx="2202914" cy="6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4000" y="5724000"/>
            <a:ext cx="1245723" cy="75929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720000" y="1734957"/>
            <a:ext cx="8897242" cy="292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Arial"/>
              <a:buNone/>
              <a:defRPr sz="9000" b="1" i="0" u="none" strike="noStrike" cap="none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2"/>
          </p:nvPr>
        </p:nvSpPr>
        <p:spPr>
          <a:xfrm>
            <a:off x="720000" y="5799640"/>
            <a:ext cx="9604615" cy="6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body" idx="3"/>
          </p:nvPr>
        </p:nvSpPr>
        <p:spPr>
          <a:xfrm>
            <a:off x="719999" y="4988742"/>
            <a:ext cx="9604615" cy="6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ve cover slide 2">
  <p:cSld name="Alternative cover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/>
        </p:nvSpPr>
        <p:spPr>
          <a:xfrm>
            <a:off x="0" y="6281999"/>
            <a:ext cx="1220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10098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73" name="Google Shape;173;p27"/>
          <p:cNvSpPr/>
          <p:nvPr/>
        </p:nvSpPr>
        <p:spPr>
          <a:xfrm>
            <a:off x="0" y="0"/>
            <a:ext cx="7299158" cy="6857999"/>
          </a:xfrm>
          <a:prstGeom prst="rect">
            <a:avLst/>
          </a:prstGeom>
          <a:gradFill>
            <a:gsLst>
              <a:gs pos="0">
                <a:srgbClr val="410098"/>
              </a:gs>
              <a:gs pos="47000">
                <a:srgbClr val="410098"/>
              </a:gs>
              <a:gs pos="100000">
                <a:srgbClr val="F4EC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74" name="Google Shape;17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360000"/>
            <a:ext cx="2202914" cy="6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4000" y="5724000"/>
            <a:ext cx="1245723" cy="75929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720000" y="1734957"/>
            <a:ext cx="8897242" cy="292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Arial"/>
              <a:buNone/>
              <a:defRPr sz="9000" b="1" i="0" u="none" strike="noStrike" cap="none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2"/>
          </p:nvPr>
        </p:nvSpPr>
        <p:spPr>
          <a:xfrm>
            <a:off x="720000" y="5799640"/>
            <a:ext cx="9604615" cy="6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3"/>
          </p:nvPr>
        </p:nvSpPr>
        <p:spPr>
          <a:xfrm>
            <a:off x="719999" y="4988742"/>
            <a:ext cx="9604615" cy="6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+ image">
  <p:cSld name="3 columns + image">
    <p:bg>
      <p:bgPr>
        <a:solidFill>
          <a:srgbClr val="131E29">
            <a:alpha val="3529"/>
          </a:srgbClr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3" name="Google Shape;13;p19"/>
          <p:cNvPicPr preferRelativeResize="0"/>
          <p:nvPr/>
        </p:nvPicPr>
        <p:blipFill rotWithShape="1">
          <a:blip r:embed="rId2">
            <a:alphaModFix/>
          </a:blip>
          <a:srcRect l="52826" r="22384"/>
          <a:stretch/>
        </p:blipFill>
        <p:spPr>
          <a:xfrm>
            <a:off x="9180000" y="1"/>
            <a:ext cx="302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>
            <a:spLocks noGrp="1"/>
          </p:cNvSpPr>
          <p:nvPr>
            <p:ph type="body" idx="1"/>
          </p:nvPr>
        </p:nvSpPr>
        <p:spPr>
          <a:xfrm>
            <a:off x="360000" y="1440000"/>
            <a:ext cx="2304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B3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8AB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body" idx="2"/>
          </p:nvPr>
        </p:nvSpPr>
        <p:spPr>
          <a:xfrm>
            <a:off x="3023999" y="1440000"/>
            <a:ext cx="2700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body" idx="3"/>
          </p:nvPr>
        </p:nvSpPr>
        <p:spPr>
          <a:xfrm>
            <a:off x="6048000" y="1440000"/>
            <a:ext cx="2700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9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9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9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2" name="Google Shape;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bullets">
  <p:cSld name="3 columns with bullets">
    <p:bg>
      <p:bgPr>
        <a:solidFill>
          <a:srgbClr val="131E29">
            <a:alpha val="3529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396000" y="1440000"/>
            <a:ext cx="2304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B3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8AB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2"/>
          </p:nvPr>
        </p:nvSpPr>
        <p:spPr>
          <a:xfrm>
            <a:off x="3023999" y="1440000"/>
            <a:ext cx="4248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B3"/>
              </a:buClr>
              <a:buSzPts val="2000"/>
              <a:buFont typeface="Noto Sans"/>
              <a:buChar char="▪"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3"/>
          </p:nvPr>
        </p:nvSpPr>
        <p:spPr>
          <a:xfrm>
            <a:off x="7560000" y="1440000"/>
            <a:ext cx="4212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B3"/>
              </a:buClr>
              <a:buSzPts val="2000"/>
              <a:buFont typeface="Noto Sans"/>
              <a:buChar char="▪"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20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28" name="Google Shape;28;p20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0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" name="Google Shape;30;p20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1" name="Google Shape;3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0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+ image">
  <p:cSld name="2 columns + image">
    <p:bg>
      <p:bgPr>
        <a:solidFill>
          <a:srgbClr val="131E29">
            <a:alpha val="3529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6" name="Google Shape;36;p18"/>
          <p:cNvPicPr preferRelativeResize="0"/>
          <p:nvPr/>
        </p:nvPicPr>
        <p:blipFill rotWithShape="1">
          <a:blip r:embed="rId2">
            <a:alphaModFix/>
          </a:blip>
          <a:srcRect l="52826" r="23585"/>
          <a:stretch/>
        </p:blipFill>
        <p:spPr>
          <a:xfrm>
            <a:off x="9318000" y="0"/>
            <a:ext cx="288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8"/>
          <p:cNvSpPr txBox="1">
            <a:spLocks noGrp="1"/>
          </p:cNvSpPr>
          <p:nvPr>
            <p:ph type="body" idx="1"/>
          </p:nvPr>
        </p:nvSpPr>
        <p:spPr>
          <a:xfrm>
            <a:off x="360000" y="1440000"/>
            <a:ext cx="2376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AB3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8AB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2"/>
          </p:nvPr>
        </p:nvSpPr>
        <p:spPr>
          <a:xfrm>
            <a:off x="3023999" y="1440000"/>
            <a:ext cx="5400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1E2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31E2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8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8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8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44" name="Google Shape;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/>
        </p:nvSpPr>
        <p:spPr>
          <a:xfrm>
            <a:off x="0" y="6281999"/>
            <a:ext cx="1220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10098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47" name="Google Shape;47;p11"/>
          <p:cNvSpPr/>
          <p:nvPr/>
        </p:nvSpPr>
        <p:spPr>
          <a:xfrm>
            <a:off x="0" y="0"/>
            <a:ext cx="7299158" cy="6857999"/>
          </a:xfrm>
          <a:prstGeom prst="rect">
            <a:avLst/>
          </a:prstGeom>
          <a:gradFill>
            <a:gsLst>
              <a:gs pos="0">
                <a:srgbClr val="410098"/>
              </a:gs>
              <a:gs pos="47000">
                <a:srgbClr val="410098"/>
              </a:gs>
              <a:gs pos="100000">
                <a:srgbClr val="F4EC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360000"/>
            <a:ext cx="2202914" cy="6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4000" y="5724000"/>
            <a:ext cx="1245723" cy="75929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720000" y="1734957"/>
            <a:ext cx="8897242" cy="292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Arial"/>
              <a:buNone/>
              <a:defRPr sz="9000" b="1" i="0" u="none" strike="noStrike" cap="none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720000" y="5799640"/>
            <a:ext cx="9604615" cy="6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719999" y="4988742"/>
            <a:ext cx="9604615" cy="6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/>
          <p:nvPr/>
        </p:nvSpPr>
        <p:spPr>
          <a:xfrm>
            <a:off x="0" y="0"/>
            <a:ext cx="6846073" cy="6858000"/>
          </a:xfrm>
          <a:prstGeom prst="rect">
            <a:avLst/>
          </a:prstGeom>
          <a:gradFill>
            <a:gsLst>
              <a:gs pos="0">
                <a:srgbClr val="F4ECFF">
                  <a:alpha val="0"/>
                </a:srgbClr>
              </a:gs>
              <a:gs pos="29000">
                <a:srgbClr val="FFFFFF">
                  <a:alpha val="91372"/>
                </a:srgbClr>
              </a:gs>
              <a:gs pos="100000">
                <a:srgbClr val="FFFFFF">
                  <a:alpha val="91372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0" y="0"/>
            <a:ext cx="12204000" cy="6858000"/>
          </a:xfrm>
          <a:prstGeom prst="rect">
            <a:avLst/>
          </a:prstGeom>
          <a:solidFill>
            <a:srgbClr val="410098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2304000" y="1965816"/>
            <a:ext cx="7200000" cy="292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2"/>
          <p:cNvSpPr txBox="1"/>
          <p:nvPr/>
        </p:nvSpPr>
        <p:spPr>
          <a:xfrm>
            <a:off x="0" y="6281999"/>
            <a:ext cx="1220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10098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ro slide with full image">
  <p:cSld name="Hero slide with full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3024000" y="3600000"/>
            <a:ext cx="6480000" cy="134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3024000" y="5220000"/>
            <a:ext cx="6480000" cy="88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3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ro slide with text – violet">
  <p:cSld name="Hero slide with text – viole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8784000" y="2819282"/>
            <a:ext cx="3420000" cy="1728000"/>
          </a:xfrm>
          <a:prstGeom prst="rect">
            <a:avLst/>
          </a:prstGeom>
          <a:gradFill>
            <a:gsLst>
              <a:gs pos="0">
                <a:srgbClr val="410098"/>
              </a:gs>
              <a:gs pos="52000">
                <a:srgbClr val="41009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879999" y="2808000"/>
            <a:ext cx="5903999" cy="1728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3024000" y="2814716"/>
            <a:ext cx="6480000" cy="172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2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3"/>
          </p:nvPr>
        </p:nvSpPr>
        <p:spPr>
          <a:xfrm>
            <a:off x="36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ro slide with text – teal">
  <p:cSld name="Hero slide with text – te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8784000" y="2819282"/>
            <a:ext cx="3420000" cy="1728000"/>
          </a:xfrm>
          <a:prstGeom prst="rect">
            <a:avLst/>
          </a:prstGeom>
          <a:gradFill>
            <a:gsLst>
              <a:gs pos="0">
                <a:srgbClr val="008CBF"/>
              </a:gs>
              <a:gs pos="52000">
                <a:srgbClr val="008CB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2879999" y="2808000"/>
            <a:ext cx="5903999" cy="1728000"/>
          </a:xfrm>
          <a:prstGeom prst="rect">
            <a:avLst/>
          </a:prstGeom>
          <a:solidFill>
            <a:srgbClr val="008C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3024000" y="2814716"/>
            <a:ext cx="6480000" cy="172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2880000" y="6282000"/>
            <a:ext cx="9312000" cy="576000"/>
          </a:xfrm>
          <a:prstGeom prst="rect">
            <a:avLst/>
          </a:prstGeom>
          <a:solidFill>
            <a:srgbClr val="96D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2"/>
          </p:nvPr>
        </p:nvSpPr>
        <p:spPr>
          <a:xfrm>
            <a:off x="3024000" y="6347956"/>
            <a:ext cx="831973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009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/>
          <p:nvPr/>
        </p:nvSpPr>
        <p:spPr>
          <a:xfrm>
            <a:off x="9180000" y="6281999"/>
            <a:ext cx="302399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41009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200" b="0" i="0" u="none" strike="noStrike" cap="none">
              <a:solidFill>
                <a:srgbClr val="41009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0" y="6282000"/>
            <a:ext cx="2880000" cy="576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0" y="6383956"/>
            <a:ext cx="1135588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100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3"/>
          </p:nvPr>
        </p:nvSpPr>
        <p:spPr>
          <a:xfrm>
            <a:off x="36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"/>
          <p:cNvSpPr txBox="1"/>
          <p:nvPr/>
        </p:nvSpPr>
        <p:spPr>
          <a:xfrm>
            <a:off x="0" y="6281999"/>
            <a:ext cx="1220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10098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84" name="Google Shape;184;p1"/>
          <p:cNvSpPr/>
          <p:nvPr/>
        </p:nvSpPr>
        <p:spPr>
          <a:xfrm>
            <a:off x="0" y="0"/>
            <a:ext cx="7299300" cy="6858000"/>
          </a:xfrm>
          <a:prstGeom prst="rect">
            <a:avLst/>
          </a:prstGeom>
          <a:gradFill>
            <a:gsLst>
              <a:gs pos="0">
                <a:srgbClr val="410098"/>
              </a:gs>
              <a:gs pos="47000">
                <a:srgbClr val="410098"/>
              </a:gs>
              <a:gs pos="100000">
                <a:srgbClr val="F4EC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85" name="Google Shape;1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360000"/>
            <a:ext cx="2202914" cy="6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5">
            <a:alphaModFix/>
          </a:blip>
          <a:srcRect l="595670" t="645880" r="-595670" b="-645880"/>
          <a:stretch/>
        </p:blipFill>
        <p:spPr>
          <a:xfrm>
            <a:off x="10584000" y="5724000"/>
            <a:ext cx="1245723" cy="75929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 txBox="1"/>
          <p:nvPr/>
        </p:nvSpPr>
        <p:spPr>
          <a:xfrm>
            <a:off x="720000" y="2062250"/>
            <a:ext cx="99813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Arial"/>
              <a:buNone/>
            </a:pPr>
            <a:r>
              <a:rPr lang="en-GB" sz="8500" b="1" i="0" u="none" strike="noStrike" cap="none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Turn it up to </a:t>
            </a:r>
            <a:endParaRPr sz="8500" b="1" i="0" u="none" strike="noStrike" cap="none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Arial"/>
              <a:buNone/>
            </a:pPr>
            <a:r>
              <a:rPr lang="en-GB" sz="8500" b="1" i="0" u="none" strike="noStrike" cap="none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save energy</a:t>
            </a:r>
            <a:endParaRPr sz="8500" b="1" i="0" u="none" strike="noStrike" cap="none">
              <a:solidFill>
                <a:schemeClr val="accent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p1"/>
          <p:cNvSpPr txBox="1"/>
          <p:nvPr/>
        </p:nvSpPr>
        <p:spPr>
          <a:xfrm>
            <a:off x="720000" y="5799640"/>
            <a:ext cx="9604615" cy="6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Charlotte Winnert – Environment &amp; IMS Manager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Louis Garnham – Environmental Assistant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b31c515bb_0_0"/>
          <p:cNvSpPr txBox="1">
            <a:spLocks noGrp="1"/>
          </p:cNvSpPr>
          <p:nvPr>
            <p:ph type="body" idx="3"/>
          </p:nvPr>
        </p:nvSpPr>
        <p:spPr>
          <a:xfrm>
            <a:off x="360000" y="5036525"/>
            <a:ext cx="8568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700">
                <a:solidFill>
                  <a:srgbClr val="000000"/>
                </a:solidFill>
              </a:rPr>
              <a:t>Decarbonisation Strategy (2023), core principle #3 → “</a:t>
            </a:r>
            <a:r>
              <a:rPr lang="en-GB" sz="17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Demand reduction lessens the burden</a:t>
            </a:r>
            <a:r>
              <a:rPr lang="en-GB" sz="1800">
                <a:solidFill>
                  <a:srgbClr val="000000"/>
                </a:solidFill>
              </a:rPr>
              <a:t>”</a:t>
            </a:r>
            <a:endParaRPr sz="2600"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91" name="Google Shape;291;g1fb31c515bb_0_0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292" name="Google Shape;292;g1fb31c515bb_0_0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The impact of our research </a:t>
            </a:r>
            <a:endParaRPr/>
          </a:p>
        </p:txBody>
      </p:sp>
      <p:graphicFrame>
        <p:nvGraphicFramePr>
          <p:cNvPr id="293" name="Google Shape;293;g1fb31c515bb_0_0"/>
          <p:cNvGraphicFramePr/>
          <p:nvPr/>
        </p:nvGraphicFramePr>
        <p:xfrm>
          <a:off x="383800" y="187836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{F6E6D8EE-2410-4903-855E-A22D9E5BA240}</a:tableStyleId>
              </a:tblPr>
              <a:tblGrid>
                <a:gridCol w="252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3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Area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Costs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Estimated gross tonnes CO</a:t>
                      </a:r>
                      <a:r>
                        <a:rPr lang="en-GB" sz="1600" b="0" u="none" strike="noStrike" cap="none" baseline="-25000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2</a:t>
                      </a: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Emission category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Consumables &amp; materials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£22,900,000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59,105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Energy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£2,300,000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4,100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Scopes 1 &amp; 2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Water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£450,000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Waste disposal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£75,000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29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Total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£25,725,000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63,251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accent6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4" name="Google Shape;294;g1fb31c515bb_0_0"/>
          <p:cNvSpPr txBox="1"/>
          <p:nvPr/>
        </p:nvSpPr>
        <p:spPr>
          <a:xfrm>
            <a:off x="360000" y="1431975"/>
            <a:ext cx="7248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Estimated costs &amp; carbon emissions from our research (2018/19)</a:t>
            </a:r>
            <a:endParaRPr sz="1900" b="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295" name="Google Shape;295;g1fb31c515b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5325" y="0"/>
            <a:ext cx="3016675" cy="20111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6" name="Google Shape;296;g1fb31c515bb_0_0"/>
          <p:cNvPicPr preferRelativeResize="0"/>
          <p:nvPr/>
        </p:nvPicPr>
        <p:blipFill rotWithShape="1">
          <a:blip r:embed="rId4">
            <a:alphaModFix/>
          </a:blip>
          <a:srcRect l="3945" r="6392"/>
          <a:stretch/>
        </p:blipFill>
        <p:spPr>
          <a:xfrm>
            <a:off x="9175325" y="2011125"/>
            <a:ext cx="3016675" cy="22430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7" name="Google Shape;297;g1fb31c515bb_0_0"/>
          <p:cNvPicPr preferRelativeResize="0"/>
          <p:nvPr/>
        </p:nvPicPr>
        <p:blipFill rotWithShape="1">
          <a:blip r:embed="rId5">
            <a:alphaModFix/>
          </a:blip>
          <a:srcRect t="326" b="326"/>
          <a:stretch/>
        </p:blipFill>
        <p:spPr>
          <a:xfrm>
            <a:off x="9175325" y="4262225"/>
            <a:ext cx="3016675" cy="1998000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8174625faa_2_23"/>
          <p:cNvSpPr txBox="1">
            <a:spLocks noGrp="1"/>
          </p:cNvSpPr>
          <p:nvPr>
            <p:ph type="body" idx="2"/>
          </p:nvPr>
        </p:nvSpPr>
        <p:spPr>
          <a:xfrm>
            <a:off x="360000" y="1440000"/>
            <a:ext cx="8064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ULT freezers are energy intensive! 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New: 7 kWh/day = 			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Up to ~35 kWh/day - range of factors, primarily age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Nearly 200 at Uni of Sheffield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Large impact - but how large? How to reduce impact? What £/CO</a:t>
            </a:r>
            <a:r>
              <a:rPr lang="en-GB" baseline="-25000"/>
              <a:t>2 </a:t>
            </a:r>
            <a:r>
              <a:rPr lang="en-GB"/>
              <a:t>savings can be made?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04" name="Google Shape;304;g18174625faa_2_23"/>
          <p:cNvSpPr txBox="1">
            <a:spLocks noGrp="1"/>
          </p:cNvSpPr>
          <p:nvPr>
            <p:ph type="body" idx="3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305" name="Google Shape;305;g18174625faa_2_23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Ultra-low temperature freezers</a:t>
            </a:r>
            <a:endParaRPr/>
          </a:p>
        </p:txBody>
      </p:sp>
      <p:pic>
        <p:nvPicPr>
          <p:cNvPr id="306" name="Google Shape;306;g18174625faa_2_23"/>
          <p:cNvPicPr preferRelativeResize="0"/>
          <p:nvPr/>
        </p:nvPicPr>
        <p:blipFill rotWithShape="1">
          <a:blip r:embed="rId3">
            <a:alphaModFix/>
          </a:blip>
          <a:srcRect l="6194" r="16934"/>
          <a:stretch/>
        </p:blipFill>
        <p:spPr>
          <a:xfrm>
            <a:off x="8574975" y="0"/>
            <a:ext cx="3617027" cy="62579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" name="Google Shape;307;g18174625faa_2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943125" y="2064275"/>
            <a:ext cx="368600" cy="3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18174625faa_2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0925" y="2109956"/>
            <a:ext cx="299875" cy="29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868b370ff6_0_1"/>
          <p:cNvSpPr txBox="1">
            <a:spLocks noGrp="1"/>
          </p:cNvSpPr>
          <p:nvPr>
            <p:ph type="body" idx="2"/>
          </p:nvPr>
        </p:nvSpPr>
        <p:spPr>
          <a:xfrm>
            <a:off x="360000" y="1440000"/>
            <a:ext cx="8064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School of Biosciences: ~85 ULT freezers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AutoNum type="arabicPeriod"/>
            </a:pPr>
            <a:r>
              <a:rPr lang="en-GB"/>
              <a:t>How are they used?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AutoNum type="arabicPeriod"/>
            </a:pPr>
            <a:r>
              <a:rPr lang="en-GB"/>
              <a:t>User requirements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AutoNum type="arabicPeriod"/>
            </a:pPr>
            <a:r>
              <a:rPr lang="en-GB"/>
              <a:t>Energy consumption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AutoNum type="arabicPeriod"/>
            </a:pPr>
            <a:r>
              <a:rPr lang="en-GB"/>
              <a:t>How to reduce energy consumption → environmental impact?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Answers from conversations, freezer audits, energy monitoring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15" name="Google Shape;315;g1868b370ff6_0_1"/>
          <p:cNvSpPr txBox="1">
            <a:spLocks noGrp="1"/>
          </p:cNvSpPr>
          <p:nvPr>
            <p:ph type="body" idx="3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316" name="Google Shape;316;g1868b370ff6_0_1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Project approach</a:t>
            </a:r>
            <a:endParaRPr/>
          </a:p>
        </p:txBody>
      </p:sp>
      <p:pic>
        <p:nvPicPr>
          <p:cNvPr id="317" name="Google Shape;317;g1868b370ff6_0_1"/>
          <p:cNvPicPr preferRelativeResize="0"/>
          <p:nvPr/>
        </p:nvPicPr>
        <p:blipFill rotWithShape="1">
          <a:blip r:embed="rId3">
            <a:alphaModFix/>
          </a:blip>
          <a:srcRect l="6194" r="16934"/>
          <a:stretch/>
        </p:blipFill>
        <p:spPr>
          <a:xfrm>
            <a:off x="8574975" y="0"/>
            <a:ext cx="3617027" cy="62579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868b370ff6_0_10"/>
          <p:cNvSpPr txBox="1">
            <a:spLocks noGrp="1"/>
          </p:cNvSpPr>
          <p:nvPr>
            <p:ph type="body" idx="2"/>
          </p:nvPr>
        </p:nvSpPr>
        <p:spPr>
          <a:xfrm>
            <a:off x="360000" y="1440000"/>
            <a:ext cx="78597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Avg energy consumption 12–20 kWh/day /unit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○"/>
            </a:pPr>
            <a:r>
              <a:rPr lang="en-GB" sz="1800" b="0" i="1">
                <a:latin typeface="Source Sans Pro"/>
                <a:ea typeface="Source Sans Pro"/>
                <a:cs typeface="Source Sans Pro"/>
                <a:sym typeface="Source Sans Pro"/>
              </a:rPr>
              <a:t>Excluding </a:t>
            </a:r>
            <a:r>
              <a:rPr lang="en-GB" sz="1800" b="0">
                <a:latin typeface="Source Sans Pro"/>
                <a:ea typeface="Source Sans Pro"/>
                <a:cs typeface="Source Sans Pro"/>
                <a:sym typeface="Source Sans Pro"/>
              </a:rPr>
              <a:t>extra heat load on air conditioning!</a:t>
            </a:r>
            <a:endParaRPr sz="1800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Opportunities to </a:t>
            </a:r>
            <a:r>
              <a:rPr lang="en-GB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reduce energy consumption by 30+% whilst reducing risks </a:t>
            </a:r>
            <a:r>
              <a:rPr lang="en-GB"/>
              <a:t>in research</a:t>
            </a:r>
            <a:endParaRPr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24" name="Google Shape;324;g1868b370ff6_0_10"/>
          <p:cNvSpPr txBox="1">
            <a:spLocks noGrp="1"/>
          </p:cNvSpPr>
          <p:nvPr>
            <p:ph type="body" idx="3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325" name="Google Shape;325;g1868b370ff6_0_10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Findings</a:t>
            </a:r>
            <a:endParaRPr/>
          </a:p>
        </p:txBody>
      </p:sp>
      <p:graphicFrame>
        <p:nvGraphicFramePr>
          <p:cNvPr id="326" name="Google Shape;326;g1868b370ff6_0_10"/>
          <p:cNvGraphicFramePr/>
          <p:nvPr/>
        </p:nvGraphicFramePr>
        <p:xfrm>
          <a:off x="824350" y="190202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{F6E6D8EE-2410-4903-855E-A22D9E5BA240}</a:tableStyleId>
              </a:tblPr>
              <a:tblGrid>
                <a:gridCol w="21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Energy (year)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Gross emissions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  2023/24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372,000–620,000 kWh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72–120 tCO</a:t>
                      </a:r>
                      <a:r>
                        <a:rPr lang="en-GB" sz="1600" u="none" strike="noStrike" cap="none" baseline="-250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</a:t>
                      </a: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£113,900–£189,800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27" name="Google Shape;327;g1868b370ff6_0_10"/>
          <p:cNvPicPr preferRelativeResize="0"/>
          <p:nvPr/>
        </p:nvPicPr>
        <p:blipFill rotWithShape="1">
          <a:blip r:embed="rId3">
            <a:alphaModFix/>
          </a:blip>
          <a:srcRect l="6194" r="16934"/>
          <a:stretch/>
        </p:blipFill>
        <p:spPr>
          <a:xfrm>
            <a:off x="8574975" y="0"/>
            <a:ext cx="3617027" cy="62579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g1868b370ff6_0_10"/>
          <p:cNvPicPr preferRelativeResize="0"/>
          <p:nvPr/>
        </p:nvPicPr>
        <p:blipFill rotWithShape="1">
          <a:blip r:embed="rId4">
            <a:alphaModFix/>
          </a:blip>
          <a:srcRect l="10496" t="12199" r="12438" b="35031"/>
          <a:stretch/>
        </p:blipFill>
        <p:spPr>
          <a:xfrm>
            <a:off x="8574975" y="0"/>
            <a:ext cx="3617027" cy="3302149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" name="Google Shape;329;g1868b370ff6_0_10"/>
          <p:cNvPicPr preferRelativeResize="0"/>
          <p:nvPr/>
        </p:nvPicPr>
        <p:blipFill rotWithShape="1">
          <a:blip r:embed="rId5">
            <a:alphaModFix/>
          </a:blip>
          <a:srcRect t="33690" b="5018"/>
          <a:stretch/>
        </p:blipFill>
        <p:spPr>
          <a:xfrm>
            <a:off x="8574975" y="3302150"/>
            <a:ext cx="3617027" cy="2955776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868b370ff6_0_22"/>
          <p:cNvSpPr/>
          <p:nvPr/>
        </p:nvSpPr>
        <p:spPr>
          <a:xfrm>
            <a:off x="2878925" y="6300000"/>
            <a:ext cx="9313200" cy="59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1868b370ff6_0_22"/>
          <p:cNvSpPr txBox="1">
            <a:spLocks noGrp="1"/>
          </p:cNvSpPr>
          <p:nvPr>
            <p:ph type="body" idx="2"/>
          </p:nvPr>
        </p:nvSpPr>
        <p:spPr>
          <a:xfrm>
            <a:off x="621650" y="1440000"/>
            <a:ext cx="78024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Currently: ~90% freezers at -80°C, handful at -70°C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-80° → -70°  energy saving </a:t>
            </a:r>
            <a:r>
              <a:rPr lang="en-GB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15-40%</a:t>
            </a:r>
            <a:r>
              <a:rPr lang="en-GB" b="1"/>
              <a:t> 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-80° → -60°  energy saving </a:t>
            </a:r>
            <a:r>
              <a:rPr lang="en-GB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40+%</a:t>
            </a:r>
            <a:r>
              <a:rPr lang="en-GB" b="1"/>
              <a:t> </a:t>
            </a:r>
            <a:r>
              <a:rPr lang="en-GB"/>
              <a:t>(backups)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-70°C is big topic in sustainable science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 b="0">
                <a:latin typeface="Source Sans Pro"/>
                <a:ea typeface="Source Sans Pro"/>
                <a:cs typeface="Source Sans Pro"/>
                <a:sym typeface="Source Sans Pro"/>
              </a:rPr>
              <a:t>online database of samples being stored at -70</a:t>
            </a:r>
            <a:endParaRPr sz="1800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en-GB" sz="1800" b="0">
                <a:latin typeface="Source Sans Pro"/>
                <a:ea typeface="Source Sans Pro"/>
                <a:cs typeface="Source Sans Pro"/>
                <a:sym typeface="Source Sans Pro"/>
              </a:rPr>
              <a:t>institutions below running many/all freezers at -70 </a:t>
            </a:r>
            <a:endParaRPr sz="1800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</a:pPr>
            <a:r>
              <a:rPr lang="en-GB" sz="1800" b="0">
                <a:latin typeface="Source Sans Pro"/>
                <a:ea typeface="Source Sans Pro"/>
                <a:cs typeface="Source Sans Pro"/>
                <a:sym typeface="Source Sans Pro"/>
              </a:rPr>
              <a:t>Roslin Institute: long term study of sample preservation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37" name="Google Shape;337;g1868b370ff6_0_22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Findings and recommendations: set temperature </a:t>
            </a:r>
            <a:endParaRPr/>
          </a:p>
        </p:txBody>
      </p:sp>
      <p:pic>
        <p:nvPicPr>
          <p:cNvPr id="338" name="Google Shape;338;g1868b370ff6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9850" y="6424578"/>
            <a:ext cx="792125" cy="34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868b370ff6_0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2748" y="6424148"/>
            <a:ext cx="1740775" cy="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868b370ff6_0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7550" y="6416400"/>
            <a:ext cx="514989" cy="34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868b370ff6_0_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6125" y="6424575"/>
            <a:ext cx="1239406" cy="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1868b370ff6_0_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6225" y="6424575"/>
            <a:ext cx="982077" cy="28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1868b370ff6_0_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6947" y="6405140"/>
            <a:ext cx="1271465" cy="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868b370ff6_0_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48750" y="6340200"/>
            <a:ext cx="671089" cy="4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1868b370ff6_0_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04375" y="6355850"/>
            <a:ext cx="1506853" cy="34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1868b370ff6_0_22"/>
          <p:cNvPicPr preferRelativeResize="0"/>
          <p:nvPr/>
        </p:nvPicPr>
        <p:blipFill rotWithShape="1">
          <a:blip r:embed="rId11">
            <a:alphaModFix/>
          </a:blip>
          <a:srcRect l="14583" t="12264" r="12353" b="27227"/>
          <a:stretch/>
        </p:blipFill>
        <p:spPr>
          <a:xfrm>
            <a:off x="11205300" y="6559200"/>
            <a:ext cx="982074" cy="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868b370ff6_0_22"/>
          <p:cNvPicPr preferRelativeResize="0"/>
          <p:nvPr/>
        </p:nvPicPr>
        <p:blipFill rotWithShape="1">
          <a:blip r:embed="rId12">
            <a:alphaModFix/>
          </a:blip>
          <a:srcRect l="18536" r="19981"/>
          <a:stretch/>
        </p:blipFill>
        <p:spPr>
          <a:xfrm>
            <a:off x="2914075" y="6333350"/>
            <a:ext cx="515000" cy="4706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8" name="Google Shape;348;g1868b370ff6_0_22"/>
          <p:cNvGraphicFramePr/>
          <p:nvPr/>
        </p:nvGraphicFramePr>
        <p:xfrm>
          <a:off x="621650" y="476415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{F6E6D8EE-2410-4903-855E-A22D9E5BA240}</a:tableStyleId>
              </a:tblPr>
              <a:tblGrid>
                <a:gridCol w="30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3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Action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Energy (year)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Gross emissions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£ 2023/24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53 freezers (70%) to -70°C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62,000 kWh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12 tonnes CO</a:t>
                      </a:r>
                      <a:r>
                        <a:rPr lang="en-GB" sz="1600" u="none" strike="noStrike" cap="none" baseline="-250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</a:t>
                      </a: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£18,900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All 8 backups to -60°C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16,000 kWh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 tonnes CO</a:t>
                      </a:r>
                      <a:r>
                        <a:rPr lang="en-GB" sz="1600" u="none" strike="noStrike" cap="none" baseline="-250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</a:t>
                      </a: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£4,900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9" name="Google Shape;349;g1868b370ff6_0_22"/>
          <p:cNvPicPr preferRelativeResize="0"/>
          <p:nvPr/>
        </p:nvPicPr>
        <p:blipFill rotWithShape="1">
          <a:blip r:embed="rId13">
            <a:alphaModFix/>
          </a:blip>
          <a:srcRect l="2372" r="2705" b="4370"/>
          <a:stretch/>
        </p:blipFill>
        <p:spPr>
          <a:xfrm>
            <a:off x="8574975" y="-9975"/>
            <a:ext cx="3617175" cy="15649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0" name="Google Shape;350;g1868b370ff6_0_22"/>
          <p:cNvPicPr preferRelativeResize="0"/>
          <p:nvPr/>
        </p:nvPicPr>
        <p:blipFill rotWithShape="1">
          <a:blip r:embed="rId14">
            <a:alphaModFix/>
          </a:blip>
          <a:srcRect l="9164" r="13691"/>
          <a:stretch/>
        </p:blipFill>
        <p:spPr>
          <a:xfrm>
            <a:off x="8594050" y="2761925"/>
            <a:ext cx="3593323" cy="3493650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1" name="Google Shape;351;g1868b370ff6_0_22"/>
          <p:cNvSpPr/>
          <p:nvPr/>
        </p:nvSpPr>
        <p:spPr>
          <a:xfrm>
            <a:off x="2878925" y="6282000"/>
            <a:ext cx="9332400" cy="4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g1868b370ff6_0_22"/>
          <p:cNvPicPr preferRelativeResize="0"/>
          <p:nvPr/>
        </p:nvPicPr>
        <p:blipFill rotWithShape="1">
          <a:blip r:embed="rId15">
            <a:alphaModFix/>
          </a:blip>
          <a:srcRect t="-10" b="10"/>
          <a:stretch/>
        </p:blipFill>
        <p:spPr>
          <a:xfrm>
            <a:off x="8574975" y="1518475"/>
            <a:ext cx="3617175" cy="1243450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3" name="Google Shape;353;g1868b370ff6_0_22"/>
          <p:cNvSpPr txBox="1">
            <a:spLocks noGrp="1"/>
          </p:cNvSpPr>
          <p:nvPr>
            <p:ph type="body" idx="4"/>
          </p:nvPr>
        </p:nvSpPr>
        <p:spPr>
          <a:xfrm>
            <a:off x="9646075" y="6003250"/>
            <a:ext cx="24813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 sz="800" b="0"/>
              <a:t>Credit: Anna Albecka-Moreau, Twitter</a:t>
            </a:r>
            <a:r>
              <a:rPr lang="en-GB" sz="800"/>
              <a:t> </a:t>
            </a:r>
            <a:endParaRPr sz="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g1868b370ff6_0_45"/>
          <p:cNvPicPr preferRelativeResize="0"/>
          <p:nvPr/>
        </p:nvPicPr>
        <p:blipFill rotWithShape="1">
          <a:blip r:embed="rId3">
            <a:alphaModFix/>
          </a:blip>
          <a:srcRect l="20365" t="11218" r="24678" b="11787"/>
          <a:stretch/>
        </p:blipFill>
        <p:spPr>
          <a:xfrm rot="5400000">
            <a:off x="9420463" y="3487588"/>
            <a:ext cx="1926050" cy="36146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0" name="Google Shape;360;g1868b370ff6_0_45"/>
          <p:cNvSpPr txBox="1">
            <a:spLocks noGrp="1"/>
          </p:cNvSpPr>
          <p:nvPr>
            <p:ph type="body" idx="2"/>
          </p:nvPr>
        </p:nvSpPr>
        <p:spPr>
          <a:xfrm>
            <a:off x="621650" y="1440000"/>
            <a:ext cx="7802400" cy="5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Lack of / poor inventory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0">
                <a:latin typeface="Source Sans Pro"/>
                <a:ea typeface="Source Sans Pro"/>
                <a:cs typeface="Source Sans Pro"/>
                <a:sym typeface="Source Sans Pro"/>
              </a:rPr>
              <a:t>harder to find samples</a:t>
            </a:r>
            <a:endParaRPr sz="1600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○"/>
            </a:pPr>
            <a:r>
              <a:rPr lang="en-GB" sz="1600" b="0">
                <a:latin typeface="Source Sans Pro"/>
                <a:ea typeface="Source Sans Pro"/>
                <a:cs typeface="Source Sans Pro"/>
                <a:sym typeface="Source Sans Pro"/>
              </a:rPr>
              <a:t>door open longer → temp fluctuations</a:t>
            </a:r>
            <a:endParaRPr sz="1600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/>
              <a:t>					   → buildup of snow and ice</a:t>
            </a:r>
            <a:endParaRPr sz="1600"/>
          </a:p>
          <a:p>
            <a:pPr marL="2286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/>
              <a:t>   → compressor wear &amp; tear </a:t>
            </a:r>
            <a:endParaRPr sz="1600"/>
          </a:p>
          <a:p>
            <a:pPr marL="2286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/>
              <a:t>   → door not closing properly</a:t>
            </a:r>
            <a:endParaRPr sz="1600"/>
          </a:p>
          <a:p>
            <a:pPr marL="2286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/>
              <a:t> </a:t>
            </a:r>
            <a:endParaRPr sz="16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Not using racks</a:t>
            </a:r>
            <a:endParaRPr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0">
                <a:latin typeface="Source Sans Pro"/>
                <a:ea typeface="Source Sans Pro"/>
                <a:cs typeface="Source Sans Pro"/>
                <a:sym typeface="Source Sans Pro"/>
              </a:rPr>
              <a:t>these aid organisation and protects samples from temp fluctuations</a:t>
            </a:r>
            <a:endParaRPr sz="1600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Dust and ice</a:t>
            </a:r>
            <a:endParaRPr/>
          </a:p>
          <a:p>
            <a:pPr marL="914400" lvl="1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0">
                <a:latin typeface="Source Sans Pro"/>
                <a:ea typeface="Source Sans Pro"/>
                <a:cs typeface="Source Sans Pro"/>
                <a:sym typeface="Source Sans Pro"/>
              </a:rPr>
              <a:t>compressor overworked, high energy consumption, wear &amp; tear</a:t>
            </a:r>
            <a:endParaRPr sz="1600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Action: implement better organisation and preventative maintenance</a:t>
            </a:r>
            <a:endParaRPr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/>
              <a:t>→ inventories, racks, clearouts, de-icing, filter cleaning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Direct savings not easy to quantify - but actions still helpful</a:t>
            </a:r>
            <a:endParaRPr/>
          </a:p>
        </p:txBody>
      </p:sp>
      <p:sp>
        <p:nvSpPr>
          <p:cNvPr id="361" name="Google Shape;361;g1868b370ff6_0_45"/>
          <p:cNvSpPr txBox="1">
            <a:spLocks noGrp="1"/>
          </p:cNvSpPr>
          <p:nvPr>
            <p:ph type="body" idx="3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362" name="Google Shape;362;g1868b370ff6_0_45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Findings and recommendations: organisation &amp; housekeeping</a:t>
            </a:r>
            <a:endParaRPr/>
          </a:p>
        </p:txBody>
      </p:sp>
      <p:pic>
        <p:nvPicPr>
          <p:cNvPr id="363" name="Google Shape;363;g1868b370ff6_0_45"/>
          <p:cNvPicPr preferRelativeResize="0"/>
          <p:nvPr/>
        </p:nvPicPr>
        <p:blipFill rotWithShape="1">
          <a:blip r:embed="rId4">
            <a:alphaModFix/>
          </a:blip>
          <a:srcRect t="3105" b="41636"/>
          <a:stretch/>
        </p:blipFill>
        <p:spPr>
          <a:xfrm>
            <a:off x="8574975" y="0"/>
            <a:ext cx="3617025" cy="237767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4" name="Google Shape;364;g1868b370ff6_0_45"/>
          <p:cNvPicPr preferRelativeResize="0"/>
          <p:nvPr/>
        </p:nvPicPr>
        <p:blipFill rotWithShape="1">
          <a:blip r:embed="rId5">
            <a:alphaModFix/>
          </a:blip>
          <a:srcRect l="11870" t="36540"/>
          <a:stretch/>
        </p:blipFill>
        <p:spPr>
          <a:xfrm>
            <a:off x="8576175" y="2377675"/>
            <a:ext cx="3614625" cy="1954200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868b370ff6_0_62"/>
          <p:cNvSpPr txBox="1">
            <a:spLocks noGrp="1"/>
          </p:cNvSpPr>
          <p:nvPr>
            <p:ph type="body" idx="2"/>
          </p:nvPr>
        </p:nvSpPr>
        <p:spPr>
          <a:xfrm>
            <a:off x="621650" y="1440000"/>
            <a:ext cx="78024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Currently: most freezers not full, not shared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Free up more space with clearouts and better organisation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Consolidate into fewer units, turn old freezers off (standby)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71" name="Google Shape;371;g1868b370ff6_0_62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Findings and recommendations: consolidation</a:t>
            </a:r>
            <a:endParaRPr/>
          </a:p>
        </p:txBody>
      </p:sp>
      <p:graphicFrame>
        <p:nvGraphicFramePr>
          <p:cNvPr id="372" name="Google Shape;372;g1868b370ff6_0_62"/>
          <p:cNvGraphicFramePr/>
          <p:nvPr/>
        </p:nvGraphicFramePr>
        <p:xfrm>
          <a:off x="621650" y="35925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{F6E6D8EE-2410-4903-855E-A22D9E5BA240}</a:tableStyleId>
              </a:tblPr>
              <a:tblGrid>
                <a:gridCol w="329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3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Action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Energy (year)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Gross emissions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£ 2023/24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Switch off 5 old freezers (25 kWh/d)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45,600 kWh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8.8 tonnes CO</a:t>
                      </a:r>
                      <a:r>
                        <a:rPr lang="en-GB" sz="1600" u="none" strike="noStrike" cap="none" baseline="-250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</a:t>
                      </a: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£14,000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3" name="Google Shape;373;g1868b370ff6_0_62"/>
          <p:cNvSpPr txBox="1">
            <a:spLocks noGrp="1"/>
          </p:cNvSpPr>
          <p:nvPr>
            <p:ph type="body" idx="3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pic>
        <p:nvPicPr>
          <p:cNvPr id="374" name="Google Shape;374;g1868b370ff6_0_62"/>
          <p:cNvPicPr preferRelativeResize="0"/>
          <p:nvPr/>
        </p:nvPicPr>
        <p:blipFill rotWithShape="1">
          <a:blip r:embed="rId3">
            <a:alphaModFix/>
          </a:blip>
          <a:srcRect t="-527" b="11122"/>
          <a:stretch/>
        </p:blipFill>
        <p:spPr>
          <a:xfrm>
            <a:off x="8574975" y="1947600"/>
            <a:ext cx="3617027" cy="4311752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5" name="Google Shape;375;g1868b370ff6_0_62"/>
          <p:cNvPicPr preferRelativeResize="0"/>
          <p:nvPr/>
        </p:nvPicPr>
        <p:blipFill rotWithShape="1">
          <a:blip r:embed="rId4">
            <a:alphaModFix/>
          </a:blip>
          <a:srcRect t="3033" b="24882"/>
          <a:stretch/>
        </p:blipFill>
        <p:spPr>
          <a:xfrm>
            <a:off x="8574975" y="0"/>
            <a:ext cx="3614623" cy="1954199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868b370ff6_0_89"/>
          <p:cNvSpPr txBox="1">
            <a:spLocks noGrp="1"/>
          </p:cNvSpPr>
          <p:nvPr>
            <p:ph type="body" idx="2"/>
          </p:nvPr>
        </p:nvSpPr>
        <p:spPr>
          <a:xfrm>
            <a:off x="621650" y="1440000"/>
            <a:ext cx="7939500" cy="49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Uni of Sheffield: net carbon neutral by 2030 for scopes 1 &amp; 2; all scopes by 2038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Scientific research: ~50% of campus emissions, 7% of floor space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 b="0">
                <a:latin typeface="Source Sans Pro"/>
                <a:ea typeface="Source Sans Pro"/>
                <a:cs typeface="Source Sans Pro"/>
                <a:sym typeface="Source Sans Pro"/>
              </a:rPr>
              <a:t>environmental impact of research must be addressed</a:t>
            </a:r>
            <a:endParaRPr sz="1800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We all need to contribute to help reach net zero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Decarbonisation strategy → reduce energy demand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Ultralow freezers - found opportunities to reduce energy use and provide benefits to users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/>
              <a:t>Have a look at your labs!</a:t>
            </a:r>
            <a:endParaRPr/>
          </a:p>
        </p:txBody>
      </p:sp>
      <p:sp>
        <p:nvSpPr>
          <p:cNvPr id="382" name="Google Shape;382;g1868b370ff6_0_89"/>
          <p:cNvSpPr txBox="1">
            <a:spLocks noGrp="1"/>
          </p:cNvSpPr>
          <p:nvPr>
            <p:ph type="body" idx="4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383" name="Google Shape;383;g1868b370ff6_0_89"/>
          <p:cNvSpPr txBox="1">
            <a:spLocks noGrp="1"/>
          </p:cNvSpPr>
          <p:nvPr>
            <p:ph type="body" idx="3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pic>
        <p:nvPicPr>
          <p:cNvPr id="384" name="Google Shape;384;g1868b370ff6_0_89"/>
          <p:cNvPicPr preferRelativeResize="0"/>
          <p:nvPr/>
        </p:nvPicPr>
        <p:blipFill rotWithShape="1">
          <a:blip r:embed="rId3">
            <a:alphaModFix/>
          </a:blip>
          <a:srcRect l="1133" r="49998"/>
          <a:stretch/>
        </p:blipFill>
        <p:spPr>
          <a:xfrm>
            <a:off x="9137425" y="0"/>
            <a:ext cx="3054576" cy="6256799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868b370ff6_0_164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Contents</a:t>
            </a:r>
            <a:endParaRPr/>
          </a:p>
        </p:txBody>
      </p:sp>
      <p:sp>
        <p:nvSpPr>
          <p:cNvPr id="195" name="Google Shape;195;g1868b370ff6_0_164"/>
          <p:cNvSpPr txBox="1">
            <a:spLocks noGrp="1"/>
          </p:cNvSpPr>
          <p:nvPr>
            <p:ph type="body" idx="3"/>
          </p:nvPr>
        </p:nvSpPr>
        <p:spPr>
          <a:xfrm>
            <a:off x="360000" y="1664875"/>
            <a:ext cx="8787300" cy="28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500" b="0"/>
              <a:t>Context and background</a:t>
            </a:r>
            <a:r>
              <a:rPr lang="en-GB" sz="3000" b="0"/>
              <a:t> </a:t>
            </a:r>
            <a:endParaRPr sz="3000" b="0"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○"/>
            </a:pPr>
            <a:r>
              <a:rPr lang="en-GB" b="0">
                <a:latin typeface="Source Sans Pro"/>
                <a:ea typeface="Source Sans Pro"/>
                <a:cs typeface="Source Sans Pro"/>
                <a:sym typeface="Source Sans Pro"/>
              </a:rPr>
              <a:t>University of Sheffield: environmental impact and net zero carbon goals</a:t>
            </a:r>
            <a:endParaRPr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○"/>
            </a:pPr>
            <a:r>
              <a:rPr lang="en-GB" b="0">
                <a:latin typeface="Source Sans Pro"/>
                <a:ea typeface="Source Sans Pro"/>
                <a:cs typeface="Source Sans Pro"/>
                <a:sym typeface="Source Sans Pro"/>
              </a:rPr>
              <a:t>Understanding carbon emissions </a:t>
            </a:r>
            <a:endParaRPr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●"/>
            </a:pPr>
            <a:r>
              <a:rPr lang="en-GB" sz="2500" b="0"/>
              <a:t>The environmental impact of our research</a:t>
            </a:r>
            <a:endParaRPr sz="25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●"/>
            </a:pPr>
            <a:r>
              <a:rPr lang="en-GB" sz="2500" b="0"/>
              <a:t>Investigating the environmental impact of ULT freezers</a:t>
            </a:r>
            <a:endParaRPr sz="2500" b="0"/>
          </a:p>
        </p:txBody>
      </p:sp>
      <p:sp>
        <p:nvSpPr>
          <p:cNvPr id="196" name="Google Shape;196;g1868b370ff6_0_164"/>
          <p:cNvSpPr txBox="1">
            <a:spLocks noGrp="1"/>
          </p:cNvSpPr>
          <p:nvPr>
            <p:ph type="body" idx="1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400" b="0">
                <a:solidFill>
                  <a:schemeClr val="dk2"/>
                </a:solidFill>
              </a:rPr>
              <a:t>https://www.sheffield.ac.uk/sustainability</a:t>
            </a:r>
            <a:endParaRPr sz="1400" b="0">
              <a:solidFill>
                <a:schemeClr val="dk2"/>
              </a:solidFill>
            </a:endParaRPr>
          </a:p>
        </p:txBody>
      </p:sp>
      <p:pic>
        <p:nvPicPr>
          <p:cNvPr id="197" name="Google Shape;197;g1868b370ff6_0_164"/>
          <p:cNvPicPr preferRelativeResize="0"/>
          <p:nvPr/>
        </p:nvPicPr>
        <p:blipFill rotWithShape="1">
          <a:blip r:embed="rId3">
            <a:alphaModFix/>
          </a:blip>
          <a:srcRect l="25015" r="25642"/>
          <a:stretch/>
        </p:blipFill>
        <p:spPr>
          <a:xfrm>
            <a:off x="9147300" y="0"/>
            <a:ext cx="3044699" cy="6256799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8174625faa_0_125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204" name="Google Shape;204;g18174625faa_0_125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The scale of our environmental impact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205" name="Google Shape;205;g18174625faa_0_125"/>
          <p:cNvPicPr preferRelativeResize="0"/>
          <p:nvPr/>
        </p:nvPicPr>
        <p:blipFill rotWithShape="1">
          <a:blip r:embed="rId3">
            <a:alphaModFix/>
          </a:blip>
          <a:srcRect l="45123" r="22666"/>
          <a:stretch/>
        </p:blipFill>
        <p:spPr>
          <a:xfrm>
            <a:off x="9167025" y="0"/>
            <a:ext cx="3024973" cy="6256802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875110aa0f_3_14"/>
          <p:cNvSpPr txBox="1">
            <a:spLocks noGrp="1"/>
          </p:cNvSpPr>
          <p:nvPr>
            <p:ph type="body" idx="3"/>
          </p:nvPr>
        </p:nvSpPr>
        <p:spPr>
          <a:xfrm>
            <a:off x="266425" y="1963350"/>
            <a:ext cx="8481600" cy="29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500" b="0"/>
              <a:t>In 2018/19 our activities were responsible for an estimated </a:t>
            </a:r>
            <a:r>
              <a:rPr lang="en-GB" sz="2500" b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121,000 tonnes</a:t>
            </a:r>
            <a:r>
              <a:rPr lang="en-GB" sz="2500" b="0"/>
              <a:t> of carbon emissions…</a:t>
            </a:r>
            <a:endParaRPr sz="25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50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500" b="0"/>
              <a:t>… while the average UK household is estimated </a:t>
            </a:r>
            <a:endParaRPr sz="25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500" b="0"/>
              <a:t>to be responsible for </a:t>
            </a:r>
            <a:r>
              <a:rPr lang="en-GB" sz="2500" b="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8 tonnes</a:t>
            </a:r>
            <a:r>
              <a:rPr lang="en-GB" sz="2500" b="0"/>
              <a:t> of carbon annually </a:t>
            </a:r>
            <a:endParaRPr sz="2500" b="0"/>
          </a:p>
        </p:txBody>
      </p:sp>
      <p:sp>
        <p:nvSpPr>
          <p:cNvPr id="212" name="Google Shape;212;g1875110aa0f_3_14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213" name="Google Shape;213;g1875110aa0f_3_14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The scale of our environmental impact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214" name="Google Shape;214;g1875110aa0f_3_14"/>
          <p:cNvPicPr preferRelativeResize="0"/>
          <p:nvPr/>
        </p:nvPicPr>
        <p:blipFill rotWithShape="1">
          <a:blip r:embed="rId3">
            <a:alphaModFix/>
          </a:blip>
          <a:srcRect l="45123" r="22666"/>
          <a:stretch/>
        </p:blipFill>
        <p:spPr>
          <a:xfrm>
            <a:off x="9167025" y="0"/>
            <a:ext cx="3024973" cy="6256802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868b370ff6_0_181"/>
          <p:cNvSpPr txBox="1">
            <a:spLocks noGrp="1"/>
          </p:cNvSpPr>
          <p:nvPr>
            <p:ph type="body" idx="3"/>
          </p:nvPr>
        </p:nvSpPr>
        <p:spPr>
          <a:xfrm>
            <a:off x="360000" y="1371600"/>
            <a:ext cx="83880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500">
                <a:solidFill>
                  <a:srgbClr val="000000"/>
                </a:solidFill>
              </a:rPr>
              <a:t>The University aims to become </a:t>
            </a:r>
            <a:r>
              <a:rPr lang="en-GB" sz="2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one of the most sustainable research-intensive universities</a:t>
            </a:r>
            <a:r>
              <a:rPr lang="en-GB" sz="2500">
                <a:solidFill>
                  <a:srgbClr val="000000"/>
                </a:solidFill>
              </a:rPr>
              <a:t> in the country and we will </a:t>
            </a:r>
            <a:r>
              <a:rPr lang="en-GB" sz="2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align our research, teaching and campus to ensure sustainable practice</a:t>
            </a:r>
            <a:r>
              <a:rPr lang="en-GB" sz="2500">
                <a:solidFill>
                  <a:srgbClr val="000000"/>
                </a:solidFill>
              </a:rPr>
              <a:t> across everything we do. </a:t>
            </a:r>
            <a:endParaRPr sz="2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500">
                <a:solidFill>
                  <a:srgbClr val="000000"/>
                </a:solidFill>
              </a:rPr>
              <a:t>We are committed to becoming </a:t>
            </a:r>
            <a:r>
              <a:rPr lang="en-GB" sz="2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net carbon neutral on campus by 2030</a:t>
            </a:r>
            <a:r>
              <a:rPr lang="en-GB" sz="2500">
                <a:solidFill>
                  <a:srgbClr val="000000"/>
                </a:solidFill>
              </a:rPr>
              <a:t> and </a:t>
            </a:r>
            <a:r>
              <a:rPr lang="en-GB" sz="25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across all activities by 2038.</a:t>
            </a:r>
            <a:endParaRPr sz="2500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21" name="Google Shape;221;g1868b370ff6_0_181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222" name="Google Shape;222;g1868b370ff6_0_181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Our commitments </a:t>
            </a:r>
            <a:endParaRPr/>
          </a:p>
        </p:txBody>
      </p:sp>
      <p:pic>
        <p:nvPicPr>
          <p:cNvPr id="223" name="Google Shape;223;g1868b370ff6_0_181"/>
          <p:cNvPicPr preferRelativeResize="0"/>
          <p:nvPr/>
        </p:nvPicPr>
        <p:blipFill rotWithShape="1">
          <a:blip r:embed="rId3">
            <a:alphaModFix/>
          </a:blip>
          <a:srcRect t="19" b="28"/>
          <a:stretch/>
        </p:blipFill>
        <p:spPr>
          <a:xfrm>
            <a:off x="9175325" y="0"/>
            <a:ext cx="3016673" cy="20111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" name="Google Shape;224;g1868b370ff6_0_181"/>
          <p:cNvPicPr preferRelativeResize="0"/>
          <p:nvPr/>
        </p:nvPicPr>
        <p:blipFill rotWithShape="1">
          <a:blip r:embed="rId4">
            <a:alphaModFix/>
          </a:blip>
          <a:srcRect r="3519" b="3577"/>
          <a:stretch/>
        </p:blipFill>
        <p:spPr>
          <a:xfrm>
            <a:off x="9175325" y="4262225"/>
            <a:ext cx="3016675" cy="1998000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Google Shape;225;g1868b370ff6_0_181"/>
          <p:cNvPicPr preferRelativeResize="0"/>
          <p:nvPr/>
        </p:nvPicPr>
        <p:blipFill rotWithShape="1">
          <a:blip r:embed="rId5">
            <a:alphaModFix/>
          </a:blip>
          <a:srcRect l="5173" r="5163"/>
          <a:stretch/>
        </p:blipFill>
        <p:spPr>
          <a:xfrm>
            <a:off x="9175325" y="2011125"/>
            <a:ext cx="3016675" cy="22430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868b370ff6_0_197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232" name="Google Shape;232;g1868b370ff6_0_197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Understanding carbon emissions </a:t>
            </a:r>
            <a:endParaRPr/>
          </a:p>
        </p:txBody>
      </p:sp>
      <p:pic>
        <p:nvPicPr>
          <p:cNvPr id="233" name="Google Shape;233;g1868b370ff6_0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784751" y="1969075"/>
            <a:ext cx="961695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868b370ff6_0_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3700" y="2966300"/>
            <a:ext cx="582025" cy="5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1868b370ff6_0_1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7132" y="2979357"/>
            <a:ext cx="425571" cy="54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868b370ff6_0_1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8838" y="5051065"/>
            <a:ext cx="346700" cy="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868b370ff6_0_197"/>
          <p:cNvPicPr preferRelativeResize="0"/>
          <p:nvPr/>
        </p:nvPicPr>
        <p:blipFill rotWithShape="1">
          <a:blip r:embed="rId7">
            <a:alphaModFix/>
          </a:blip>
          <a:srcRect t="34041" b="28901"/>
          <a:stretch/>
        </p:blipFill>
        <p:spPr>
          <a:xfrm>
            <a:off x="10362525" y="3941900"/>
            <a:ext cx="1331425" cy="4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868b370ff6_0_1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558571" y="4337325"/>
            <a:ext cx="720000" cy="5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868b370ff6_0_1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36000" y="4458103"/>
            <a:ext cx="432000" cy="41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1868b370ff6_0_1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335" y="4864425"/>
            <a:ext cx="71998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868b370ff6_0_1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635" y="1819050"/>
            <a:ext cx="912940" cy="5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1868b370ff6_0_197"/>
          <p:cNvPicPr preferRelativeResize="0"/>
          <p:nvPr/>
        </p:nvPicPr>
        <p:blipFill rotWithShape="1">
          <a:blip r:embed="rId12">
            <a:alphaModFix/>
          </a:blip>
          <a:srcRect r="70972"/>
          <a:stretch/>
        </p:blipFill>
        <p:spPr>
          <a:xfrm>
            <a:off x="9911550" y="1860525"/>
            <a:ext cx="346699" cy="3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868b370ff6_0_197"/>
          <p:cNvPicPr preferRelativeResize="0"/>
          <p:nvPr/>
        </p:nvPicPr>
        <p:blipFill rotWithShape="1">
          <a:blip r:embed="rId12">
            <a:alphaModFix/>
          </a:blip>
          <a:srcRect r="70972"/>
          <a:stretch/>
        </p:blipFill>
        <p:spPr>
          <a:xfrm>
            <a:off x="11072475" y="2009775"/>
            <a:ext cx="261799" cy="28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868b370ff6_0_1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884750" y="4492148"/>
            <a:ext cx="1066099" cy="4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868b370ff6_0_19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90675" y="1586973"/>
            <a:ext cx="719974" cy="71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868b370ff6_0_19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00599" y="5056773"/>
            <a:ext cx="346699" cy="33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1868b370ff6_0_19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913025" y="3997872"/>
            <a:ext cx="346675" cy="34665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1868b370ff6_0_197"/>
          <p:cNvSpPr txBox="1">
            <a:spLocks noGrp="1"/>
          </p:cNvSpPr>
          <p:nvPr>
            <p:ph type="body" idx="3"/>
          </p:nvPr>
        </p:nvSpPr>
        <p:spPr>
          <a:xfrm>
            <a:off x="360000" y="1440000"/>
            <a:ext cx="9198600" cy="49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GB" sz="2200">
                <a:solidFill>
                  <a:srgbClr val="000000"/>
                </a:solidFill>
              </a:rPr>
              <a:t>Types of carbon emissions: 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GB" sz="22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Scope 1 </a:t>
            </a:r>
            <a:r>
              <a:rPr lang="en-GB" sz="2200">
                <a:solidFill>
                  <a:srgbClr val="000000"/>
                </a:solidFill>
              </a:rPr>
              <a:t>–</a:t>
            </a:r>
            <a:r>
              <a:rPr lang="en-GB" sz="2200" b="1">
                <a:solidFill>
                  <a:srgbClr val="000000"/>
                </a:solidFill>
              </a:rPr>
              <a:t> </a:t>
            </a:r>
            <a:r>
              <a:rPr lang="en-GB" sz="2200">
                <a:solidFill>
                  <a:srgbClr val="000000"/>
                </a:solidFill>
              </a:rPr>
              <a:t>direct emissions from our owned or controlled sources</a:t>
            </a:r>
            <a:endParaRPr sz="220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>
                <a:solidFill>
                  <a:srgbClr val="000000"/>
                </a:solidFill>
              </a:rPr>
              <a:t>       </a:t>
            </a:r>
            <a:r>
              <a:rPr lang="en-GB" sz="1800">
                <a:solidFill>
                  <a:srgbClr val="000000"/>
                </a:solidFill>
              </a:rPr>
              <a:t>	→ e.g., boilers and vehicles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Scope 2</a:t>
            </a:r>
            <a:r>
              <a:rPr lang="en-GB" sz="2200" b="1">
                <a:solidFill>
                  <a:srgbClr val="000000"/>
                </a:solidFill>
              </a:rPr>
              <a:t> </a:t>
            </a:r>
            <a:r>
              <a:rPr lang="en-GB" sz="2200">
                <a:solidFill>
                  <a:srgbClr val="000000"/>
                </a:solidFill>
              </a:rPr>
              <a:t>– indirect emissions from purchased energy </a:t>
            </a:r>
            <a:endParaRPr sz="2200">
              <a:solidFill>
                <a:srgbClr val="000000"/>
              </a:solidFill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800">
                <a:solidFill>
                  <a:srgbClr val="000000"/>
                </a:solidFill>
              </a:rPr>
              <a:t>→ e.g., heating and cooling buildings, running equipment</a:t>
            </a:r>
            <a:endParaRPr sz="180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Scope 3</a:t>
            </a:r>
            <a:r>
              <a:rPr lang="en-GB" sz="2200">
                <a:solidFill>
                  <a:srgbClr val="000000"/>
                </a:solidFill>
              </a:rPr>
              <a:t> – Indirect emissions from an organisation’s supply chain</a:t>
            </a:r>
            <a:endParaRPr sz="2200">
              <a:solidFill>
                <a:srgbClr val="000000"/>
              </a:solidFill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800">
                <a:solidFill>
                  <a:srgbClr val="000000"/>
                </a:solidFill>
              </a:rPr>
              <a:t>→ e.g., the manufacture, shipping, and disposal of all materials &amp; resources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>
                <a:solidFill>
                  <a:srgbClr val="000000"/>
                </a:solidFill>
              </a:rPr>
              <a:t>Becoming </a:t>
            </a:r>
            <a:r>
              <a:rPr lang="en-GB" sz="220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net carbon neutral</a:t>
            </a:r>
            <a:r>
              <a:rPr lang="en-GB" sz="2200">
                <a:solidFill>
                  <a:srgbClr val="000000"/>
                </a:solidFill>
              </a:rPr>
              <a:t> requires </a:t>
            </a:r>
            <a:r>
              <a:rPr lang="en-GB" sz="22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reducing emissions across all scopes. 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875110aa0f_0_17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255" name="Google Shape;255;g1875110aa0f_0_17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The impact of our research </a:t>
            </a:r>
            <a:endParaRPr/>
          </a:p>
        </p:txBody>
      </p:sp>
      <p:pic>
        <p:nvPicPr>
          <p:cNvPr id="256" name="Google Shape;256;g1875110aa0f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5325" y="0"/>
            <a:ext cx="3016675" cy="20111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g1875110aa0f_0_17"/>
          <p:cNvPicPr preferRelativeResize="0"/>
          <p:nvPr/>
        </p:nvPicPr>
        <p:blipFill rotWithShape="1">
          <a:blip r:embed="rId4">
            <a:alphaModFix/>
          </a:blip>
          <a:srcRect l="3945" r="6392"/>
          <a:stretch/>
        </p:blipFill>
        <p:spPr>
          <a:xfrm>
            <a:off x="9175325" y="2011125"/>
            <a:ext cx="3016675" cy="22430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8" name="Google Shape;258;g1875110aa0f_0_17"/>
          <p:cNvPicPr preferRelativeResize="0"/>
          <p:nvPr/>
        </p:nvPicPr>
        <p:blipFill rotWithShape="1">
          <a:blip r:embed="rId5">
            <a:alphaModFix/>
          </a:blip>
          <a:srcRect t="326" b="326"/>
          <a:stretch/>
        </p:blipFill>
        <p:spPr>
          <a:xfrm>
            <a:off x="9175325" y="4262225"/>
            <a:ext cx="3016675" cy="1998000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875110aa0f_3_2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265" name="Google Shape;265;g1875110aa0f_3_2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The impact of our research </a:t>
            </a:r>
            <a:endParaRPr/>
          </a:p>
        </p:txBody>
      </p:sp>
      <p:sp>
        <p:nvSpPr>
          <p:cNvPr id="266" name="Google Shape;266;g1875110aa0f_3_2"/>
          <p:cNvSpPr txBox="1">
            <a:spLocks noGrp="1"/>
          </p:cNvSpPr>
          <p:nvPr>
            <p:ph type="body" idx="3"/>
          </p:nvPr>
        </p:nvSpPr>
        <p:spPr>
          <a:xfrm>
            <a:off x="360000" y="5036525"/>
            <a:ext cx="8151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b="0">
                <a:solidFill>
                  <a:srgbClr val="000000"/>
                </a:solidFill>
              </a:rPr>
              <a:t>In 2018/19 our 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institutional </a:t>
            </a:r>
            <a:r>
              <a:rPr lang="en-GB" b="0">
                <a:solidFill>
                  <a:srgbClr val="000000"/>
                </a:solidFill>
              </a:rPr>
              <a:t>carbon emissions 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totalled 121,182 tonnes CO2e.</a:t>
            </a:r>
            <a:r>
              <a:rPr lang="en-GB" b="0">
                <a:solidFill>
                  <a:srgbClr val="000000"/>
                </a:solidFill>
              </a:rPr>
              <a:t> </a:t>
            </a: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b="0">
                <a:solidFill>
                  <a:srgbClr val="000000"/>
                </a:solidFill>
              </a:rPr>
              <a:t>Our 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scientific research </a:t>
            </a:r>
            <a:r>
              <a:rPr lang="en-GB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wa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 responsible for just under 50%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b="0">
                <a:solidFill>
                  <a:srgbClr val="000000"/>
                </a:solidFill>
              </a:rPr>
              <a:t>of these emissions whilst 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occupying just 7% of our floor space.</a:t>
            </a:r>
            <a:endParaRPr sz="2800"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aphicFrame>
        <p:nvGraphicFramePr>
          <p:cNvPr id="267" name="Google Shape;267;g1875110aa0f_3_2"/>
          <p:cNvGraphicFramePr/>
          <p:nvPr/>
        </p:nvGraphicFramePr>
        <p:xfrm>
          <a:off x="383800" y="187836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{F6E6D8EE-2410-4903-855E-A22D9E5BA240}</a:tableStyleId>
              </a:tblPr>
              <a:tblGrid>
                <a:gridCol w="252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3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Area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Costs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Estimated gross tonnes CO</a:t>
                      </a:r>
                      <a:r>
                        <a:rPr lang="en-GB" sz="1600" b="0" u="none" strike="noStrike" cap="none" baseline="-25000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2</a:t>
                      </a: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Emission category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Consumables &amp; materials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£22,900,000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59,105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Energy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£2,300,000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4,100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Scopes 1 &amp; 2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Water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£450,000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Waste disposal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£75,000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29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Total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£25,725,000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63,251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accent6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8" name="Google Shape;268;g1875110aa0f_3_2"/>
          <p:cNvSpPr txBox="1"/>
          <p:nvPr/>
        </p:nvSpPr>
        <p:spPr>
          <a:xfrm>
            <a:off x="360000" y="1431975"/>
            <a:ext cx="7248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Estimated costs &amp; carbon emissions from our research (2018/19)</a:t>
            </a:r>
            <a:endParaRPr sz="1900" b="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269" name="Google Shape;269;g1875110aa0f_3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5325" y="0"/>
            <a:ext cx="3016675" cy="20111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g1875110aa0f_3_2"/>
          <p:cNvPicPr preferRelativeResize="0"/>
          <p:nvPr/>
        </p:nvPicPr>
        <p:blipFill rotWithShape="1">
          <a:blip r:embed="rId4">
            <a:alphaModFix/>
          </a:blip>
          <a:srcRect l="3945" r="6392"/>
          <a:stretch/>
        </p:blipFill>
        <p:spPr>
          <a:xfrm>
            <a:off x="9175325" y="2011125"/>
            <a:ext cx="3016675" cy="22430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g1875110aa0f_3_2"/>
          <p:cNvPicPr preferRelativeResize="0"/>
          <p:nvPr/>
        </p:nvPicPr>
        <p:blipFill rotWithShape="1">
          <a:blip r:embed="rId5">
            <a:alphaModFix/>
          </a:blip>
          <a:srcRect t="326" b="326"/>
          <a:stretch/>
        </p:blipFill>
        <p:spPr>
          <a:xfrm>
            <a:off x="9175325" y="4262225"/>
            <a:ext cx="3016675" cy="1998000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875110aa0f_0_29"/>
          <p:cNvSpPr txBox="1">
            <a:spLocks noGrp="1"/>
          </p:cNvSpPr>
          <p:nvPr>
            <p:ph type="body" idx="4"/>
          </p:nvPr>
        </p:nvSpPr>
        <p:spPr>
          <a:xfrm>
            <a:off x="3024000" y="6347956"/>
            <a:ext cx="831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https://www.sheffield.ac.uk/sustainability</a:t>
            </a:r>
            <a:endParaRPr/>
          </a:p>
        </p:txBody>
      </p:sp>
      <p:sp>
        <p:nvSpPr>
          <p:cNvPr id="278" name="Google Shape;278;g1875110aa0f_0_29"/>
          <p:cNvSpPr txBox="1">
            <a:spLocks noGrp="1"/>
          </p:cNvSpPr>
          <p:nvPr>
            <p:ph type="body" idx="5"/>
          </p:nvPr>
        </p:nvSpPr>
        <p:spPr>
          <a:xfrm>
            <a:off x="360000" y="360000"/>
            <a:ext cx="8568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/>
              <a:t>The impact of our research </a:t>
            </a:r>
            <a:endParaRPr/>
          </a:p>
        </p:txBody>
      </p:sp>
      <p:sp>
        <p:nvSpPr>
          <p:cNvPr id="279" name="Google Shape;279;g1875110aa0f_0_29"/>
          <p:cNvSpPr txBox="1">
            <a:spLocks noGrp="1"/>
          </p:cNvSpPr>
          <p:nvPr>
            <p:ph type="body" idx="3"/>
          </p:nvPr>
        </p:nvSpPr>
        <p:spPr>
          <a:xfrm>
            <a:off x="360000" y="5036525"/>
            <a:ext cx="8151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b="0">
                <a:solidFill>
                  <a:srgbClr val="000000"/>
                </a:solidFill>
              </a:rPr>
              <a:t>In 2018/19 our 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institutional </a:t>
            </a:r>
            <a:r>
              <a:rPr lang="en-GB" b="0">
                <a:solidFill>
                  <a:srgbClr val="000000"/>
                </a:solidFill>
              </a:rPr>
              <a:t>carbon emissions 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totalled 121,182 tonnes CO2e.</a:t>
            </a:r>
            <a:r>
              <a:rPr lang="en-GB" b="0">
                <a:solidFill>
                  <a:srgbClr val="000000"/>
                </a:solidFill>
              </a:rPr>
              <a:t> </a:t>
            </a: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b="0">
                <a:solidFill>
                  <a:srgbClr val="000000"/>
                </a:solidFill>
              </a:rPr>
              <a:t>Our 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scientific research </a:t>
            </a:r>
            <a:r>
              <a:rPr lang="en-GB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wa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 responsible for just under 50%</a:t>
            </a: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b="0">
                <a:solidFill>
                  <a:srgbClr val="000000"/>
                </a:solidFill>
              </a:rPr>
              <a:t>of these emissions whilst </a:t>
            </a:r>
            <a:r>
              <a:rPr lang="en-GB" b="0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occupying just 7% of our floor space.</a:t>
            </a:r>
            <a:endParaRPr sz="2800"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aphicFrame>
        <p:nvGraphicFramePr>
          <p:cNvPr id="280" name="Google Shape;280;g1875110aa0f_0_29"/>
          <p:cNvGraphicFramePr/>
          <p:nvPr/>
        </p:nvGraphicFramePr>
        <p:xfrm>
          <a:off x="383800" y="187836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{F6E6D8EE-2410-4903-855E-A22D9E5BA240}</a:tableStyleId>
              </a:tblPr>
              <a:tblGrid>
                <a:gridCol w="252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3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Area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Costs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Estimated gross tonnes CO</a:t>
                      </a:r>
                      <a:r>
                        <a:rPr lang="en-GB" sz="1600" b="0" u="none" strike="noStrike" cap="none" baseline="-25000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2</a:t>
                      </a: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b="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Emission category</a:t>
                      </a:r>
                      <a:endParaRPr sz="1600" b="0" i="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rgbClr val="410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Consumables &amp; materials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£22,900,000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59,105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Energy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£2,300,000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4,100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Scopes 1 &amp; 2</a:t>
                      </a:r>
                      <a:endParaRPr sz="1600" b="0" i="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Water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£450,000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E8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Waste disposal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£75,000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29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Scope 3</a:t>
                      </a:r>
                      <a:endParaRPr sz="16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>
                    <a:solidFill>
                      <a:srgbClr val="CDC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Total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£25,725,000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strike="noStrike" cap="none">
                          <a:solidFill>
                            <a:schemeClr val="accent6"/>
                          </a:solidFill>
                          <a:latin typeface="Source Sans Pro SemiBold"/>
                          <a:ea typeface="Source Sans Pro SemiBold"/>
                          <a:cs typeface="Source Sans Pro SemiBold"/>
                          <a:sym typeface="Source Sans Pro SemiBold"/>
                        </a:rPr>
                        <a:t>63,251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Source Sans Pro SemiBold"/>
                        <a:ea typeface="Source Sans Pro SemiBold"/>
                        <a:cs typeface="Source Sans Pro SemiBold"/>
                        <a:sym typeface="Source Sans Pro SemiBold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accent6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1" name="Google Shape;281;g1875110aa0f_0_29"/>
          <p:cNvSpPr txBox="1"/>
          <p:nvPr/>
        </p:nvSpPr>
        <p:spPr>
          <a:xfrm>
            <a:off x="360000" y="1431975"/>
            <a:ext cx="7248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0" i="0" u="none" strike="noStrike" cap="none">
                <a:solidFill>
                  <a:srgbClr val="00000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Estimated costs &amp; carbon emissions from our research (2018/19)</a:t>
            </a:r>
            <a:endParaRPr sz="1900" b="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282" name="Google Shape;282;g1875110aa0f_0_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5325" y="0"/>
            <a:ext cx="3016675" cy="20111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3" name="Google Shape;283;g1875110aa0f_0_29"/>
          <p:cNvPicPr preferRelativeResize="0"/>
          <p:nvPr/>
        </p:nvPicPr>
        <p:blipFill rotWithShape="1">
          <a:blip r:embed="rId4">
            <a:alphaModFix/>
          </a:blip>
          <a:srcRect l="3945" r="6392"/>
          <a:stretch/>
        </p:blipFill>
        <p:spPr>
          <a:xfrm>
            <a:off x="9175325" y="2011125"/>
            <a:ext cx="3016675" cy="2243025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4" name="Google Shape;284;g1875110aa0f_0_29"/>
          <p:cNvPicPr preferRelativeResize="0"/>
          <p:nvPr/>
        </p:nvPicPr>
        <p:blipFill rotWithShape="1">
          <a:blip r:embed="rId5">
            <a:alphaModFix/>
          </a:blip>
          <a:srcRect t="326" b="326"/>
          <a:stretch/>
        </p:blipFill>
        <p:spPr>
          <a:xfrm>
            <a:off x="9175325" y="4262225"/>
            <a:ext cx="3016675" cy="1998000"/>
          </a:xfrm>
          <a:prstGeom prst="rect">
            <a:avLst/>
          </a:prstGeom>
          <a:noFill/>
          <a:ln w="2857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UOS 2022-1">
      <a:dk1>
        <a:srgbClr val="131E28"/>
      </a:dk1>
      <a:lt1>
        <a:srgbClr val="F3F3F3"/>
      </a:lt1>
      <a:dk2>
        <a:srgbClr val="410098"/>
      </a:dk2>
      <a:lt2>
        <a:srgbClr val="FFFFFF"/>
      </a:lt2>
      <a:accent1>
        <a:srgbClr val="410098"/>
      </a:accent1>
      <a:accent2>
        <a:srgbClr val="008CBF"/>
      </a:accent2>
      <a:accent3>
        <a:srgbClr val="71C8DC"/>
      </a:accent3>
      <a:accent4>
        <a:srgbClr val="FF6371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1064</Words>
  <Application>Microsoft Office PowerPoint</Application>
  <PresentationFormat>Widescreen</PresentationFormat>
  <Paragraphs>254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Source Sans Pro</vt:lpstr>
      <vt:lpstr>Noto Sans</vt:lpstr>
      <vt:lpstr>Arial</vt:lpstr>
      <vt:lpstr>Source Sans 3</vt:lpstr>
      <vt:lpstr>Calibri</vt:lpstr>
      <vt:lpstr>Source Sans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Johnstone</dc:creator>
  <cp:lastModifiedBy>Mark Ariaans</cp:lastModifiedBy>
  <cp:revision>1</cp:revision>
  <dcterms:created xsi:type="dcterms:W3CDTF">2022-10-17T08:55:08Z</dcterms:created>
  <dcterms:modified xsi:type="dcterms:W3CDTF">2023-03-02T17:14:00Z</dcterms:modified>
</cp:coreProperties>
</file>