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8" r:id="rId3"/>
    <p:sldId id="265" r:id="rId4"/>
    <p:sldId id="261" r:id="rId5"/>
    <p:sldId id="260" r:id="rId6"/>
    <p:sldId id="26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9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51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4866-23ED-4308-BD48-83E78044E5F3}" type="datetimeFigureOut">
              <a:rPr lang="en-GB" smtClean="0"/>
              <a:t>30/10/2023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5EBDA-2F41-4586-BF06-D6B0FE405B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2113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4866-23ED-4308-BD48-83E78044E5F3}" type="datetimeFigureOut">
              <a:rPr lang="en-GB" smtClean="0"/>
              <a:t>30/10/2023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5EBDA-2F41-4586-BF06-D6B0FE405B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9243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4866-23ED-4308-BD48-83E78044E5F3}" type="datetimeFigureOut">
              <a:rPr lang="en-GB" smtClean="0"/>
              <a:t>30/10/2023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5EBDA-2F41-4586-BF06-D6B0FE405B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6689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4866-23ED-4308-BD48-83E78044E5F3}" type="datetimeFigureOut">
              <a:rPr lang="en-GB" smtClean="0"/>
              <a:t>30/10/2023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5EBDA-2F41-4586-BF06-D6B0FE405B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2472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4866-23ED-4308-BD48-83E78044E5F3}" type="datetimeFigureOut">
              <a:rPr lang="en-GB" smtClean="0"/>
              <a:t>30/10/2023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5EBDA-2F41-4586-BF06-D6B0FE405B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452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4866-23ED-4308-BD48-83E78044E5F3}" type="datetimeFigureOut">
              <a:rPr lang="en-GB" smtClean="0"/>
              <a:t>30/10/2023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5EBDA-2F41-4586-BF06-D6B0FE405B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3676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4866-23ED-4308-BD48-83E78044E5F3}" type="datetimeFigureOut">
              <a:rPr lang="en-GB" smtClean="0"/>
              <a:t>30/10/2023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5EBDA-2F41-4586-BF06-D6B0FE405B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4259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4866-23ED-4308-BD48-83E78044E5F3}" type="datetimeFigureOut">
              <a:rPr lang="en-GB" smtClean="0"/>
              <a:t>30/10/2023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5EBDA-2F41-4586-BF06-D6B0FE405B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1279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4866-23ED-4308-BD48-83E78044E5F3}" type="datetimeFigureOut">
              <a:rPr lang="en-GB" smtClean="0"/>
              <a:t>30/10/2023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5EBDA-2F41-4586-BF06-D6B0FE405B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8114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4866-23ED-4308-BD48-83E78044E5F3}" type="datetimeFigureOut">
              <a:rPr lang="en-GB" smtClean="0"/>
              <a:t>30/10/2023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5EBDA-2F41-4586-BF06-D6B0FE405B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759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4866-23ED-4308-BD48-83E78044E5F3}" type="datetimeFigureOut">
              <a:rPr lang="en-GB" smtClean="0"/>
              <a:t>30/10/2023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5EBDA-2F41-4586-BF06-D6B0FE405B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6447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1F4866-23ED-4308-BD48-83E78044E5F3}" type="datetimeFigureOut">
              <a:rPr lang="en-GB" smtClean="0"/>
              <a:t>30/10/2023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B5EBDA-2F41-4586-BF06-D6B0FE405B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5760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9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11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15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17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5945431" y="-1032053"/>
            <a:ext cx="4990147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7F248F4-81D1-4380-FBE1-B922BDEBA7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9883" y="735106"/>
            <a:ext cx="10417995" cy="2928470"/>
          </a:xfrm>
        </p:spPr>
        <p:txBody>
          <a:bodyPr anchor="b">
            <a:normAutofit/>
          </a:bodyPr>
          <a:lstStyle/>
          <a:p>
            <a:pPr algn="l"/>
            <a:r>
              <a:rPr lang="en-US" sz="4800" dirty="0">
                <a:solidFill>
                  <a:srgbClr val="FFFFFF"/>
                </a:solidFill>
              </a:rPr>
              <a:t>Facility Led Funding of Capital Equipment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979C6383-3015-F7DE-79AF-300A247F70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50682" y="4870824"/>
            <a:ext cx="10005951" cy="1458258"/>
          </a:xfrm>
        </p:spPr>
        <p:txBody>
          <a:bodyPr anchor="ctr">
            <a:normAutofit/>
          </a:bodyPr>
          <a:lstStyle/>
          <a:p>
            <a:pPr algn="l"/>
            <a:r>
              <a:rPr lang="en-US"/>
              <a:t>Darren Robinson – Wolfson Light Microscopy Facility Manager</a:t>
            </a:r>
          </a:p>
        </p:txBody>
      </p:sp>
    </p:spTree>
    <p:extLst>
      <p:ext uri="{BB962C8B-B14F-4D97-AF65-F5344CB8AC3E}">
        <p14:creationId xmlns:p14="http://schemas.microsoft.com/office/powerpoint/2010/main" val="914474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2017" y="1252585"/>
            <a:ext cx="5801784" cy="4351338"/>
          </a:xfrm>
        </p:spPr>
      </p:pic>
      <p:pic>
        <p:nvPicPr>
          <p:cNvPr id="6" name="Picture 2" descr="https://www.fluorescencemicroscopes.com/wp-content/uploads/2013/06/Olympus-BH2_Fluorescence-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252585"/>
            <a:ext cx="3780485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933993" y="207818"/>
            <a:ext cx="15888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dirty="0"/>
              <a:t>1998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658460" y="207818"/>
            <a:ext cx="15888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dirty="0"/>
              <a:t>2023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30548" y="5835533"/>
            <a:ext cx="9957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£12k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850820" y="5835532"/>
            <a:ext cx="12041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£555k</a:t>
            </a:r>
          </a:p>
        </p:txBody>
      </p:sp>
    </p:spTree>
    <p:extLst>
      <p:ext uri="{BB962C8B-B14F-4D97-AF65-F5344CB8AC3E}">
        <p14:creationId xmlns:p14="http://schemas.microsoft.com/office/powerpoint/2010/main" val="29857974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E99B1E0-F98E-A348-C174-1E75133F03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Technical Support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95121A-C2DC-AFCC-3708-736C1ACE62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r>
              <a:rPr lang="en-US" sz="1700" dirty="0"/>
              <a:t>Technical support and technicians are vital to academic research</a:t>
            </a:r>
          </a:p>
          <a:p>
            <a:r>
              <a:rPr lang="en-US" sz="1700" dirty="0"/>
              <a:t>Expertise and knowledge of current instrumentation are important at all stages of the procurement process</a:t>
            </a:r>
          </a:p>
          <a:p>
            <a:pPr lvl="1"/>
            <a:r>
              <a:rPr lang="en-US" sz="1700" dirty="0"/>
              <a:t>System Identification</a:t>
            </a:r>
          </a:p>
          <a:p>
            <a:pPr lvl="1"/>
            <a:r>
              <a:rPr lang="en-US" sz="1700" dirty="0"/>
              <a:t>System specification</a:t>
            </a:r>
          </a:p>
          <a:p>
            <a:pPr lvl="1"/>
            <a:r>
              <a:rPr lang="en-US" sz="1700" dirty="0"/>
              <a:t>Available companies</a:t>
            </a:r>
          </a:p>
          <a:p>
            <a:pPr lvl="1"/>
            <a:r>
              <a:rPr lang="en-US" sz="1700" dirty="0"/>
              <a:t>Alignment of technology with users needs</a:t>
            </a:r>
          </a:p>
          <a:p>
            <a:pPr lvl="1"/>
            <a:r>
              <a:rPr lang="en-US" sz="1700" dirty="0"/>
              <a:t>Requirements for estates and IT </a:t>
            </a:r>
          </a:p>
          <a:p>
            <a:pPr lvl="1"/>
            <a:r>
              <a:rPr lang="en-US" sz="1700" dirty="0"/>
              <a:t>System management</a:t>
            </a:r>
          </a:p>
          <a:p>
            <a:r>
              <a:rPr lang="en-US" sz="1700" dirty="0"/>
              <a:t>All of the above feed into the procurement process</a:t>
            </a:r>
          </a:p>
          <a:p>
            <a:r>
              <a:rPr lang="en-US" sz="1700" dirty="0"/>
              <a:t>Facility managers can lead capital equipment grant applications</a:t>
            </a:r>
          </a:p>
        </p:txBody>
      </p:sp>
    </p:spTree>
    <p:extLst>
      <p:ext uri="{BB962C8B-B14F-4D97-AF65-F5344CB8AC3E}">
        <p14:creationId xmlns:p14="http://schemas.microsoft.com/office/powerpoint/2010/main" val="587506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GB" sz="4000">
                <a:solidFill>
                  <a:srgbClr val="FFFFFF"/>
                </a:solidFill>
              </a:rPr>
              <a:t>Internal Processes – Internal Sifting and CRAG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599" y="2818264"/>
            <a:ext cx="9724031" cy="3683358"/>
          </a:xfrm>
        </p:spPr>
        <p:txBody>
          <a:bodyPr anchor="ctr">
            <a:normAutofit/>
          </a:bodyPr>
          <a:lstStyle/>
          <a:p>
            <a:r>
              <a:rPr lang="en-GB" sz="2000" dirty="0"/>
              <a:t>Equipment pipeline – If it’s not on it will not be considered</a:t>
            </a:r>
          </a:p>
          <a:p>
            <a:r>
              <a:rPr lang="en-GB" sz="2000" dirty="0"/>
              <a:t>Matched funding – Both MRC and BBSRC will now fund up to 100% of costs</a:t>
            </a:r>
          </a:p>
          <a:p>
            <a:r>
              <a:rPr lang="en-GB" sz="2000" dirty="0"/>
              <a:t>Estates and IT – Space, load, vibration, utilities, access, storage, networking</a:t>
            </a:r>
          </a:p>
          <a:p>
            <a:r>
              <a:rPr lang="en-GB" sz="2000" dirty="0"/>
              <a:t>Business case – Cost recovery mechanism, staffing, servicing…</a:t>
            </a:r>
          </a:p>
          <a:p>
            <a:r>
              <a:rPr lang="en-GB" sz="2000" dirty="0"/>
              <a:t>Demonstrate need (TEAG) for the applicant(s), the wider University, and possibly the UK – Collaborative bids and cross faculty applications will be viewed more favourably</a:t>
            </a:r>
          </a:p>
          <a:p>
            <a:r>
              <a:rPr lang="en-GB" sz="2000" dirty="0"/>
              <a:t>Arrange demonstrations of the requested equipment and obtain pilot data – Can take months to organise as many demo systems are overseas</a:t>
            </a:r>
          </a:p>
          <a:p>
            <a:r>
              <a:rPr lang="en-GB" sz="2000" dirty="0"/>
              <a:t>Speak to lots of companies to get a full picture of what is out there</a:t>
            </a:r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1756639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GB" sz="4000">
                <a:solidFill>
                  <a:srgbClr val="FFFFFF"/>
                </a:solidFill>
              </a:rPr>
              <a:t>Application Process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r>
              <a:rPr lang="en-GB" sz="1400"/>
              <a:t>Description of the department in which it will be installed</a:t>
            </a:r>
          </a:p>
          <a:p>
            <a:r>
              <a:rPr lang="en-GB" sz="1400"/>
              <a:t>Institutional support – How will the long-term running of the system be supported?</a:t>
            </a:r>
          </a:p>
          <a:p>
            <a:r>
              <a:rPr lang="en-GB" sz="1400"/>
              <a:t>Technical Justification – Why do you need this particular system?</a:t>
            </a:r>
          </a:p>
          <a:p>
            <a:r>
              <a:rPr lang="en-GB" sz="1400"/>
              <a:t>Scientific Case – What will it be used for and who will benefit?</a:t>
            </a:r>
          </a:p>
          <a:p>
            <a:r>
              <a:rPr lang="en-GB" sz="1400"/>
              <a:t>System specification and quotes – What components will the system comprise, and how much are you asking for?  Service contracts?</a:t>
            </a:r>
          </a:p>
          <a:p>
            <a:r>
              <a:rPr lang="en-GB" sz="1400"/>
              <a:t>Environmental Impact – What will you do with old equipment?</a:t>
            </a:r>
          </a:p>
          <a:p>
            <a:r>
              <a:rPr lang="en-GB" sz="1400"/>
              <a:t>IT and Infrastructure – What will you do with the data?  Where will it go?</a:t>
            </a:r>
          </a:p>
          <a:p>
            <a:r>
              <a:rPr lang="en-GB" sz="1400"/>
              <a:t>Procurement – What mechanism will you use to purchase the system, e.g. tender, mini-tender or a university procurement framework?</a:t>
            </a:r>
          </a:p>
          <a:p>
            <a:r>
              <a:rPr lang="en-GB" sz="1400"/>
              <a:t>CV’s and References – Worst job of the lot!</a:t>
            </a:r>
          </a:p>
          <a:p>
            <a:r>
              <a:rPr lang="en-GB" sz="1400"/>
              <a:t>Home office licences – Do you have or will you need home office licences, i.e. intravital work, whole animal imaging, etc.</a:t>
            </a:r>
          </a:p>
        </p:txBody>
      </p:sp>
    </p:spTree>
    <p:extLst>
      <p:ext uri="{BB962C8B-B14F-4D97-AF65-F5344CB8AC3E}">
        <p14:creationId xmlns:p14="http://schemas.microsoft.com/office/powerpoint/2010/main" val="7261641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GB" sz="4000">
                <a:solidFill>
                  <a:srgbClr val="FFFFFF"/>
                </a:solidFill>
              </a:rPr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r>
              <a:rPr lang="en-GB" sz="2000"/>
              <a:t>Grant applications for equipment can and should be led by facility managers</a:t>
            </a:r>
          </a:p>
          <a:p>
            <a:r>
              <a:rPr lang="en-GB" sz="2000"/>
              <a:t>The process should be a collaboration between facilities and researchers</a:t>
            </a:r>
          </a:p>
          <a:p>
            <a:r>
              <a:rPr lang="en-GB" sz="2000"/>
              <a:t>Co-applications between facility managers and researchers are ideal</a:t>
            </a:r>
          </a:p>
        </p:txBody>
      </p:sp>
    </p:spTree>
    <p:extLst>
      <p:ext uri="{BB962C8B-B14F-4D97-AF65-F5344CB8AC3E}">
        <p14:creationId xmlns:p14="http://schemas.microsoft.com/office/powerpoint/2010/main" val="2343946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3206</TotalTime>
  <Words>409</Words>
  <Application>Microsoft Macintosh PowerPoint</Application>
  <PresentationFormat>Widescreen</PresentationFormat>
  <Paragraphs>42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Facility Led Funding of Capital Equipment</vt:lpstr>
      <vt:lpstr>PowerPoint Presentation</vt:lpstr>
      <vt:lpstr>Technical Support </vt:lpstr>
      <vt:lpstr>Internal Processes – Internal Sifting and CRAG</vt:lpstr>
      <vt:lpstr>Application Process</vt:lpstr>
      <vt:lpstr>Summary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robbo robinson</dc:creator>
  <cp:lastModifiedBy>Darren Robinson</cp:lastModifiedBy>
  <cp:revision>16</cp:revision>
  <dcterms:created xsi:type="dcterms:W3CDTF">2023-10-11T08:18:04Z</dcterms:created>
  <dcterms:modified xsi:type="dcterms:W3CDTF">2023-10-30T14:20:28Z</dcterms:modified>
</cp:coreProperties>
</file>