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16a5baf44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16a5baf44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8b5b76c64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8b5b76c64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8809ff2c30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8809ff2c30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8809ff2c3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8809ff2c3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8b5b76c64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8b5b76c64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8809ff2c3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8809ff2c3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8a68ac4c1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8a68ac4c1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8a68ac4c1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8a68ac4c1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8b5b76c647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8b5b76c64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8a68ac4c1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8a68ac4c1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910d4e545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910d4e545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c5e1c205ec_2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1c5e1c205ec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94f18c56f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94f18c56f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8b5b76c64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8b5b76c64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809ff2c30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8809ff2c3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809ff2c3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8809ff2c3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8809ff2c3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8809ff2c3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8809ff2c30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8809ff2c3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8809ff2c3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8809ff2c3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8b5b76c64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8b5b76c64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1b8ec3be1a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1b8ec3be1a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he University of Sheffield logo" id="10" name="Google Shape;10;p2" title="The University of Sheffield logo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3125" y="257825"/>
            <a:ext cx="2652675" cy="804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title"/>
          </p:nvPr>
        </p:nvSpPr>
        <p:spPr>
          <a:xfrm>
            <a:off x="223125" y="1605025"/>
            <a:ext cx="8612700" cy="16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b="1" sz="5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23125" y="3210025"/>
            <a:ext cx="8612700" cy="7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2" type="subTitle"/>
          </p:nvPr>
        </p:nvSpPr>
        <p:spPr>
          <a:xfrm>
            <a:off x="223125" y="3922225"/>
            <a:ext cx="4333200" cy="6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3" type="subTitle"/>
          </p:nvPr>
        </p:nvSpPr>
        <p:spPr>
          <a:xfrm>
            <a:off x="4556425" y="3922225"/>
            <a:ext cx="4279500" cy="6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pic>
        <p:nvPicPr>
          <p:cNvPr descr="A World Top 100 University logo" id="15" name="Google Shape;15;p2" title="A World Top 100 University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92475" y="4426425"/>
            <a:ext cx="1028700" cy="61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2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1480675"/>
            <a:ext cx="8520600" cy="191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9144000" cy="1029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0" y="0"/>
            <a:ext cx="9144000" cy="1029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 txBox="1"/>
          <p:nvPr>
            <p:ph type="title"/>
          </p:nvPr>
        </p:nvSpPr>
        <p:spPr>
          <a:xfrm>
            <a:off x="311525" y="175200"/>
            <a:ext cx="8160900" cy="6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525" y="1227800"/>
            <a:ext cx="4203900" cy="32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652775" y="1227800"/>
            <a:ext cx="4152000" cy="32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1"/>
                </a:solidFill>
              </a:defRPr>
            </a:lvl1pPr>
            <a:lvl2pPr lvl="1">
              <a:buNone/>
              <a:defRPr>
                <a:solidFill>
                  <a:schemeClr val="dk1"/>
                </a:solidFill>
              </a:defRPr>
            </a:lvl2pPr>
            <a:lvl3pPr lvl="2">
              <a:buNone/>
              <a:defRPr>
                <a:solidFill>
                  <a:schemeClr val="dk1"/>
                </a:solidFill>
              </a:defRPr>
            </a:lvl3pPr>
            <a:lvl4pPr lvl="3">
              <a:buNone/>
              <a:defRPr>
                <a:solidFill>
                  <a:schemeClr val="dk1"/>
                </a:solidFill>
              </a:defRPr>
            </a:lvl4pPr>
            <a:lvl5pPr lvl="4">
              <a:buNone/>
              <a:defRPr>
                <a:solidFill>
                  <a:schemeClr val="dk1"/>
                </a:solidFill>
              </a:defRPr>
            </a:lvl5pPr>
            <a:lvl6pPr lvl="5">
              <a:buNone/>
              <a:defRPr>
                <a:solidFill>
                  <a:schemeClr val="dk1"/>
                </a:solidFill>
              </a:defRPr>
            </a:lvl6pPr>
            <a:lvl7pPr lvl="6">
              <a:buNone/>
              <a:defRPr>
                <a:solidFill>
                  <a:schemeClr val="dk1"/>
                </a:solidFill>
              </a:defRPr>
            </a:lvl7pPr>
            <a:lvl8pPr lvl="7">
              <a:buNone/>
              <a:defRPr>
                <a:solidFill>
                  <a:schemeClr val="dk1"/>
                </a:solidFill>
              </a:defRPr>
            </a:lvl8pPr>
            <a:lvl9pPr lvl="8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0" y="0"/>
            <a:ext cx="9144000" cy="1029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311550" y="175200"/>
            <a:ext cx="8160900" cy="6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1"/>
                </a:solidFill>
              </a:defRPr>
            </a:lvl1pPr>
            <a:lvl2pPr lvl="1">
              <a:buNone/>
              <a:defRPr>
                <a:solidFill>
                  <a:schemeClr val="dk1"/>
                </a:solidFill>
              </a:defRPr>
            </a:lvl2pPr>
            <a:lvl3pPr lvl="2">
              <a:buNone/>
              <a:defRPr>
                <a:solidFill>
                  <a:schemeClr val="dk1"/>
                </a:solidFill>
              </a:defRPr>
            </a:lvl3pPr>
            <a:lvl4pPr lvl="3">
              <a:buNone/>
              <a:defRPr>
                <a:solidFill>
                  <a:schemeClr val="dk1"/>
                </a:solidFill>
              </a:defRPr>
            </a:lvl4pPr>
            <a:lvl5pPr lvl="4">
              <a:buNone/>
              <a:defRPr>
                <a:solidFill>
                  <a:schemeClr val="dk1"/>
                </a:solidFill>
              </a:defRPr>
            </a:lvl5pPr>
            <a:lvl6pPr lvl="5">
              <a:buNone/>
              <a:defRPr>
                <a:solidFill>
                  <a:schemeClr val="dk1"/>
                </a:solidFill>
              </a:defRPr>
            </a:lvl6pPr>
            <a:lvl7pPr lvl="6">
              <a:buNone/>
              <a:defRPr>
                <a:solidFill>
                  <a:schemeClr val="dk1"/>
                </a:solidFill>
              </a:defRPr>
            </a:lvl7pPr>
            <a:lvl8pPr lvl="7">
              <a:buNone/>
              <a:defRPr>
                <a:solidFill>
                  <a:schemeClr val="dk1"/>
                </a:solidFill>
              </a:defRPr>
            </a:lvl8pPr>
            <a:lvl9pPr lvl="8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/>
          <p:nvPr/>
        </p:nvSpPr>
        <p:spPr>
          <a:xfrm>
            <a:off x="0" y="0"/>
            <a:ext cx="9144000" cy="1029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7"/>
          <p:cNvSpPr txBox="1"/>
          <p:nvPr>
            <p:ph type="title"/>
          </p:nvPr>
        </p:nvSpPr>
        <p:spPr>
          <a:xfrm>
            <a:off x="311550" y="175200"/>
            <a:ext cx="8160900" cy="6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hasCustomPrompt="1" idx="2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buNone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1"/>
                </a:solidFill>
              </a:defRPr>
            </a:lvl1pPr>
            <a:lvl2pPr lvl="1">
              <a:buNone/>
              <a:defRPr>
                <a:solidFill>
                  <a:schemeClr val="dk1"/>
                </a:solidFill>
              </a:defRPr>
            </a:lvl2pPr>
            <a:lvl3pPr lvl="2">
              <a:buNone/>
              <a:defRPr>
                <a:solidFill>
                  <a:schemeClr val="dk1"/>
                </a:solidFill>
              </a:defRPr>
            </a:lvl3pPr>
            <a:lvl4pPr lvl="3">
              <a:buNone/>
              <a:defRPr>
                <a:solidFill>
                  <a:schemeClr val="dk1"/>
                </a:solidFill>
              </a:defRPr>
            </a:lvl4pPr>
            <a:lvl5pPr lvl="4">
              <a:buNone/>
              <a:defRPr>
                <a:solidFill>
                  <a:schemeClr val="dk1"/>
                </a:solidFill>
              </a:defRPr>
            </a:lvl5pPr>
            <a:lvl6pPr lvl="5">
              <a:buNone/>
              <a:defRPr>
                <a:solidFill>
                  <a:schemeClr val="dk1"/>
                </a:solidFill>
              </a:defRPr>
            </a:lvl6pPr>
            <a:lvl7pPr lvl="6">
              <a:buNone/>
              <a:defRPr>
                <a:solidFill>
                  <a:schemeClr val="dk1"/>
                </a:solidFill>
              </a:defRPr>
            </a:lvl7pPr>
            <a:lvl8pPr lvl="7">
              <a:buNone/>
              <a:defRPr>
                <a:solidFill>
                  <a:schemeClr val="dk1"/>
                </a:solidFill>
              </a:defRPr>
            </a:lvl8pPr>
            <a:lvl9pPr lvl="8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  <a:defRPr sz="2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1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81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81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81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81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81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81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ukri.org/opportunity/epsrc-strategic-infrastructure-outlines-aug-2023/" TargetMode="External"/><Relationship Id="rId4" Type="http://schemas.openxmlformats.org/officeDocument/2006/relationships/hyperlink" Target="https://www.ukri.org/opportunity/purchase-mid-range-equipment-for-biomedical-research-mrc-equip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sheffield.ac.uk/science-research-support/home/equipment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taff.sheffield.ac.uk/rpi/research/capital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staff.sheffield.ac.uk/news/new-university-approach-research-equipment-requests" TargetMode="External"/><Relationship Id="rId4" Type="http://schemas.openxmlformats.org/officeDocument/2006/relationships/hyperlink" Target="https://docs.google.com/forms/d/e/1FAIpQLSejlEDZ5T1QJk-9ZxDLWnQ8gQg7yScvrfWhcTGhwAF-X3b4TA/viewform?vc=0&amp;c=0&amp;w=1&amp;flr=0" TargetMode="External"/><Relationship Id="rId5" Type="http://schemas.openxmlformats.org/officeDocument/2006/relationships/hyperlink" Target="https://docs.google.com/spreadsheets/d/1uz7tUl42Til1QxWa6uF0vP6OuXR6yesAo_TveHRT4C0/edit#gid=1333907950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ukri.org/opportunity/mid-range-equipment-for-biosciences-research-alert-2023/" TargetMode="External"/><Relationship Id="rId4" Type="http://schemas.openxmlformats.org/officeDocument/2006/relationships/hyperlink" Target="https://www.ukri.org/publications/technician-commitment-action-plan/" TargetMode="External"/><Relationship Id="rId5" Type="http://schemas.openxmlformats.org/officeDocument/2006/relationships/hyperlink" Target="https://www.ukri.org/publications/ukri-people-and-teams-action-plan/" TargetMode="External"/><Relationship Id="rId6" Type="http://schemas.openxmlformats.org/officeDocument/2006/relationships/hyperlink" Target="https://www.ukri.org/councils/bbsrc/guidance-for-applicants/check-if-youre-eligible-for-fund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223125" y="1605025"/>
            <a:ext cx="8612700" cy="16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Applying for research equipment </a:t>
            </a:r>
            <a:endParaRPr/>
          </a:p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223125" y="3210025"/>
            <a:ext cx="8612700" cy="7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TechNet presentation, 31 Oct ‘23.</a:t>
            </a:r>
            <a:endParaRPr/>
          </a:p>
        </p:txBody>
      </p:sp>
      <p:sp>
        <p:nvSpPr>
          <p:cNvPr id="48" name="Google Shape;48;p9"/>
          <p:cNvSpPr txBox="1"/>
          <p:nvPr>
            <p:ph idx="2" type="subTitle"/>
          </p:nvPr>
        </p:nvSpPr>
        <p:spPr>
          <a:xfrm>
            <a:off x="223125" y="3922225"/>
            <a:ext cx="8281500" cy="6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688"/>
              <a:buNone/>
            </a:pPr>
            <a:r>
              <a:rPr lang="en-GB" sz="1700"/>
              <a:t>Charlotte Holdsworth and Chrissy Sammut (</a:t>
            </a:r>
            <a:r>
              <a:rPr lang="en-GB" sz="1700"/>
              <a:t>Research, Partnerships and Innovation</a:t>
            </a:r>
            <a:r>
              <a:rPr lang="en-GB" sz="1700"/>
              <a:t>)</a:t>
            </a:r>
            <a:endParaRPr sz="17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Eligibility for funding: Funder examples (2)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>
                <a:solidFill>
                  <a:schemeClr val="hlink"/>
                </a:solidFill>
                <a:hlinkClick r:id="rId3"/>
              </a:rPr>
              <a:t>EPSRC strategic infrastructure</a:t>
            </a:r>
            <a:r>
              <a:rPr lang="en-GB" sz="2000"/>
              <a:t>: A research technical professional can apply as a project lead or project co-lead, provided that: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your appointment is resourced from the central funds of their institution at the time of application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your level of responsibilities and duties is appropriate to a person with substantial research experience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your contract extends beyond the duration of the project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000" u="sng">
                <a:solidFill>
                  <a:schemeClr val="hlink"/>
                </a:solidFill>
                <a:hlinkClick r:id="rId4"/>
              </a:rPr>
              <a:t>MRC mid range</a:t>
            </a:r>
            <a:r>
              <a:rPr lang="en-GB" sz="2000"/>
              <a:t>: Building on the Technician Commitment UKRI Action Plan, we particularly encourage applications from research technical professionals as either project lead or project co-lead.</a:t>
            </a:r>
            <a:endParaRPr sz="2800"/>
          </a:p>
        </p:txBody>
      </p:sp>
      <p:sp>
        <p:nvSpPr>
          <p:cNvPr id="115" name="Google Shape;11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4: Internal sifts</a:t>
            </a:r>
            <a:endParaRPr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MRC mid range, BBSRC ALERT and EPSRC strategic infrastructure all require an internal sift (institutional cap for MRC). 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Jan/Feb ‘24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Internal research capital panel internally assesses applications.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Successful applicants (subject to CRAG and ECSG approval if required) will be able to submit a full application to the funder.</a:t>
            </a:r>
            <a:endParaRPr/>
          </a:p>
        </p:txBody>
      </p:sp>
      <p:sp>
        <p:nvSpPr>
          <p:cNvPr id="122" name="Google Shape;12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4: Internal sifts - why?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Funders increasingly ask us to triage applications.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Really appreciated even if not mandatory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Allows research teams sufficient time to identify research capital needs and complete the application form.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Ensures that applications clearly fit the funder remits.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Prevents duplication of capability.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Allows time to assess and mitigate risks, avoiding summer and last minute rush when calls announced</a:t>
            </a:r>
            <a:endParaRPr/>
          </a:p>
        </p:txBody>
      </p:sp>
      <p:sp>
        <p:nvSpPr>
          <p:cNvPr id="129" name="Google Shape;12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Internal sift: Questions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What, why, where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Upfront costs and lead times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M</a:t>
            </a:r>
            <a:r>
              <a:rPr lang="en-GB"/>
              <a:t>anagement and support of the equipment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User base and access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Long term sustainability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5: Obtain department and faculty approval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Specifically for the equipment request:</a:t>
            </a:r>
            <a:endParaRPr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Embedded with the internal sift process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Often required even if there isn’t an internal sift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E.g. For FoS, see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intranet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6: Research capital governance</a:t>
            </a:r>
            <a:endParaRPr/>
          </a:p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All </a:t>
            </a:r>
            <a:r>
              <a:rPr b="1" lang="en-GB"/>
              <a:t>full-stage</a:t>
            </a:r>
            <a:r>
              <a:rPr lang="en-GB"/>
              <a:t> research applications that request research capital with a value to purchase and install of </a:t>
            </a:r>
            <a:r>
              <a:rPr b="1" lang="en-GB"/>
              <a:t>£350k</a:t>
            </a:r>
            <a:r>
              <a:rPr lang="en-GB"/>
              <a:t> and over must undergo governance, and obtain approval from the Capital Research Assets Group (CRAG) prior to submission.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/>
              <a:t>refers to the </a:t>
            </a:r>
            <a:r>
              <a:rPr b="1" lang="en-GB"/>
              <a:t>sum </a:t>
            </a:r>
            <a:r>
              <a:rPr lang="en-GB"/>
              <a:t>of the equipment request, rather than one item.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/>
              <a:t>includes VAT and installation costs, but doesn’t include service contracts.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Requires completion of a bid assessment form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Please allow enough time! </a:t>
            </a:r>
            <a:endParaRPr/>
          </a:p>
        </p:txBody>
      </p:sp>
      <p:sp>
        <p:nvSpPr>
          <p:cNvPr id="150" name="Google Shape;15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1" name="Google Shape;151;p23"/>
          <p:cNvSpPr txBox="1"/>
          <p:nvPr/>
        </p:nvSpPr>
        <p:spPr>
          <a:xfrm>
            <a:off x="4757225" y="4454900"/>
            <a:ext cx="377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https://staff.sheffield.ac.uk/rpi/research/capital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Why?</a:t>
            </a:r>
            <a:endParaRPr/>
          </a:p>
        </p:txBody>
      </p:sp>
      <p:sp>
        <p:nvSpPr>
          <p:cNvPr id="157" name="Google Shape;15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8" name="Google Shape;158;p24"/>
          <p:cNvSpPr txBox="1"/>
          <p:nvPr/>
        </p:nvSpPr>
        <p:spPr>
          <a:xfrm>
            <a:off x="464100" y="13048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>
                <a:latin typeface="Calibri"/>
                <a:ea typeface="Calibri"/>
                <a:cs typeface="Calibri"/>
                <a:sym typeface="Calibri"/>
              </a:rPr>
              <a:t>The process aims to:</a:t>
            </a:r>
            <a:endParaRPr sz="3400">
              <a:latin typeface="Calibri"/>
              <a:ea typeface="Calibri"/>
              <a:cs typeface="Calibri"/>
              <a:sym typeface="Calibri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GB" sz="3400">
                <a:latin typeface="Calibri"/>
                <a:ea typeface="Calibri"/>
                <a:cs typeface="Calibri"/>
                <a:sym typeface="Calibri"/>
              </a:rPr>
              <a:t>Speed up the time from notification of award to installation for research capital projects.</a:t>
            </a:r>
            <a:endParaRPr sz="3400">
              <a:latin typeface="Calibri"/>
              <a:ea typeface="Calibri"/>
              <a:cs typeface="Calibri"/>
              <a:sym typeface="Calibri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GB" sz="3400">
                <a:latin typeface="Calibri"/>
                <a:ea typeface="Calibri"/>
                <a:cs typeface="Calibri"/>
                <a:sym typeface="Calibri"/>
              </a:rPr>
              <a:t>Connect project teams to professional services support staff at an early stage.</a:t>
            </a:r>
            <a:endParaRPr sz="3400">
              <a:latin typeface="Calibri"/>
              <a:ea typeface="Calibri"/>
              <a:cs typeface="Calibri"/>
              <a:sym typeface="Calibri"/>
            </a:endParaRPr>
          </a:p>
          <a:p>
            <a:pPr indent="-37973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GB" sz="3400">
                <a:latin typeface="Calibri"/>
                <a:ea typeface="Calibri"/>
                <a:cs typeface="Calibri"/>
                <a:sym typeface="Calibri"/>
              </a:rPr>
              <a:t>Minimise risks associated with research applications requesting equipment, both to the project team and the institution.</a:t>
            </a:r>
            <a:endParaRPr sz="3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en-GB" sz="3277"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sz="1778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9" name="Google Shape;159;p24"/>
          <p:cNvGrpSpPr/>
          <p:nvPr/>
        </p:nvGrpSpPr>
        <p:grpSpPr>
          <a:xfrm>
            <a:off x="552450" y="4244125"/>
            <a:ext cx="8203650" cy="554100"/>
            <a:chOff x="400050" y="4091725"/>
            <a:chExt cx="8203650" cy="554100"/>
          </a:xfrm>
        </p:grpSpPr>
        <p:sp>
          <p:nvSpPr>
            <p:cNvPr id="160" name="Google Shape;160;p24"/>
            <p:cNvSpPr/>
            <p:nvPr/>
          </p:nvSpPr>
          <p:spPr>
            <a:xfrm>
              <a:off x="400050" y="4168675"/>
              <a:ext cx="676200" cy="4002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EEEEEE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24"/>
            <p:cNvSpPr txBox="1"/>
            <p:nvPr/>
          </p:nvSpPr>
          <p:spPr>
            <a:xfrm>
              <a:off x="1174200" y="4091725"/>
              <a:ext cx="74295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10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2400">
                  <a:latin typeface="Calibri"/>
                  <a:ea typeface="Calibri"/>
                  <a:cs typeface="Calibri"/>
                  <a:sym typeface="Calibri"/>
                </a:rPr>
                <a:t>Minimise problems post-award</a:t>
              </a:r>
              <a:endParaRPr sz="240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/>
          <p:nvPr>
            <p:ph type="title"/>
          </p:nvPr>
        </p:nvSpPr>
        <p:spPr>
          <a:xfrm>
            <a:off x="311850" y="1866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7: Writing the application</a:t>
            </a:r>
            <a:endParaRPr/>
          </a:p>
        </p:txBody>
      </p:sp>
      <p:sp>
        <p:nvSpPr>
          <p:cNvPr id="167" name="Google Shape;167;p25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-3762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000"/>
              <a:t>Engage with research hubs early on</a:t>
            </a:r>
            <a:endParaRPr sz="3000"/>
          </a:p>
          <a:p>
            <a:pPr indent="-3762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000"/>
              <a:t>Attend i</a:t>
            </a:r>
            <a:r>
              <a:rPr lang="en-GB" sz="3000"/>
              <a:t>nformation sessions if available (internal, webinars)</a:t>
            </a:r>
            <a:endParaRPr sz="3000"/>
          </a:p>
          <a:p>
            <a:pPr indent="-3762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000"/>
              <a:t>Take a look at successful bids</a:t>
            </a:r>
            <a:endParaRPr sz="3000"/>
          </a:p>
          <a:p>
            <a:pPr indent="-3762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000"/>
              <a:t>Consider the assessment criteria (next page)</a:t>
            </a:r>
            <a:endParaRPr sz="3000"/>
          </a:p>
          <a:p>
            <a:pPr indent="-3762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000"/>
              <a:t>Lay explanation of the request is very important</a:t>
            </a:r>
            <a:endParaRPr sz="3000"/>
          </a:p>
          <a:p>
            <a:pPr indent="-3762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000"/>
              <a:t>Explain the equipment need AND the scientific justification</a:t>
            </a:r>
            <a:endParaRPr sz="3000"/>
          </a:p>
          <a:p>
            <a:pPr indent="-37623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000"/>
              <a:t>Build in time for peer / lay review </a:t>
            </a:r>
            <a:endParaRPr sz="3000"/>
          </a:p>
        </p:txBody>
      </p:sp>
      <p:sp>
        <p:nvSpPr>
          <p:cNvPr id="168" name="Google Shape;16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criteria</a:t>
            </a:r>
            <a:endParaRPr/>
          </a:p>
        </p:txBody>
      </p:sp>
      <p:sp>
        <p:nvSpPr>
          <p:cNvPr id="174" name="Google Shape;174;p26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GB" sz="2000"/>
              <a:t>Impact of the investment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GB" sz="2000"/>
              <a:t> Scientific quality and strategic relevance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GB" sz="2000"/>
              <a:t>Arrangements for the management and support of the equipment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Managing access to the equipment** and prioritisation of its use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Provision for development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Contribution the investment will make to the physical research infrastructure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Capability to deliver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GB" sz="2000"/>
              <a:t>Value for money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-GB" sz="2000"/>
              <a:t>Environmental sustainability**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Ethical and societal issues</a:t>
            </a:r>
            <a:endParaRPr sz="2500"/>
          </a:p>
        </p:txBody>
      </p:sp>
      <p:sp>
        <p:nvSpPr>
          <p:cNvPr id="175" name="Google Shape;17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Panel feedback examples</a:t>
            </a:r>
            <a:endParaRPr/>
          </a:p>
        </p:txBody>
      </p:sp>
      <p:sp>
        <p:nvSpPr>
          <p:cNvPr id="181" name="Google Shape;181;p27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-GB" sz="2100">
                <a:solidFill>
                  <a:srgbClr val="000000"/>
                </a:solidFill>
              </a:rPr>
              <a:t>Highlight immediate need and range of future projects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-GB" sz="2100">
                <a:solidFill>
                  <a:srgbClr val="000000"/>
                </a:solidFill>
              </a:rPr>
              <a:t>Identify users (internal and external)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-GB" sz="2100">
                <a:solidFill>
                  <a:srgbClr val="000000"/>
                </a:solidFill>
              </a:rPr>
              <a:t>Emphasise experience of managing equipment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-GB" sz="2100">
                <a:solidFill>
                  <a:srgbClr val="000000"/>
                </a:solidFill>
              </a:rPr>
              <a:t>Include detailed plan for technical staff development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-GB" sz="2100">
                <a:solidFill>
                  <a:srgbClr val="000000"/>
                </a:solidFill>
              </a:rPr>
              <a:t>Ensure clear strategic vision outlined in LoS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-GB" sz="2100">
                <a:solidFill>
                  <a:srgbClr val="000000"/>
                </a:solidFill>
              </a:rPr>
              <a:t>Present preliminary data to demonstrate the capability of the equipment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-GB" sz="2100">
                <a:solidFill>
                  <a:srgbClr val="000000"/>
                </a:solidFill>
              </a:rPr>
              <a:t>Business plan for facility to ensure sustainability</a:t>
            </a:r>
            <a:endParaRPr sz="3400"/>
          </a:p>
        </p:txBody>
      </p:sp>
      <p:sp>
        <p:nvSpPr>
          <p:cNvPr id="182" name="Google Shape;182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Research Capital team</a:t>
            </a:r>
            <a:endParaRPr/>
          </a:p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12399" lvl="0" marL="719999" marR="45285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Who we are </a:t>
            </a:r>
            <a:endParaRPr/>
          </a:p>
          <a:p>
            <a:pPr indent="-512399" lvl="0" marL="719999" marR="45285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Where we are based</a:t>
            </a:r>
            <a:endParaRPr/>
          </a:p>
          <a:p>
            <a:pPr indent="-512399" lvl="0" marL="719999" marR="45285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What do we do (‘larger’ research capital requests)</a:t>
            </a:r>
            <a:endParaRPr/>
          </a:p>
          <a:p>
            <a:pPr indent="-381000" lvl="1" marL="914400" marR="45285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Research capital pipeline - ‘a wish list’</a:t>
            </a:r>
            <a:endParaRPr/>
          </a:p>
          <a:p>
            <a:pPr indent="-381000" lvl="1" marL="914400" marR="45285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Internal sifts</a:t>
            </a:r>
            <a:endParaRPr/>
          </a:p>
          <a:p>
            <a:pPr indent="-381000" lvl="1" marL="914400" marR="45285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Research capital governance (CRAG)</a:t>
            </a:r>
            <a:endParaRPr/>
          </a:p>
          <a:p>
            <a:pPr indent="-381000" lvl="1" marL="914400" marR="45285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Allocations of quick spend/QR</a:t>
            </a:r>
            <a:endParaRPr/>
          </a:p>
          <a:p>
            <a:pPr indent="-381000" lvl="1" marL="914400" marR="45285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Advisory groups (e.g. TEAG)</a:t>
            </a:r>
            <a:endParaRPr/>
          </a:p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Summary: How our team can help </a:t>
            </a:r>
            <a:endParaRPr/>
          </a:p>
        </p:txBody>
      </p:sp>
      <p:sp>
        <p:nvSpPr>
          <p:cNvPr id="188" name="Google Shape;188;p28"/>
          <p:cNvSpPr txBox="1"/>
          <p:nvPr>
            <p:ph idx="1" type="body"/>
          </p:nvPr>
        </p:nvSpPr>
        <p:spPr>
          <a:xfrm>
            <a:off x="311700" y="1260125"/>
            <a:ext cx="8160600" cy="36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66"/>
              <a:t>Support of ‘larger’ (&gt;£350K) research capital requests</a:t>
            </a:r>
            <a:endParaRPr sz="3866"/>
          </a:p>
          <a:p>
            <a:pPr indent="-363623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 sz="3866"/>
              <a:t>Pipeline (N.B. research hubs should be first port of call)</a:t>
            </a:r>
            <a:endParaRPr sz="3866"/>
          </a:p>
          <a:p>
            <a:pPr indent="-36362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866"/>
              <a:t>Identification of funding opportunities</a:t>
            </a:r>
            <a:endParaRPr sz="3866"/>
          </a:p>
          <a:p>
            <a:pPr indent="-36362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866"/>
              <a:t>Internal sifts</a:t>
            </a:r>
            <a:endParaRPr sz="3866"/>
          </a:p>
          <a:p>
            <a:pPr indent="-36362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866"/>
              <a:t>Information sessions for select funding opportunities</a:t>
            </a:r>
            <a:endParaRPr sz="3866"/>
          </a:p>
          <a:p>
            <a:pPr indent="-36362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866"/>
              <a:t>Research capital governance</a:t>
            </a:r>
            <a:endParaRPr sz="3866"/>
          </a:p>
          <a:p>
            <a:pPr indent="-36362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866"/>
              <a:t>Sharing successful bids</a:t>
            </a:r>
            <a:endParaRPr sz="3866"/>
          </a:p>
          <a:p>
            <a:pPr indent="-36362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866"/>
              <a:t>Lay review (if time allows)</a:t>
            </a:r>
            <a:endParaRPr sz="386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9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</a:t>
            </a:r>
            <a:endParaRPr/>
          </a:p>
        </p:txBody>
      </p:sp>
      <p:sp>
        <p:nvSpPr>
          <p:cNvPr id="195" name="Google Shape;19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/>
          <p:nvPr/>
        </p:nvSpPr>
        <p:spPr>
          <a:xfrm>
            <a:off x="1062300" y="3604650"/>
            <a:ext cx="5269500" cy="1364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1" name="Google Shape;61;p11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Today’s presentation: Preparing an application</a:t>
            </a:r>
            <a:endParaRPr/>
          </a:p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311700" y="1260125"/>
            <a:ext cx="8160600" cy="36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-3621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364"/>
              <a:t>Step 1: Identify the need </a:t>
            </a:r>
            <a:endParaRPr sz="3364"/>
          </a:p>
          <a:p>
            <a:pPr indent="-3621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364"/>
              <a:t>Step 2: Check / update the pipeline </a:t>
            </a:r>
            <a:endParaRPr sz="3364"/>
          </a:p>
          <a:p>
            <a:pPr indent="-3621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364"/>
              <a:t>Step 3: Identify a funding opportunity</a:t>
            </a:r>
            <a:endParaRPr sz="3364"/>
          </a:p>
          <a:p>
            <a:pPr indent="-3621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364"/>
              <a:t>Step 4: Apply to the internal sift (if applicable)</a:t>
            </a:r>
            <a:endParaRPr sz="3364"/>
          </a:p>
          <a:p>
            <a:pPr indent="-3621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364"/>
              <a:t>Step 5: Obtain department / faculty approval</a:t>
            </a:r>
            <a:endParaRPr sz="3364"/>
          </a:p>
          <a:p>
            <a:pPr indent="-3621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364"/>
              <a:t>Step 6: Complete research capital governance prior to submission</a:t>
            </a:r>
            <a:endParaRPr sz="3364"/>
          </a:p>
          <a:p>
            <a:pPr indent="-3621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3364"/>
              <a:t>Step 7: Write your application</a:t>
            </a:r>
            <a:endParaRPr sz="3364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364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4" name="Google Shape;64;p11"/>
          <p:cNvSpPr/>
          <p:nvPr/>
        </p:nvSpPr>
        <p:spPr>
          <a:xfrm>
            <a:off x="1413900" y="3825150"/>
            <a:ext cx="4566300" cy="923700"/>
          </a:xfrm>
          <a:prstGeom prst="flowChartConnector">
            <a:avLst/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5" name="Google Shape;65;p11"/>
          <p:cNvSpPr txBox="1"/>
          <p:nvPr/>
        </p:nvSpPr>
        <p:spPr>
          <a:xfrm>
            <a:off x="1807575" y="4003525"/>
            <a:ext cx="36528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latin typeface="Source Sans Pro"/>
                <a:ea typeface="Source Sans Pro"/>
                <a:cs typeface="Source Sans Pro"/>
                <a:sym typeface="Source Sans Pro"/>
              </a:rPr>
              <a:t>TOP TIP: Plan well in advance!</a:t>
            </a:r>
            <a:endParaRPr sz="2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1: Identify the need</a:t>
            </a:r>
            <a:endParaRPr/>
          </a:p>
        </p:txBody>
      </p:sp>
      <p:sp>
        <p:nvSpPr>
          <p:cNvPr id="71" name="Google Shape;71;p12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What do you need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New technology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Replacement (think a couple of years ahead!)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Added capability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Discuss idea with peers / DTM / facility manager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Have a think about what </a:t>
            </a:r>
            <a:r>
              <a:rPr lang="en-GB"/>
              <a:t>capability</a:t>
            </a:r>
            <a:r>
              <a:rPr lang="en-GB"/>
              <a:t> you need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3850" y="2647000"/>
            <a:ext cx="1895475" cy="240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Background: The research capital pipeline</a:t>
            </a:r>
            <a:endParaRPr/>
          </a:p>
        </p:txBody>
      </p:sp>
      <p:sp>
        <p:nvSpPr>
          <p:cNvPr id="79" name="Google Shape;79;p13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u="sng">
                <a:solidFill>
                  <a:schemeClr val="hlink"/>
                </a:solidFill>
                <a:hlinkClick r:id="rId3"/>
              </a:rPr>
              <a:t>Launched July ‘23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Identifies research equipment needs across TUoS so requests can be strategically aligned to available funding opportunities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More proactive, planned approach to funding research equipment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Individuals can add research equipment requests (£10k+) by completing a </a:t>
            </a:r>
            <a:r>
              <a:rPr lang="en-GB" u="sng">
                <a:solidFill>
                  <a:schemeClr val="hlink"/>
                </a:solidFill>
                <a:hlinkClick r:id="rId4"/>
              </a:rPr>
              <a:t>Google form</a:t>
            </a:r>
            <a:r>
              <a:rPr lang="en-GB"/>
              <a:t>.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The pipeline (</a:t>
            </a:r>
            <a:r>
              <a:rPr lang="en-GB" u="sng">
                <a:solidFill>
                  <a:schemeClr val="hlink"/>
                </a:solidFill>
                <a:hlinkClick r:id="rId5"/>
              </a:rPr>
              <a:t>Google sheet</a:t>
            </a:r>
            <a:r>
              <a:rPr lang="en-GB"/>
              <a:t>) is visible to all to view (within TUoS). </a:t>
            </a:r>
            <a:endParaRPr/>
          </a:p>
        </p:txBody>
      </p:sp>
      <p:sp>
        <p:nvSpPr>
          <p:cNvPr id="80" name="Google Shape;8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2: Check / update the pipeline</a:t>
            </a:r>
            <a:endParaRPr/>
          </a:p>
        </p:txBody>
      </p:sp>
      <p:sp>
        <p:nvSpPr>
          <p:cNvPr id="86" name="Google Shape;86;p14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5305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2529"/>
              <a:t>Check the pipeline to see if anyone has identified the need.</a:t>
            </a:r>
            <a:endParaRPr sz="2529"/>
          </a:p>
          <a:p>
            <a:pPr indent="-35305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 sz="2529"/>
              <a:t>If already on pipeline, consider contacting the lead contact.</a:t>
            </a:r>
            <a:endParaRPr sz="2529"/>
          </a:p>
          <a:p>
            <a:pPr indent="-35305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2529"/>
              <a:t>Complete the Google form (N.B. Faculty will be notified)</a:t>
            </a:r>
            <a:endParaRPr sz="2529"/>
          </a:p>
          <a:p>
            <a:pPr indent="-35305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 sz="2529"/>
              <a:t>Equipment make and model</a:t>
            </a:r>
            <a:endParaRPr sz="2529"/>
          </a:p>
          <a:p>
            <a:pPr indent="-35305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 sz="2529"/>
              <a:t>Costs</a:t>
            </a:r>
            <a:endParaRPr sz="2529"/>
          </a:p>
          <a:p>
            <a:pPr indent="-353059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-GB" sz="2529"/>
              <a:t>Contact manufacturer: Quote including service contracts,  technical </a:t>
            </a:r>
            <a:r>
              <a:rPr lang="en-GB" sz="2529"/>
              <a:t>specifications, demo?</a:t>
            </a:r>
            <a:endParaRPr sz="2529"/>
          </a:p>
          <a:p>
            <a:pPr indent="-35305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 sz="2529"/>
              <a:t>A</a:t>
            </a:r>
            <a:r>
              <a:rPr lang="en-GB" sz="2529"/>
              <a:t>ncillary items</a:t>
            </a:r>
            <a:endParaRPr sz="2529"/>
          </a:p>
          <a:p>
            <a:pPr indent="-35305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 sz="2529"/>
              <a:t>Installation considerations</a:t>
            </a:r>
            <a:endParaRPr sz="2529"/>
          </a:p>
          <a:p>
            <a:pPr indent="-353059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-GB" sz="2529"/>
              <a:t>size, weight, power, air-con, gas supply, vibration etc</a:t>
            </a:r>
            <a:endParaRPr sz="2529"/>
          </a:p>
          <a:p>
            <a:pPr indent="-35305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GB" sz="2529"/>
              <a:t>Proposed location</a:t>
            </a:r>
            <a:endParaRPr sz="2529"/>
          </a:p>
        </p:txBody>
      </p:sp>
      <p:sp>
        <p:nvSpPr>
          <p:cNvPr id="87" name="Google Shape;8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 3: Identify a funding opportunity</a:t>
            </a:r>
            <a:endParaRPr/>
          </a:p>
        </p:txBody>
      </p:sp>
      <p:sp>
        <p:nvSpPr>
          <p:cNvPr id="93" name="Google Shape;93;p15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External opportunities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BBSRC ALERT (Oct)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GB"/>
              <a:t>£200k-£1.5M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MRC mid range (Oct)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GB"/>
              <a:t>£100k-£800k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EPSRC strategic </a:t>
            </a:r>
            <a:r>
              <a:rPr lang="en-GB"/>
              <a:t>infrastructure (Twice a year)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GB"/>
              <a:t> £400,000+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Internal funding </a:t>
            </a:r>
            <a:endParaRPr/>
          </a:p>
        </p:txBody>
      </p:sp>
      <p:sp>
        <p:nvSpPr>
          <p:cNvPr id="94" name="Google Shape;9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Funding </a:t>
            </a:r>
            <a:r>
              <a:rPr lang="en-GB"/>
              <a:t>opportunities</a:t>
            </a:r>
            <a:r>
              <a:rPr lang="en-GB"/>
              <a:t>: What to consider</a:t>
            </a:r>
            <a:endParaRPr/>
          </a:p>
        </p:txBody>
      </p:sp>
      <p:sp>
        <p:nvSpPr>
          <p:cNvPr id="100" name="Google Shape;100;p16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Funder remit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Check whether </a:t>
            </a:r>
            <a:r>
              <a:rPr lang="en-GB"/>
              <a:t>equipment type and price are eligible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Institutional support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Check eligible costs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Installation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Service contract / maintenance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GB"/>
              <a:t>Staff 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/>
              <a:t>What isn’t covered? E.g. estates works, disposal costs</a:t>
            </a:r>
            <a:endParaRPr/>
          </a:p>
        </p:txBody>
      </p:sp>
      <p:sp>
        <p:nvSpPr>
          <p:cNvPr id="101" name="Google Shape;10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title"/>
          </p:nvPr>
        </p:nvSpPr>
        <p:spPr>
          <a:xfrm>
            <a:off x="311700" y="176100"/>
            <a:ext cx="8160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Eligibility for funding: Funder examples (1)</a:t>
            </a:r>
            <a:endParaRPr/>
          </a:p>
        </p:txBody>
      </p:sp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311700" y="1260125"/>
            <a:ext cx="81606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E.g. </a:t>
            </a:r>
            <a:r>
              <a:rPr lang="en-GB" sz="2000" u="sng">
                <a:solidFill>
                  <a:schemeClr val="hlink"/>
                </a:solidFill>
                <a:hlinkClick r:id="rId3"/>
              </a:rPr>
              <a:t>BBSRC ALERT 23 </a:t>
            </a:r>
            <a:r>
              <a:rPr lang="en-GB" sz="2000"/>
              <a:t>state: </a:t>
            </a:r>
            <a:endParaRPr sz="2000"/>
          </a:p>
          <a:p>
            <a:pPr indent="-355600" lvl="0" marL="457200" rtl="0" algn="l">
              <a:lnSpc>
                <a:spcPct val="131579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Building on the </a:t>
            </a:r>
            <a:r>
              <a:rPr b="1" lang="en-GB" sz="2000" u="sng">
                <a:solidFill>
                  <a:schemeClr val="hlink"/>
                </a:solidFill>
                <a:hlinkClick r:id="rId4"/>
              </a:rPr>
              <a:t>Technician Commitment UKRI Action Plan</a:t>
            </a:r>
            <a:r>
              <a:rPr lang="en-GB" sz="2000"/>
              <a:t> and the </a:t>
            </a:r>
            <a:r>
              <a:rPr b="1" lang="en-GB" sz="2000" u="sng">
                <a:solidFill>
                  <a:schemeClr val="hlink"/>
                </a:solidFill>
                <a:hlinkClick r:id="rId5"/>
              </a:rPr>
              <a:t>UKRI people and teams action plan</a:t>
            </a:r>
            <a:r>
              <a:rPr lang="en-GB" sz="2000"/>
              <a:t>, we particularly encourage applications from research technical professionals as either project leads or project co-leads.</a:t>
            </a:r>
            <a:endParaRPr sz="2000"/>
          </a:p>
          <a:p>
            <a:pPr indent="-355600" lvl="0" marL="457200" rtl="0" algn="l">
              <a:lnSpc>
                <a:spcPct val="131579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All project leads and project co-leads must meet the </a:t>
            </a:r>
            <a:r>
              <a:rPr lang="en-GB" sz="2000" u="sng">
                <a:solidFill>
                  <a:schemeClr val="hlink"/>
                </a:solidFill>
                <a:hlinkClick r:id="rId6"/>
              </a:rPr>
              <a:t>eligibility criteria</a:t>
            </a:r>
            <a:r>
              <a:rPr lang="en-GB" sz="2000"/>
              <a:t>.</a:t>
            </a:r>
            <a:endParaRPr sz="2000"/>
          </a:p>
        </p:txBody>
      </p:sp>
      <p:sp>
        <p:nvSpPr>
          <p:cNvPr id="108" name="Google Shape;10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UOS - BASIC">
  <a:themeElements>
    <a:clrScheme name="Simple Light">
      <a:dk1>
        <a:srgbClr val="363F49"/>
      </a:dk1>
      <a:lt1>
        <a:srgbClr val="FAFDFE"/>
      </a:lt1>
      <a:dk2>
        <a:srgbClr val="F6F2FA"/>
      </a:dk2>
      <a:lt2>
        <a:srgbClr val="363F49"/>
      </a:lt2>
      <a:accent1>
        <a:srgbClr val="FAFDFE"/>
      </a:accent1>
      <a:accent2>
        <a:srgbClr val="F6F2FA"/>
      </a:accent2>
      <a:accent3>
        <a:srgbClr val="363F49"/>
      </a:accent3>
      <a:accent4>
        <a:srgbClr val="FAFDFE"/>
      </a:accent4>
      <a:accent5>
        <a:srgbClr val="F6F2FA"/>
      </a:accent5>
      <a:accent6>
        <a:srgbClr val="363F49"/>
      </a:accent6>
      <a:hlink>
        <a:srgbClr val="005A8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