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67" r:id="rId4"/>
    <p:sldId id="270" r:id="rId5"/>
    <p:sldId id="258" r:id="rId6"/>
    <p:sldId id="273" r:id="rId7"/>
    <p:sldId id="265" r:id="rId8"/>
    <p:sldId id="261" r:id="rId9"/>
    <p:sldId id="259" r:id="rId10"/>
    <p:sldId id="260" r:id="rId11"/>
    <p:sldId id="269" r:id="rId12"/>
    <p:sldId id="264" r:id="rId13"/>
    <p:sldId id="275" r:id="rId14"/>
    <p:sldId id="276" r:id="rId15"/>
    <p:sldId id="268" r:id="rId16"/>
    <p:sldId id="266" r:id="rId17"/>
    <p:sldId id="262" r:id="rId18"/>
    <p:sldId id="263" r:id="rId19"/>
    <p:sldId id="272" r:id="rId20"/>
    <p:sldId id="271"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53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91E02E-1D23-45EB-82A2-878AFBCB0169}" type="datetimeFigureOut">
              <a:rPr lang="en-GB" smtClean="0"/>
              <a:pPr/>
              <a:t>15/11/2018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16CE56-06A4-46A4-8AC0-5F65AD17A25E}" type="slidenum">
              <a:rPr lang="en-GB" smtClean="0"/>
              <a:pPr/>
              <a:t>‹#›</a:t>
            </a:fld>
            <a:endParaRPr lang="en-GB"/>
          </a:p>
        </p:txBody>
      </p:sp>
    </p:spTree>
    <p:extLst>
      <p:ext uri="{BB962C8B-B14F-4D97-AF65-F5344CB8AC3E}">
        <p14:creationId xmlns:p14="http://schemas.microsoft.com/office/powerpoint/2010/main" val="1927915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646968-3AD4-4189-B05E-031E3590ED05}" type="datetimeFigureOut">
              <a:rPr lang="en-GB" smtClean="0"/>
              <a:pPr/>
              <a:t>15/11/2018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02550A-B59A-4385-9BBA-1B525B6664E9}" type="slidenum">
              <a:rPr lang="en-GB" smtClean="0"/>
              <a:pPr/>
              <a:t>‹#›</a:t>
            </a:fld>
            <a:endParaRPr lang="en-GB"/>
          </a:p>
        </p:txBody>
      </p:sp>
    </p:spTree>
    <p:extLst>
      <p:ext uri="{BB962C8B-B14F-4D97-AF65-F5344CB8AC3E}">
        <p14:creationId xmlns:p14="http://schemas.microsoft.com/office/powerpoint/2010/main" val="12787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02550A-B59A-4385-9BBA-1B525B6664E9}" type="slidenum">
              <a:rPr lang="en-GB" smtClean="0"/>
              <a:pPr/>
              <a:t>1</a:t>
            </a:fld>
            <a:endParaRPr lang="en-GB"/>
          </a:p>
        </p:txBody>
      </p:sp>
    </p:spTree>
    <p:extLst>
      <p:ext uri="{BB962C8B-B14F-4D97-AF65-F5344CB8AC3E}">
        <p14:creationId xmlns:p14="http://schemas.microsoft.com/office/powerpoint/2010/main" val="75023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02550A-B59A-4385-9BBA-1B525B6664E9}" type="slidenum">
              <a:rPr lang="en-GB" smtClean="0"/>
              <a:pPr/>
              <a:t>10</a:t>
            </a:fld>
            <a:endParaRPr lang="en-GB"/>
          </a:p>
        </p:txBody>
      </p:sp>
    </p:spTree>
    <p:extLst>
      <p:ext uri="{BB962C8B-B14F-4D97-AF65-F5344CB8AC3E}">
        <p14:creationId xmlns:p14="http://schemas.microsoft.com/office/powerpoint/2010/main" val="3259623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02550A-B59A-4385-9BBA-1B525B6664E9}" type="slidenum">
              <a:rPr lang="en-GB" smtClean="0"/>
              <a:pPr/>
              <a:t>11</a:t>
            </a:fld>
            <a:endParaRPr lang="en-GB"/>
          </a:p>
        </p:txBody>
      </p:sp>
    </p:spTree>
    <p:extLst>
      <p:ext uri="{BB962C8B-B14F-4D97-AF65-F5344CB8AC3E}">
        <p14:creationId xmlns:p14="http://schemas.microsoft.com/office/powerpoint/2010/main" val="3553192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02550A-B59A-4385-9BBA-1B525B6664E9}" type="slidenum">
              <a:rPr lang="en-GB" smtClean="0"/>
              <a:pPr/>
              <a:t>12</a:t>
            </a:fld>
            <a:endParaRPr lang="en-GB"/>
          </a:p>
        </p:txBody>
      </p:sp>
    </p:spTree>
    <p:extLst>
      <p:ext uri="{BB962C8B-B14F-4D97-AF65-F5344CB8AC3E}">
        <p14:creationId xmlns:p14="http://schemas.microsoft.com/office/powerpoint/2010/main" val="2929883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02550A-B59A-4385-9BBA-1B525B6664E9}" type="slidenum">
              <a:rPr lang="en-GB" smtClean="0"/>
              <a:pPr/>
              <a:t>13</a:t>
            </a:fld>
            <a:endParaRPr lang="en-GB"/>
          </a:p>
        </p:txBody>
      </p:sp>
    </p:spTree>
    <p:extLst>
      <p:ext uri="{BB962C8B-B14F-4D97-AF65-F5344CB8AC3E}">
        <p14:creationId xmlns:p14="http://schemas.microsoft.com/office/powerpoint/2010/main" val="3251101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02550A-B59A-4385-9BBA-1B525B6664E9}" type="slidenum">
              <a:rPr lang="en-GB" smtClean="0"/>
              <a:pPr/>
              <a:t>14</a:t>
            </a:fld>
            <a:endParaRPr lang="en-GB"/>
          </a:p>
        </p:txBody>
      </p:sp>
    </p:spTree>
    <p:extLst>
      <p:ext uri="{BB962C8B-B14F-4D97-AF65-F5344CB8AC3E}">
        <p14:creationId xmlns:p14="http://schemas.microsoft.com/office/powerpoint/2010/main" val="2549548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02550A-B59A-4385-9BBA-1B525B6664E9}" type="slidenum">
              <a:rPr lang="en-GB" smtClean="0"/>
              <a:pPr/>
              <a:t>15</a:t>
            </a:fld>
            <a:endParaRPr lang="en-GB"/>
          </a:p>
        </p:txBody>
      </p:sp>
    </p:spTree>
    <p:extLst>
      <p:ext uri="{BB962C8B-B14F-4D97-AF65-F5344CB8AC3E}">
        <p14:creationId xmlns:p14="http://schemas.microsoft.com/office/powerpoint/2010/main" val="3874439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02550A-B59A-4385-9BBA-1B525B6664E9}" type="slidenum">
              <a:rPr lang="en-GB" smtClean="0"/>
              <a:pPr/>
              <a:t>16</a:t>
            </a:fld>
            <a:endParaRPr lang="en-GB"/>
          </a:p>
        </p:txBody>
      </p:sp>
    </p:spTree>
    <p:extLst>
      <p:ext uri="{BB962C8B-B14F-4D97-AF65-F5344CB8AC3E}">
        <p14:creationId xmlns:p14="http://schemas.microsoft.com/office/powerpoint/2010/main" val="873529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402550A-B59A-4385-9BBA-1B525B6664E9}" type="slidenum">
              <a:rPr lang="en-GB" smtClean="0"/>
              <a:pPr/>
              <a:t>20</a:t>
            </a:fld>
            <a:endParaRPr lang="en-GB"/>
          </a:p>
        </p:txBody>
      </p:sp>
    </p:spTree>
    <p:extLst>
      <p:ext uri="{BB962C8B-B14F-4D97-AF65-F5344CB8AC3E}">
        <p14:creationId xmlns:p14="http://schemas.microsoft.com/office/powerpoint/2010/main" val="171715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02550A-B59A-4385-9BBA-1B525B6664E9}" type="slidenum">
              <a:rPr lang="en-GB" smtClean="0"/>
              <a:pPr/>
              <a:t>2</a:t>
            </a:fld>
            <a:endParaRPr lang="en-GB"/>
          </a:p>
        </p:txBody>
      </p:sp>
    </p:spTree>
    <p:extLst>
      <p:ext uri="{BB962C8B-B14F-4D97-AF65-F5344CB8AC3E}">
        <p14:creationId xmlns:p14="http://schemas.microsoft.com/office/powerpoint/2010/main" val="154043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02550A-B59A-4385-9BBA-1B525B6664E9}" type="slidenum">
              <a:rPr lang="en-GB" smtClean="0"/>
              <a:pPr/>
              <a:t>3</a:t>
            </a:fld>
            <a:endParaRPr lang="en-GB"/>
          </a:p>
        </p:txBody>
      </p:sp>
    </p:spTree>
    <p:extLst>
      <p:ext uri="{BB962C8B-B14F-4D97-AF65-F5344CB8AC3E}">
        <p14:creationId xmlns:p14="http://schemas.microsoft.com/office/powerpoint/2010/main" val="347548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rtl="0" eaLnBrk="1" fontAlgn="t" latinLnBrk="0" hangingPunct="1">
              <a:spcBef>
                <a:spcPts val="0"/>
              </a:spcBef>
              <a:spcAft>
                <a:spcPts val="0"/>
              </a:spcAft>
            </a:pPr>
            <a:r>
              <a:rPr lang="en-GB" sz="1200" b="0" i="0" u="none" strike="noStrike" kern="1200" dirty="0" smtClean="0">
                <a:solidFill>
                  <a:schemeClr val="dk1"/>
                </a:solidFill>
                <a:latin typeface="+mn-lt"/>
              </a:rPr>
              <a:t>Type of work</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Contact name</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Electronic systems</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tabLst>
                <a:tab pos="4500880" algn="l"/>
              </a:tabLst>
            </a:pPr>
            <a:r>
              <a:rPr lang="en-GB" sz="1200" b="0" i="0" u="none" strike="noStrike" kern="1200" dirty="0" smtClean="0">
                <a:solidFill>
                  <a:schemeClr val="dk1"/>
                </a:solidFill>
                <a:latin typeface="+mn-lt"/>
              </a:rPr>
              <a:t>Mr Ian Wraith</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Electrical and energy storage systems, high voltage apparatus</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Mr Andy Race</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Electrical machines &amp; rotating apparatus</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Mr Richard Garraway</a:t>
            </a:r>
            <a:br>
              <a:rPr lang="en-GB" sz="1200" b="0" i="0" u="none" strike="noStrike" kern="1200" dirty="0" smtClean="0">
                <a:solidFill>
                  <a:schemeClr val="dk1"/>
                </a:solidFill>
                <a:latin typeface="+mn-lt"/>
              </a:rPr>
            </a:br>
            <a:r>
              <a:rPr lang="en-GB" sz="1200" b="0" i="0" u="none" strike="noStrike" kern="1200" dirty="0" smtClean="0">
                <a:solidFill>
                  <a:schemeClr val="dk1"/>
                </a:solidFill>
                <a:latin typeface="+mn-lt"/>
              </a:rPr>
              <a:t>Mr Andy Race</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Mechanical systems and materials, woodworking</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Mr Wayne Frankish</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Lasers and optics</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Dr Rick Smith</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X-ray radiation</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Prof Mark Hopkinson</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Microwave radiation</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Dr Jon Rigelsford</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Hydraulic &amp; pneumatic supplies/services</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Mr Wayne Frankish</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Gases</a:t>
            </a:r>
            <a:endParaRPr lang="en-GB" sz="1200" b="0" i="0" u="none" strike="noStrike" kern="1200" dirty="0" smtClean="0">
              <a:solidFill>
                <a:schemeClr val="dk1"/>
              </a:solidFill>
              <a:latin typeface="+mn-lt"/>
              <a:ea typeface="Calibri"/>
              <a:cs typeface="Times New Roman"/>
            </a:endParaRPr>
          </a:p>
          <a:p>
            <a:pPr marL="0" algn="l" rtl="0" eaLnBrk="1" fontAlgn="t" latinLnBrk="0" hangingPunct="1">
              <a:spcBef>
                <a:spcPts val="0"/>
              </a:spcBef>
              <a:spcAft>
                <a:spcPts val="0"/>
              </a:spcAft>
            </a:pPr>
            <a:r>
              <a:rPr lang="en-GB" sz="1200" b="0" i="0" u="none" strike="noStrike" kern="1200" dirty="0" smtClean="0">
                <a:solidFill>
                  <a:schemeClr val="dk1"/>
                </a:solidFill>
                <a:latin typeface="+mn-lt"/>
              </a:rPr>
              <a:t>Mr Dave Morris</a:t>
            </a:r>
            <a:endParaRPr lang="en-GB" sz="1200" b="0" i="0" u="none" strike="noStrike" kern="1200" dirty="0" smtClean="0">
              <a:solidFill>
                <a:schemeClr val="dk1"/>
              </a:solidFill>
              <a:latin typeface="+mn-lt"/>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A402550A-B59A-4385-9BBA-1B525B6664E9}" type="slidenum">
              <a:rPr lang="en-GB" smtClean="0"/>
              <a:pPr/>
              <a:t>4</a:t>
            </a:fld>
            <a:endParaRPr lang="en-GB"/>
          </a:p>
        </p:txBody>
      </p:sp>
    </p:spTree>
    <p:extLst>
      <p:ext uri="{BB962C8B-B14F-4D97-AF65-F5344CB8AC3E}">
        <p14:creationId xmlns:p14="http://schemas.microsoft.com/office/powerpoint/2010/main" val="311979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02550A-B59A-4385-9BBA-1B525B6664E9}" type="slidenum">
              <a:rPr lang="en-GB" smtClean="0"/>
              <a:pPr/>
              <a:t>5</a:t>
            </a:fld>
            <a:endParaRPr lang="en-GB"/>
          </a:p>
        </p:txBody>
      </p:sp>
    </p:spTree>
    <p:extLst>
      <p:ext uri="{BB962C8B-B14F-4D97-AF65-F5344CB8AC3E}">
        <p14:creationId xmlns:p14="http://schemas.microsoft.com/office/powerpoint/2010/main" val="401413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02550A-B59A-4385-9BBA-1B525B6664E9}" type="slidenum">
              <a:rPr lang="en-GB" smtClean="0"/>
              <a:pPr/>
              <a:t>6</a:t>
            </a:fld>
            <a:endParaRPr lang="en-GB"/>
          </a:p>
        </p:txBody>
      </p:sp>
    </p:spTree>
    <p:extLst>
      <p:ext uri="{BB962C8B-B14F-4D97-AF65-F5344CB8AC3E}">
        <p14:creationId xmlns:p14="http://schemas.microsoft.com/office/powerpoint/2010/main" val="337972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02550A-B59A-4385-9BBA-1B525B6664E9}" type="slidenum">
              <a:rPr lang="en-GB" smtClean="0"/>
              <a:pPr/>
              <a:t>7</a:t>
            </a:fld>
            <a:endParaRPr lang="en-GB"/>
          </a:p>
        </p:txBody>
      </p:sp>
    </p:spTree>
    <p:extLst>
      <p:ext uri="{BB962C8B-B14F-4D97-AF65-F5344CB8AC3E}">
        <p14:creationId xmlns:p14="http://schemas.microsoft.com/office/powerpoint/2010/main" val="296441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02550A-B59A-4385-9BBA-1B525B6664E9}" type="slidenum">
              <a:rPr lang="en-GB" smtClean="0"/>
              <a:pPr/>
              <a:t>8</a:t>
            </a:fld>
            <a:endParaRPr lang="en-GB"/>
          </a:p>
        </p:txBody>
      </p:sp>
    </p:spTree>
    <p:extLst>
      <p:ext uri="{BB962C8B-B14F-4D97-AF65-F5344CB8AC3E}">
        <p14:creationId xmlns:p14="http://schemas.microsoft.com/office/powerpoint/2010/main" val="4011496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02550A-B59A-4385-9BBA-1B525B6664E9}" type="slidenum">
              <a:rPr lang="en-GB" smtClean="0"/>
              <a:pPr/>
              <a:t>9</a:t>
            </a:fld>
            <a:endParaRPr lang="en-GB"/>
          </a:p>
        </p:txBody>
      </p:sp>
    </p:spTree>
    <p:extLst>
      <p:ext uri="{BB962C8B-B14F-4D97-AF65-F5344CB8AC3E}">
        <p14:creationId xmlns:p14="http://schemas.microsoft.com/office/powerpoint/2010/main" val="396422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F622D7-8F0C-4870-8AF1-90B14C5A80E2}" type="datetimeFigureOut">
              <a:rPr lang="en-GB" smtClean="0"/>
              <a:pPr/>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B86B1E-B5D2-406D-B556-2A558EFBE7C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F622D7-8F0C-4870-8AF1-90B14C5A80E2}" type="datetimeFigureOut">
              <a:rPr lang="en-GB" smtClean="0"/>
              <a:pPr/>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B86B1E-B5D2-406D-B556-2A558EFBE7C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F622D7-8F0C-4870-8AF1-90B14C5A80E2}" type="datetimeFigureOut">
              <a:rPr lang="en-GB" smtClean="0"/>
              <a:pPr/>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B86B1E-B5D2-406D-B556-2A558EFBE7C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F622D7-8F0C-4870-8AF1-90B14C5A80E2}" type="datetimeFigureOut">
              <a:rPr lang="en-GB" smtClean="0"/>
              <a:pPr/>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B86B1E-B5D2-406D-B556-2A558EFBE7C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622D7-8F0C-4870-8AF1-90B14C5A80E2}" type="datetimeFigureOut">
              <a:rPr lang="en-GB" smtClean="0"/>
              <a:pPr/>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B86B1E-B5D2-406D-B556-2A558EFBE7C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F622D7-8F0C-4870-8AF1-90B14C5A80E2}" type="datetimeFigureOut">
              <a:rPr lang="en-GB" smtClean="0"/>
              <a:pPr/>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B86B1E-B5D2-406D-B556-2A558EFBE7C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F622D7-8F0C-4870-8AF1-90B14C5A80E2}" type="datetimeFigureOut">
              <a:rPr lang="en-GB" smtClean="0"/>
              <a:pPr/>
              <a:t>15/11/2018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B86B1E-B5D2-406D-B556-2A558EFBE7C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F622D7-8F0C-4870-8AF1-90B14C5A80E2}" type="datetimeFigureOut">
              <a:rPr lang="en-GB" smtClean="0"/>
              <a:pPr/>
              <a:t>15/11/2018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B86B1E-B5D2-406D-B556-2A558EFBE7C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622D7-8F0C-4870-8AF1-90B14C5A80E2}" type="datetimeFigureOut">
              <a:rPr lang="en-GB" smtClean="0"/>
              <a:pPr/>
              <a:t>15/11/2018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B86B1E-B5D2-406D-B556-2A558EFBE7C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622D7-8F0C-4870-8AF1-90B14C5A80E2}" type="datetimeFigureOut">
              <a:rPr lang="en-GB" smtClean="0"/>
              <a:pPr/>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B86B1E-B5D2-406D-B556-2A558EFBE7C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622D7-8F0C-4870-8AF1-90B14C5A80E2}" type="datetimeFigureOut">
              <a:rPr lang="en-GB" smtClean="0"/>
              <a:pPr/>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B86B1E-B5D2-406D-B556-2A558EFBE7C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622D7-8F0C-4870-8AF1-90B14C5A80E2}" type="datetimeFigureOut">
              <a:rPr lang="en-GB" smtClean="0"/>
              <a:pPr/>
              <a:t>15/11/2018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86B1E-B5D2-406D-B556-2A558EFBE7C7}"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ev7XO_LTRAhWGWhQKHWz5BeoQjRwIBw&amp;url=http://iaeimagazine.org/magazine/2016/06/07/grounding-and-bonding/&amp;psig=AFQjCNHxpLguTAH0hLiYIpdcFsvCHQk9ZQ&amp;ust=1484048219610443" TargetMode="External"/><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hyperlink" Target="http://www.google.co.uk/url?sa=i&amp;rct=j&amp;q=&amp;esrc=s&amp;source=images&amp;cd=&amp;cad=rja&amp;uact=8&amp;ved=0ahUKEwj3-MO-8rnRAhVEchQKHVOuDhQQjRwIBw&amp;url=http://www.ebay.com.au/itm/316-Stainless-Steel-Electrical-Enclosure-300Hx200Wx150D-/170740408306&amp;psig=AFQjCNFFog6o1ti_snHScVEHO3qEbTCfbA&amp;ust=1484217279134257" TargetMode="Externa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5vMiA78jRAhVCuRoKHWz8D0YQjRwIBw&amp;url=http://www.directindustry.com/prod/eaton/product-5067-563877.html&amp;psig=AFQjCNFB_tnyKMaPS4YIsphekl0-mLoxpw&amp;ust=1484731765953954" TargetMode="External"/><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google.co.uk/url?sa=i&amp;rct=j&amp;q=&amp;esrc=s&amp;source=images&amp;cd=&amp;cad=rja&amp;uact=8&amp;ved=0ahUKEwiCmNfE8sjRAhUGXhQKHQw7AoYQjRwIBw&amp;url=http://www.directindustry.com/prod/eaton/product-5067-564218.html&amp;psig=AFQjCNGqhJ0FOze0SeiAw2i6Y8Ndz9nUsA&amp;ust=1484732010760902" TargetMode="External"/><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hyperlink" Target="http://www.google.co.uk/url?sa=i&amp;rct=j&amp;q=&amp;esrc=s&amp;source=images&amp;cd=&amp;cad=rja&amp;uact=8&amp;ved=0ahUKEwjuocHbnbfRAhUG1xQKHdZVBNgQjRwIBw&amp;url=http://www.trelleborg.com/en/moulded-components/products--and--solutions/gland--plates&amp;psig=AFQjCNGfvMDHqwEJnrRXzKJdiloahyceow&amp;ust=1484125795440604" TargetMode="External"/><Relationship Id="rId7" Type="http://schemas.openxmlformats.org/officeDocument/2006/relationships/hyperlink" Target="http://www.google.co.uk/url?sa=i&amp;rct=j&amp;q=&amp;esrc=s&amp;source=images&amp;cd=&amp;cad=rja&amp;uact=8&amp;ved=0ahUKEwiRgPKeprfRAhXDxxQKHW4IDuIQjRwIBw&amp;url=http://www.hilltop-products.co.uk/cable-sleeving-protection/cable-glands-and-accessories.html&amp;psig=AFQjCNHGjVc1xikF1Dpl_O_GG7LJrNKQBQ&amp;ust=1484128116352701" TargetMode="External"/><Relationship Id="rId12"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image" Target="../media/image30.jpeg"/><Relationship Id="rId5" Type="http://schemas.openxmlformats.org/officeDocument/2006/relationships/hyperlink" Target="http://www.google.co.uk/url?sa=i&amp;rct=j&amp;q=&amp;esrc=s&amp;source=images&amp;cd=&amp;cad=rja&amp;uact=8&amp;ved=0ahUKEwiKpsbfo7fRAhVJbxQKHfFzBuQQjRwIBw&amp;url=http://www.omniinstruments.co.uk/abs-wall-mount-enclosure.html&amp;psig=AFQjCNH81S7t5zDQxmnAG2ol7NTDxG8RwA&amp;ust=1484127360400405" TargetMode="External"/><Relationship Id="rId10" Type="http://schemas.openxmlformats.org/officeDocument/2006/relationships/image" Target="../media/image29.jpeg"/><Relationship Id="rId4" Type="http://schemas.openxmlformats.org/officeDocument/2006/relationships/image" Target="../media/image26.png"/><Relationship Id="rId9" Type="http://schemas.openxmlformats.org/officeDocument/2006/relationships/hyperlink" Target="http://www.google.co.uk/url?sa=i&amp;rct=j&amp;q=&amp;esrc=s&amp;source=images&amp;cd=&amp;cad=rja&amp;uact=8&amp;ved=0ahUKEwis0d-VqbfRAhXEWhQKHdGPD-IQjRwIBw&amp;url=http://www.vhipe.com/product-private/SuperPID-Products-and-Accessories.htm&amp;psig=AFQjCNHj3TUvOdZW6HIhMjCRhAPoqvM4Mw&amp;ust=148412883444289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vh9eA5LnRAhVB2hQKHTPdDxQQjRwIBw&amp;url=http://www.signsdirectuk.co.uk/health-and-safety-signs&amp;psig=AFQjCNHmMOq0kLlC7LFdQBBIWsAlc8bzpg&amp;ust=1484213403157749"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hyperlink" Target="http://www.google.co.uk/url?sa=i&amp;rct=j&amp;q=&amp;esrc=s&amp;source=images&amp;cd=&amp;cad=rja&amp;uact=8&amp;ved=0ahUKEwiOlOGzjL_RAhWJuBQKHdVVADQQjRwIBw&amp;url=http://en-us.fluke.com/products/digital-multimeters/fluke-87v-digital-multimeter.html&amp;psig=AFQjCNFRL2VZ_zjVMdgh6Mfg8uVtDiShMg&amp;ust=148439605487337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hyperlink" Target="http://www.google.co.uk/url?sa=i&amp;rct=j&amp;q=&amp;esrc=s&amp;source=images&amp;cd=&amp;cad=rja&amp;uact=8&amp;ved=0ahUKEwjDreOA_rTRAhVDRhQKHctUCxcQjRwIBw&amp;url=http://www.elrsales.com/?page_id=613&amp;psig=AFQjCNH0gXRVMTieI9F4DKYtQkGe795QPg&amp;ust=1484048573447362" TargetMode="External"/><Relationship Id="rId7" Type="http://schemas.openxmlformats.org/officeDocument/2006/relationships/hyperlink" Target="http://www.google.co.uk/url?sa=i&amp;rct=j&amp;q=&amp;esrc=s&amp;source=images&amp;cd=&amp;cad=rja&amp;uact=8&amp;ved=0ahUKEwitv8aJoLXRAhUEwBQKHbqwAxYQjRwIBw&amp;url=http://www.suggest-keywords.com/ZmFybmVsbCBvbmVjYWxs/&amp;psig=AFQjCNH4eEcNUaRsVuI0kqlwCO4STmRWIg&amp;ust=1484057724643587"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www.google.co.uk/url?sa=i&amp;rct=j&amp;q=&amp;esrc=s&amp;source=images&amp;cd=&amp;cad=rja&amp;uact=8&amp;ved=0ahUKEwiKxKXen7XRAhWGXhQKHcREDxUQjRwIBw&amp;url=http://www.electrocomponents.com/media/image-library?page=2&amp;psig=AFQjCNF9kUQAjXns0avIXKE-ULAHE0vv9Q&amp;ust=1484057563754210" TargetMode="External"/><Relationship Id="rId10" Type="http://schemas.openxmlformats.org/officeDocument/2006/relationships/image" Target="../media/image13.png"/><Relationship Id="rId4" Type="http://schemas.openxmlformats.org/officeDocument/2006/relationships/image" Target="../media/image10.gif"/><Relationship Id="rId9" Type="http://schemas.openxmlformats.org/officeDocument/2006/relationships/hyperlink" Target="http://www.google.co.uk/url?sa=i&amp;rct=j&amp;q=&amp;esrc=s&amp;source=images&amp;cd=&amp;cad=rja&amp;uact=8&amp;ved=0ahUKEwiC8OjGoLXRAhUG7xQKHSC8CRkQjRwIBw&amp;url=http://www.brainboxes.com/news/items/were-with-rapid-at-the-electronics-design-show&amp;psig=AFQjCNGOwXzKza6P_Zk7yIRZmUFymnjOLg&amp;ust=1484057793881803"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i5zdKr6svRAhXKWBQKHWUSD14QjRwIBw&amp;url=http://www.riondesigns.co.uk/about.htm&amp;psig=AFQjCNE5PCfpTmQibOz1BYWAfr46xZCtmQ&amp;ust=1484833555807796" TargetMode="External"/><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google.co.uk/url?sa=i&amp;rct=j&amp;q=&amp;esrc=s&amp;source=images&amp;cd=&amp;cad=rja&amp;uact=8&amp;ved=0ahUKEwjm78ii4rnRAhWCvBQKHaj3DCsQjRwIBw&amp;url=http://uk.rs-online.com/web/p/thermocouples/3630250/&amp;psig=AFQjCNHXOWjUGa-X_WgeRRgRMQfK59GDFg&amp;ust=1484212951078777" TargetMode="External"/><Relationship Id="rId5" Type="http://schemas.openxmlformats.org/officeDocument/2006/relationships/image" Target="../media/image15.jpeg"/><Relationship Id="rId4" Type="http://schemas.openxmlformats.org/officeDocument/2006/relationships/hyperlink" Target="http://www.google.co.uk/url?sa=i&amp;rct=j&amp;q=&amp;esrc=s&amp;source=images&amp;cd=&amp;cad=rja&amp;uact=8&amp;ved=0ahUKEwjXlfu44bnRAhUDuhQKHa3yCBUQjRwIBw&amp;url=http://www.spectrose.com/residual-current-device-rcd-definition-working.html&amp;psig=AFQjCNFK74r-8JDy_nQYiB6hObuMHuKsVA&amp;ust=1484212714565791" TargetMode="External"/><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sqpPAqMvRAhUDnRQKHbCHDmQQjRwIBw&amp;url=http://www.electronicshub.org/electrical-wiring-color-codes/&amp;psig=AFQjCNE6IfoYgkDUGKMXVauOqMB4_t1A4g&amp;ust=148481589296392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QzZXMr8bRAhVKaxQKHcM-BIYQjRwIBw&amp;url=http://new.abb.com/low-voltage/products/wire-cable-management/wiring-duct-trunking&amp;psig=AFQjCNGxA-pJ6FMzEUZPqrNd0qu7WgWyoA&amp;ust=1484645946606874"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916832"/>
            <a:ext cx="8136904" cy="2808312"/>
          </a:xfrm>
        </p:spPr>
        <p:txBody>
          <a:bodyPr>
            <a:normAutofit/>
          </a:bodyPr>
          <a:lstStyle/>
          <a:p>
            <a:r>
              <a:rPr lang="en-GB" sz="7200" dirty="0" smtClean="0"/>
              <a:t>Electrical Safety</a:t>
            </a:r>
            <a:r>
              <a:rPr lang="en-GB" dirty="0" smtClean="0"/>
              <a:t/>
            </a:r>
            <a:br>
              <a:rPr lang="en-GB" dirty="0" smtClean="0"/>
            </a:br>
            <a:r>
              <a:rPr lang="en-GB" dirty="0" smtClean="0"/>
              <a:t>Construction of Experimental</a:t>
            </a:r>
            <a:br>
              <a:rPr lang="en-GB" dirty="0" smtClean="0"/>
            </a:br>
            <a:r>
              <a:rPr lang="en-GB" dirty="0" smtClean="0"/>
              <a:t>Equipment</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60648"/>
            <a:ext cx="8784976" cy="792088"/>
          </a:xfrm>
        </p:spPr>
        <p:txBody>
          <a:bodyPr/>
          <a:lstStyle/>
          <a:p>
            <a:r>
              <a:rPr lang="en-GB" dirty="0" err="1" smtClean="0"/>
              <a:t>Earthing</a:t>
            </a:r>
            <a:endParaRPr lang="en-GB" dirty="0"/>
          </a:p>
        </p:txBody>
      </p:sp>
      <p:sp>
        <p:nvSpPr>
          <p:cNvPr id="3" name="Subtitle 2"/>
          <p:cNvSpPr>
            <a:spLocks noGrp="1"/>
          </p:cNvSpPr>
          <p:nvPr>
            <p:ph type="subTitle" idx="1"/>
          </p:nvPr>
        </p:nvSpPr>
        <p:spPr>
          <a:xfrm>
            <a:off x="179512" y="5661248"/>
            <a:ext cx="8784976" cy="864096"/>
          </a:xfrm>
        </p:spPr>
        <p:txBody>
          <a:bodyPr>
            <a:normAutofit/>
          </a:bodyPr>
          <a:lstStyle/>
          <a:p>
            <a:r>
              <a:rPr lang="en-GB" sz="2000" dirty="0" smtClean="0"/>
              <a:t>If the equipment is connected to the mains electricity supply the enclosure and any other associated metalwork should be connected to earth.</a:t>
            </a:r>
            <a:endParaRPr lang="en-GB" sz="2000" dirty="0"/>
          </a:p>
        </p:txBody>
      </p:sp>
      <p:pic>
        <p:nvPicPr>
          <p:cNvPr id="5" name="irc_mi" descr="Image result for common control panel earthing point">
            <a:hlinkClick r:id="rId3"/>
          </p:cNvPr>
          <p:cNvPicPr/>
          <p:nvPr/>
        </p:nvPicPr>
        <p:blipFill>
          <a:blip r:embed="rId4" cstate="print"/>
          <a:srcRect/>
          <a:stretch>
            <a:fillRect/>
          </a:stretch>
        </p:blipFill>
        <p:spPr bwMode="auto">
          <a:xfrm>
            <a:off x="755576" y="1196752"/>
            <a:ext cx="2808312" cy="1872208"/>
          </a:xfrm>
          <a:prstGeom prst="rect">
            <a:avLst/>
          </a:prstGeom>
          <a:noFill/>
          <a:ln w="9525">
            <a:noFill/>
            <a:miter lim="800000"/>
            <a:headEnd/>
            <a:tailEnd/>
          </a:ln>
        </p:spPr>
      </p:pic>
      <p:pic>
        <p:nvPicPr>
          <p:cNvPr id="5122" name="Picture 2" descr="Image result for earthing in an electrical enclosure">
            <a:hlinkClick r:id="rId5"/>
          </p:cNvPr>
          <p:cNvPicPr>
            <a:picLocks noChangeAspect="1" noChangeArrowheads="1"/>
          </p:cNvPicPr>
          <p:nvPr/>
        </p:nvPicPr>
        <p:blipFill>
          <a:blip r:embed="rId6" cstate="print"/>
          <a:srcRect/>
          <a:stretch>
            <a:fillRect/>
          </a:stretch>
        </p:blipFill>
        <p:spPr bwMode="auto">
          <a:xfrm>
            <a:off x="755576" y="3284984"/>
            <a:ext cx="2808312" cy="1872208"/>
          </a:xfrm>
          <a:prstGeom prst="rect">
            <a:avLst/>
          </a:prstGeom>
          <a:noFill/>
        </p:spPr>
      </p:pic>
      <p:pic>
        <p:nvPicPr>
          <p:cNvPr id="221" name="Picture 220" descr="111.png"/>
          <p:cNvPicPr>
            <a:picLocks noChangeAspect="1"/>
          </p:cNvPicPr>
          <p:nvPr/>
        </p:nvPicPr>
        <p:blipFill>
          <a:blip r:embed="rId7" cstate="print"/>
          <a:srcRect l="24013" t="13241" r="24013" b="12127"/>
          <a:stretch>
            <a:fillRect/>
          </a:stretch>
        </p:blipFill>
        <p:spPr>
          <a:xfrm>
            <a:off x="4487095" y="1196752"/>
            <a:ext cx="3901329" cy="39604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251520" y="3024336"/>
            <a:ext cx="3096344" cy="2232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3491880" y="1152128"/>
            <a:ext cx="5256584" cy="4104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0" y="188640"/>
            <a:ext cx="8784976" cy="792088"/>
          </a:xfrm>
        </p:spPr>
        <p:txBody>
          <a:bodyPr/>
          <a:lstStyle/>
          <a:p>
            <a:r>
              <a:rPr lang="en-GB" dirty="0" smtClean="0"/>
              <a:t>Emergency Shutdown</a:t>
            </a:r>
            <a:endParaRPr lang="en-GB" dirty="0"/>
          </a:p>
        </p:txBody>
      </p:sp>
      <p:sp>
        <p:nvSpPr>
          <p:cNvPr id="3" name="Subtitle 2"/>
          <p:cNvSpPr>
            <a:spLocks noGrp="1"/>
          </p:cNvSpPr>
          <p:nvPr>
            <p:ph type="subTitle" idx="1"/>
          </p:nvPr>
        </p:nvSpPr>
        <p:spPr>
          <a:xfrm>
            <a:off x="179512" y="5328592"/>
            <a:ext cx="8784976" cy="1412776"/>
          </a:xfrm>
        </p:spPr>
        <p:txBody>
          <a:bodyPr>
            <a:normAutofit/>
          </a:bodyPr>
          <a:lstStyle/>
          <a:p>
            <a:r>
              <a:rPr lang="en-GB" sz="2000" dirty="0" smtClean="0"/>
              <a:t>Electrical equipment should have a </a:t>
            </a:r>
            <a:r>
              <a:rPr lang="en-GB" sz="2000" b="1" dirty="0" smtClean="0"/>
              <a:t>clearly labelled </a:t>
            </a:r>
            <a:r>
              <a:rPr lang="en-GB" sz="2000" dirty="0" smtClean="0"/>
              <a:t>and effective means of safe emergency shutdown. </a:t>
            </a:r>
          </a:p>
          <a:p>
            <a:r>
              <a:rPr lang="en-GB" sz="2000" dirty="0" smtClean="0"/>
              <a:t>Emergency stop push buttons should be latching and the emergency stop circuit should be 12V or 24V. Test emergency stop push buttons periodically.</a:t>
            </a:r>
            <a:endParaRPr lang="en-GB" sz="2000" dirty="0"/>
          </a:p>
        </p:txBody>
      </p:sp>
      <p:grpSp>
        <p:nvGrpSpPr>
          <p:cNvPr id="7169" name="Group 1"/>
          <p:cNvGrpSpPr>
            <a:grpSpLocks/>
          </p:cNvGrpSpPr>
          <p:nvPr/>
        </p:nvGrpSpPr>
        <p:grpSpPr bwMode="auto">
          <a:xfrm>
            <a:off x="3890533" y="2250403"/>
            <a:ext cx="2035008" cy="141929"/>
            <a:chOff x="105912151" y="109445774"/>
            <a:chExt cx="1548000" cy="108000"/>
          </a:xfrm>
        </p:grpSpPr>
        <p:sp>
          <p:nvSpPr>
            <p:cNvPr id="7170" name="Oval 2"/>
            <p:cNvSpPr>
              <a:spLocks noChangeArrowheads="1"/>
            </p:cNvSpPr>
            <p:nvPr/>
          </p:nvSpPr>
          <p:spPr bwMode="auto">
            <a:xfrm>
              <a:off x="106506151" y="109445774"/>
              <a:ext cx="108000" cy="108000"/>
            </a:xfrm>
            <a:prstGeom prst="ellipse">
              <a:avLst/>
            </a:prstGeom>
            <a:noFill/>
            <a:ln w="1587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71" name="Line 3"/>
            <p:cNvSpPr>
              <a:spLocks noChangeShapeType="1"/>
            </p:cNvSpPr>
            <p:nvPr/>
          </p:nvSpPr>
          <p:spPr bwMode="auto">
            <a:xfrm flipH="1">
              <a:off x="105912151" y="109499774"/>
              <a:ext cx="594000" cy="0"/>
            </a:xfrm>
            <a:prstGeom prst="line">
              <a:avLst/>
            </a:prstGeom>
            <a:noFill/>
            <a:ln w="1587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grpSp>
          <p:nvGrpSpPr>
            <p:cNvPr id="7172" name="Group 4"/>
            <p:cNvGrpSpPr>
              <a:grpSpLocks/>
            </p:cNvGrpSpPr>
            <p:nvPr/>
          </p:nvGrpSpPr>
          <p:grpSpPr bwMode="auto">
            <a:xfrm rot="10800000">
              <a:off x="106758151" y="109445774"/>
              <a:ext cx="702000" cy="108000"/>
              <a:chOff x="107190150" y="108419775"/>
              <a:chExt cx="702000" cy="108000"/>
            </a:xfrm>
          </p:grpSpPr>
          <p:sp>
            <p:nvSpPr>
              <p:cNvPr id="7173" name="Oval 5"/>
              <p:cNvSpPr>
                <a:spLocks noChangeArrowheads="1"/>
              </p:cNvSpPr>
              <p:nvPr/>
            </p:nvSpPr>
            <p:spPr bwMode="auto">
              <a:xfrm>
                <a:off x="107784150" y="108419775"/>
                <a:ext cx="108000" cy="108000"/>
              </a:xfrm>
              <a:prstGeom prst="ellipse">
                <a:avLst/>
              </a:prstGeom>
              <a:noFill/>
              <a:ln w="1587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74" name="Line 6"/>
              <p:cNvSpPr>
                <a:spLocks noChangeShapeType="1"/>
              </p:cNvSpPr>
              <p:nvPr/>
            </p:nvSpPr>
            <p:spPr bwMode="auto">
              <a:xfrm flipH="1">
                <a:off x="107190150" y="108473775"/>
                <a:ext cx="594000" cy="0"/>
              </a:xfrm>
              <a:prstGeom prst="line">
                <a:avLst/>
              </a:prstGeom>
              <a:noFill/>
              <a:ln w="1587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grpSp>
      </p:grpSp>
      <p:sp>
        <p:nvSpPr>
          <p:cNvPr id="7175" name="Line 7"/>
          <p:cNvSpPr>
            <a:spLocks noChangeShapeType="1"/>
          </p:cNvSpPr>
          <p:nvPr/>
        </p:nvSpPr>
        <p:spPr bwMode="auto">
          <a:xfrm rot="10800000" flipH="1" flipV="1">
            <a:off x="6399334" y="2321368"/>
            <a:ext cx="402827" cy="0"/>
          </a:xfrm>
          <a:prstGeom prst="line">
            <a:avLst/>
          </a:prstGeom>
          <a:noFill/>
          <a:ln w="1587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76" name="Oval 8"/>
          <p:cNvSpPr>
            <a:spLocks noChangeArrowheads="1"/>
          </p:cNvSpPr>
          <p:nvPr/>
        </p:nvSpPr>
        <p:spPr bwMode="auto">
          <a:xfrm>
            <a:off x="7605729" y="2143956"/>
            <a:ext cx="356909" cy="354822"/>
          </a:xfrm>
          <a:prstGeom prst="ellipse">
            <a:avLst/>
          </a:prstGeom>
          <a:noFill/>
          <a:ln w="1587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77" name="Line 9"/>
          <p:cNvSpPr>
            <a:spLocks noChangeShapeType="1"/>
          </p:cNvSpPr>
          <p:nvPr/>
        </p:nvSpPr>
        <p:spPr bwMode="auto">
          <a:xfrm flipH="1">
            <a:off x="7962638" y="2321368"/>
            <a:ext cx="425786" cy="0"/>
          </a:xfrm>
          <a:prstGeom prst="line">
            <a:avLst/>
          </a:prstGeom>
          <a:noFill/>
          <a:ln w="1587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78" name="Line 10"/>
          <p:cNvSpPr>
            <a:spLocks noChangeShapeType="1"/>
          </p:cNvSpPr>
          <p:nvPr/>
        </p:nvSpPr>
        <p:spPr bwMode="auto">
          <a:xfrm>
            <a:off x="4744193" y="2162741"/>
            <a:ext cx="329776" cy="0"/>
          </a:xfrm>
          <a:prstGeom prst="line">
            <a:avLst/>
          </a:prstGeom>
          <a:noFill/>
          <a:ln w="1587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79" name="Line 11"/>
          <p:cNvSpPr>
            <a:spLocks noChangeShapeType="1"/>
          </p:cNvSpPr>
          <p:nvPr/>
        </p:nvSpPr>
        <p:spPr bwMode="auto">
          <a:xfrm flipV="1">
            <a:off x="4909081" y="2056294"/>
            <a:ext cx="0" cy="106447"/>
          </a:xfrm>
          <a:prstGeom prst="line">
            <a:avLst/>
          </a:prstGeom>
          <a:noFill/>
          <a:ln w="1587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80" name="Line 12"/>
          <p:cNvSpPr>
            <a:spLocks noChangeShapeType="1"/>
          </p:cNvSpPr>
          <p:nvPr/>
        </p:nvSpPr>
        <p:spPr bwMode="auto">
          <a:xfrm rot="5400000" flipH="1">
            <a:off x="3696424" y="2908910"/>
            <a:ext cx="1175087" cy="0"/>
          </a:xfrm>
          <a:prstGeom prst="line">
            <a:avLst/>
          </a:prstGeom>
          <a:noFill/>
          <a:ln w="1587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81" name="Line 13"/>
          <p:cNvSpPr>
            <a:spLocks noChangeShapeType="1"/>
          </p:cNvSpPr>
          <p:nvPr/>
        </p:nvSpPr>
        <p:spPr bwMode="auto">
          <a:xfrm rot="5400000" flipH="1">
            <a:off x="4992568" y="2908911"/>
            <a:ext cx="1175087" cy="0"/>
          </a:xfrm>
          <a:prstGeom prst="line">
            <a:avLst/>
          </a:prstGeom>
          <a:noFill/>
          <a:ln w="1587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82" name="Oval 14"/>
          <p:cNvSpPr>
            <a:spLocks noChangeArrowheads="1"/>
          </p:cNvSpPr>
          <p:nvPr/>
        </p:nvSpPr>
        <p:spPr bwMode="auto">
          <a:xfrm>
            <a:off x="4671142" y="3426532"/>
            <a:ext cx="144015" cy="141929"/>
          </a:xfrm>
          <a:prstGeom prst="ellipse">
            <a:avLst/>
          </a:prstGeom>
          <a:noFill/>
          <a:ln w="1587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83" name="Line 15"/>
          <p:cNvSpPr>
            <a:spLocks noChangeShapeType="1"/>
          </p:cNvSpPr>
          <p:nvPr/>
        </p:nvSpPr>
        <p:spPr bwMode="auto">
          <a:xfrm flipH="1" flipV="1">
            <a:off x="4283967" y="3496454"/>
            <a:ext cx="387173" cy="1042"/>
          </a:xfrm>
          <a:prstGeom prst="line">
            <a:avLst/>
          </a:prstGeom>
          <a:noFill/>
          <a:ln w="1587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84" name="Oval 16"/>
          <p:cNvSpPr>
            <a:spLocks noChangeArrowheads="1"/>
          </p:cNvSpPr>
          <p:nvPr/>
        </p:nvSpPr>
        <p:spPr bwMode="auto">
          <a:xfrm rot="10800000">
            <a:off x="5003004" y="3426532"/>
            <a:ext cx="141929" cy="141929"/>
          </a:xfrm>
          <a:prstGeom prst="ellipse">
            <a:avLst/>
          </a:prstGeom>
          <a:noFill/>
          <a:ln w="1587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85" name="Line 17"/>
          <p:cNvSpPr>
            <a:spLocks noChangeShapeType="1"/>
          </p:cNvSpPr>
          <p:nvPr/>
        </p:nvSpPr>
        <p:spPr bwMode="auto">
          <a:xfrm rot="10800000" flipH="1">
            <a:off x="5144933" y="3496454"/>
            <a:ext cx="435179" cy="1042"/>
          </a:xfrm>
          <a:prstGeom prst="line">
            <a:avLst/>
          </a:prstGeom>
          <a:noFill/>
          <a:ln w="1587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86" name="Line 18"/>
          <p:cNvSpPr>
            <a:spLocks noChangeShapeType="1"/>
          </p:cNvSpPr>
          <p:nvPr/>
        </p:nvSpPr>
        <p:spPr bwMode="auto">
          <a:xfrm>
            <a:off x="4744193" y="3355567"/>
            <a:ext cx="329776" cy="0"/>
          </a:xfrm>
          <a:prstGeom prst="line">
            <a:avLst/>
          </a:prstGeom>
          <a:noFill/>
          <a:ln w="1587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87" name="Oval 19"/>
          <p:cNvSpPr>
            <a:spLocks noChangeArrowheads="1"/>
          </p:cNvSpPr>
          <p:nvPr/>
        </p:nvSpPr>
        <p:spPr bwMode="auto">
          <a:xfrm>
            <a:off x="4671142" y="4542135"/>
            <a:ext cx="144015" cy="144017"/>
          </a:xfrm>
          <a:prstGeom prst="ellipse">
            <a:avLst/>
          </a:prstGeom>
          <a:noFill/>
          <a:ln w="1587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88" name="Line 20"/>
          <p:cNvSpPr>
            <a:spLocks noChangeShapeType="1"/>
          </p:cNvSpPr>
          <p:nvPr/>
        </p:nvSpPr>
        <p:spPr bwMode="auto">
          <a:xfrm flipH="1">
            <a:off x="3890533" y="4613100"/>
            <a:ext cx="780609" cy="0"/>
          </a:xfrm>
          <a:prstGeom prst="line">
            <a:avLst/>
          </a:prstGeom>
          <a:noFill/>
          <a:ln w="1587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89" name="Oval 21"/>
          <p:cNvSpPr>
            <a:spLocks noChangeArrowheads="1"/>
          </p:cNvSpPr>
          <p:nvPr/>
        </p:nvSpPr>
        <p:spPr bwMode="auto">
          <a:xfrm rot="10800000">
            <a:off x="5003004" y="4542135"/>
            <a:ext cx="141929" cy="144017"/>
          </a:xfrm>
          <a:prstGeom prst="ellipse">
            <a:avLst/>
          </a:prstGeom>
          <a:noFill/>
          <a:ln w="1587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90" name="Line 22"/>
          <p:cNvSpPr>
            <a:spLocks noChangeShapeType="1"/>
          </p:cNvSpPr>
          <p:nvPr/>
        </p:nvSpPr>
        <p:spPr bwMode="auto">
          <a:xfrm rot="10800000" flipH="1" flipV="1">
            <a:off x="5144933" y="4613100"/>
            <a:ext cx="2460796" cy="2088"/>
          </a:xfrm>
          <a:prstGeom prst="line">
            <a:avLst/>
          </a:prstGeom>
          <a:noFill/>
          <a:ln w="1587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91" name="Line 23"/>
          <p:cNvSpPr>
            <a:spLocks noChangeShapeType="1"/>
          </p:cNvSpPr>
          <p:nvPr/>
        </p:nvSpPr>
        <p:spPr bwMode="auto">
          <a:xfrm>
            <a:off x="4744193" y="4471171"/>
            <a:ext cx="329776" cy="0"/>
          </a:xfrm>
          <a:prstGeom prst="line">
            <a:avLst/>
          </a:prstGeom>
          <a:noFill/>
          <a:ln w="1587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92" name="Oval 24"/>
          <p:cNvSpPr>
            <a:spLocks noChangeArrowheads="1"/>
          </p:cNvSpPr>
          <p:nvPr/>
        </p:nvSpPr>
        <p:spPr bwMode="auto">
          <a:xfrm>
            <a:off x="7605729" y="4435689"/>
            <a:ext cx="356909" cy="356909"/>
          </a:xfrm>
          <a:prstGeom prst="ellipse">
            <a:avLst/>
          </a:prstGeom>
          <a:noFill/>
          <a:ln w="1587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93" name="Line 25"/>
          <p:cNvSpPr>
            <a:spLocks noChangeShapeType="1"/>
          </p:cNvSpPr>
          <p:nvPr/>
        </p:nvSpPr>
        <p:spPr bwMode="auto">
          <a:xfrm flipH="1">
            <a:off x="7962638" y="4615187"/>
            <a:ext cx="425786" cy="0"/>
          </a:xfrm>
          <a:prstGeom prst="line">
            <a:avLst/>
          </a:prstGeom>
          <a:noFill/>
          <a:ln w="1587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95" name="Line 27"/>
          <p:cNvSpPr>
            <a:spLocks noChangeShapeType="1"/>
          </p:cNvSpPr>
          <p:nvPr/>
        </p:nvSpPr>
        <p:spPr bwMode="auto">
          <a:xfrm>
            <a:off x="8388424" y="2128302"/>
            <a:ext cx="0" cy="2664296"/>
          </a:xfrm>
          <a:prstGeom prst="line">
            <a:avLst/>
          </a:prstGeom>
          <a:noFill/>
          <a:ln w="1587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grpSp>
        <p:nvGrpSpPr>
          <p:cNvPr id="7196" name="Group 28"/>
          <p:cNvGrpSpPr>
            <a:grpSpLocks/>
          </p:cNvGrpSpPr>
          <p:nvPr/>
        </p:nvGrpSpPr>
        <p:grpSpPr bwMode="auto">
          <a:xfrm rot="5400000">
            <a:off x="6009029" y="2002027"/>
            <a:ext cx="306817" cy="473792"/>
            <a:chOff x="108504151" y="108545776"/>
            <a:chExt cx="234000" cy="359999"/>
          </a:xfrm>
        </p:grpSpPr>
        <p:sp>
          <p:nvSpPr>
            <p:cNvPr id="7197" name="Oval 29"/>
            <p:cNvSpPr>
              <a:spLocks noChangeArrowheads="1"/>
            </p:cNvSpPr>
            <p:nvPr/>
          </p:nvSpPr>
          <p:spPr bwMode="auto">
            <a:xfrm rot="16200000">
              <a:off x="108630150" y="108797775"/>
              <a:ext cx="108000" cy="108000"/>
            </a:xfrm>
            <a:prstGeom prst="ellipse">
              <a:avLst/>
            </a:prstGeom>
            <a:noFill/>
            <a:ln w="1587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98" name="Oval 30"/>
            <p:cNvSpPr>
              <a:spLocks noChangeArrowheads="1"/>
            </p:cNvSpPr>
            <p:nvPr/>
          </p:nvSpPr>
          <p:spPr bwMode="auto">
            <a:xfrm rot="27000000">
              <a:off x="108630151" y="108545776"/>
              <a:ext cx="108000" cy="108000"/>
            </a:xfrm>
            <a:prstGeom prst="ellipse">
              <a:avLst/>
            </a:prstGeom>
            <a:noFill/>
            <a:ln w="1587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199" name="Line 31"/>
            <p:cNvSpPr>
              <a:spLocks noChangeShapeType="1"/>
            </p:cNvSpPr>
            <p:nvPr/>
          </p:nvSpPr>
          <p:spPr bwMode="auto">
            <a:xfrm>
              <a:off x="108738150" y="108599775"/>
              <a:ext cx="1" cy="252000"/>
            </a:xfrm>
            <a:prstGeom prst="line">
              <a:avLst/>
            </a:prstGeom>
            <a:noFill/>
            <a:ln w="1587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200" name="Line 32"/>
            <p:cNvSpPr>
              <a:spLocks noChangeShapeType="1"/>
            </p:cNvSpPr>
            <p:nvPr/>
          </p:nvSpPr>
          <p:spPr bwMode="auto">
            <a:xfrm flipH="1">
              <a:off x="108504151" y="108725775"/>
              <a:ext cx="233999" cy="0"/>
            </a:xfrm>
            <a:prstGeom prst="line">
              <a:avLst/>
            </a:prstGeom>
            <a:noFill/>
            <a:ln w="1587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grpSp>
      <p:sp>
        <p:nvSpPr>
          <p:cNvPr id="7201" name="Oval 33"/>
          <p:cNvSpPr>
            <a:spLocks noChangeArrowheads="1"/>
          </p:cNvSpPr>
          <p:nvPr/>
        </p:nvSpPr>
        <p:spPr bwMode="auto">
          <a:xfrm>
            <a:off x="6802161" y="2298408"/>
            <a:ext cx="48006" cy="48006"/>
          </a:xfrm>
          <a:prstGeom prst="ellipse">
            <a:avLst/>
          </a:prstGeom>
          <a:solidFill>
            <a:srgbClr val="000000"/>
          </a:solidFill>
          <a:ln w="1587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203" name="Oval 35"/>
          <p:cNvSpPr>
            <a:spLocks noChangeArrowheads="1"/>
          </p:cNvSpPr>
          <p:nvPr/>
        </p:nvSpPr>
        <p:spPr bwMode="auto">
          <a:xfrm>
            <a:off x="7250907" y="2298408"/>
            <a:ext cx="48005" cy="48006"/>
          </a:xfrm>
          <a:prstGeom prst="ellipse">
            <a:avLst/>
          </a:prstGeom>
          <a:solidFill>
            <a:srgbClr val="000000"/>
          </a:solidFill>
          <a:ln w="1587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204" name="Line 36"/>
          <p:cNvSpPr>
            <a:spLocks noChangeShapeType="1"/>
          </p:cNvSpPr>
          <p:nvPr/>
        </p:nvSpPr>
        <p:spPr bwMode="auto">
          <a:xfrm rot="10800000" flipH="1" flipV="1">
            <a:off x="7298911" y="2321368"/>
            <a:ext cx="306817" cy="0"/>
          </a:xfrm>
          <a:prstGeom prst="line">
            <a:avLst/>
          </a:prstGeom>
          <a:noFill/>
          <a:ln w="1587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45" name="TextBox 44"/>
          <p:cNvSpPr txBox="1"/>
          <p:nvPr/>
        </p:nvSpPr>
        <p:spPr>
          <a:xfrm>
            <a:off x="7614998" y="2202051"/>
            <a:ext cx="504056" cy="246221"/>
          </a:xfrm>
          <a:prstGeom prst="rect">
            <a:avLst/>
          </a:prstGeom>
          <a:noFill/>
        </p:spPr>
        <p:txBody>
          <a:bodyPr wrap="square" rtlCol="0">
            <a:spAutoFit/>
          </a:bodyPr>
          <a:lstStyle/>
          <a:p>
            <a:r>
              <a:rPr lang="en-GB" sz="1000" dirty="0" smtClean="0">
                <a:solidFill>
                  <a:schemeClr val="accent1">
                    <a:lumMod val="50000"/>
                  </a:schemeClr>
                </a:solidFill>
                <a:latin typeface="Arial" pitchFamily="34" charset="0"/>
                <a:cs typeface="Arial" pitchFamily="34" charset="0"/>
              </a:rPr>
              <a:t>R1</a:t>
            </a:r>
            <a:endParaRPr lang="en-GB" sz="1000" dirty="0">
              <a:solidFill>
                <a:schemeClr val="accent1">
                  <a:lumMod val="50000"/>
                </a:schemeClr>
              </a:solidFill>
              <a:latin typeface="Arial" pitchFamily="34" charset="0"/>
              <a:cs typeface="Arial" pitchFamily="34" charset="0"/>
            </a:endParaRPr>
          </a:p>
        </p:txBody>
      </p:sp>
      <p:sp>
        <p:nvSpPr>
          <p:cNvPr id="46" name="TextBox 45"/>
          <p:cNvSpPr txBox="1"/>
          <p:nvPr/>
        </p:nvSpPr>
        <p:spPr>
          <a:xfrm>
            <a:off x="5564090" y="1584176"/>
            <a:ext cx="1224135" cy="400110"/>
          </a:xfrm>
          <a:prstGeom prst="rect">
            <a:avLst/>
          </a:prstGeom>
          <a:noFill/>
        </p:spPr>
        <p:txBody>
          <a:bodyPr wrap="square" rtlCol="0">
            <a:spAutoFit/>
          </a:bodyPr>
          <a:lstStyle/>
          <a:p>
            <a:pPr algn="ctr"/>
            <a:r>
              <a:rPr lang="en-GB" sz="1000" dirty="0" smtClean="0">
                <a:solidFill>
                  <a:schemeClr val="accent1">
                    <a:lumMod val="50000"/>
                  </a:schemeClr>
                </a:solidFill>
                <a:latin typeface="Arial" pitchFamily="34" charset="0"/>
                <a:cs typeface="Arial" pitchFamily="34" charset="0"/>
              </a:rPr>
              <a:t>Emergency</a:t>
            </a:r>
            <a:br>
              <a:rPr lang="en-GB" sz="1000" dirty="0" smtClean="0">
                <a:solidFill>
                  <a:schemeClr val="accent1">
                    <a:lumMod val="50000"/>
                  </a:schemeClr>
                </a:solidFill>
                <a:latin typeface="Arial" pitchFamily="34" charset="0"/>
                <a:cs typeface="Arial" pitchFamily="34" charset="0"/>
              </a:rPr>
            </a:br>
            <a:r>
              <a:rPr lang="en-GB" sz="1000" dirty="0" smtClean="0">
                <a:solidFill>
                  <a:schemeClr val="accent1">
                    <a:lumMod val="50000"/>
                  </a:schemeClr>
                </a:solidFill>
                <a:latin typeface="Arial" pitchFamily="34" charset="0"/>
                <a:cs typeface="Arial" pitchFamily="34" charset="0"/>
              </a:rPr>
              <a:t>Stop Switch (NC)</a:t>
            </a:r>
            <a:endParaRPr lang="en-GB" sz="1000" dirty="0">
              <a:solidFill>
                <a:schemeClr val="accent1">
                  <a:lumMod val="50000"/>
                </a:schemeClr>
              </a:solidFill>
              <a:latin typeface="Arial" pitchFamily="34" charset="0"/>
              <a:cs typeface="Arial" pitchFamily="34" charset="0"/>
            </a:endParaRPr>
          </a:p>
        </p:txBody>
      </p:sp>
      <p:sp>
        <p:nvSpPr>
          <p:cNvPr id="47" name="TextBox 46"/>
          <p:cNvSpPr txBox="1"/>
          <p:nvPr/>
        </p:nvSpPr>
        <p:spPr>
          <a:xfrm>
            <a:off x="4365307" y="1584176"/>
            <a:ext cx="1080120" cy="400110"/>
          </a:xfrm>
          <a:prstGeom prst="rect">
            <a:avLst/>
          </a:prstGeom>
          <a:noFill/>
        </p:spPr>
        <p:txBody>
          <a:bodyPr wrap="square" rtlCol="0">
            <a:spAutoFit/>
          </a:bodyPr>
          <a:lstStyle/>
          <a:p>
            <a:pPr algn="ctr"/>
            <a:r>
              <a:rPr lang="en-GB" sz="1000" dirty="0" smtClean="0">
                <a:solidFill>
                  <a:schemeClr val="accent1">
                    <a:lumMod val="50000"/>
                  </a:schemeClr>
                </a:solidFill>
                <a:latin typeface="Arial" pitchFamily="34" charset="0"/>
                <a:cs typeface="Arial" pitchFamily="34" charset="0"/>
              </a:rPr>
              <a:t>Start</a:t>
            </a:r>
          </a:p>
          <a:p>
            <a:pPr algn="ctr"/>
            <a:r>
              <a:rPr lang="en-GB" sz="1000" dirty="0" smtClean="0">
                <a:solidFill>
                  <a:schemeClr val="accent1">
                    <a:lumMod val="50000"/>
                  </a:schemeClr>
                </a:solidFill>
                <a:latin typeface="Arial" pitchFamily="34" charset="0"/>
                <a:cs typeface="Arial" pitchFamily="34" charset="0"/>
              </a:rPr>
              <a:t>Switch (NO)</a:t>
            </a:r>
            <a:endParaRPr lang="en-GB" sz="1000" dirty="0">
              <a:solidFill>
                <a:schemeClr val="accent1">
                  <a:lumMod val="50000"/>
                </a:schemeClr>
              </a:solidFill>
              <a:latin typeface="Arial" pitchFamily="34" charset="0"/>
              <a:cs typeface="Arial" pitchFamily="34" charset="0"/>
            </a:endParaRPr>
          </a:p>
        </p:txBody>
      </p:sp>
      <p:sp>
        <p:nvSpPr>
          <p:cNvPr id="48" name="TextBox 47"/>
          <p:cNvSpPr txBox="1"/>
          <p:nvPr/>
        </p:nvSpPr>
        <p:spPr>
          <a:xfrm>
            <a:off x="7236296" y="1584176"/>
            <a:ext cx="1080120" cy="400110"/>
          </a:xfrm>
          <a:prstGeom prst="rect">
            <a:avLst/>
          </a:prstGeom>
          <a:noFill/>
        </p:spPr>
        <p:txBody>
          <a:bodyPr wrap="square" rtlCol="0">
            <a:spAutoFit/>
          </a:bodyPr>
          <a:lstStyle/>
          <a:p>
            <a:pPr algn="ctr"/>
            <a:r>
              <a:rPr lang="en-GB" sz="1000" dirty="0" smtClean="0">
                <a:solidFill>
                  <a:schemeClr val="accent1">
                    <a:lumMod val="50000"/>
                  </a:schemeClr>
                </a:solidFill>
                <a:latin typeface="Arial" pitchFamily="34" charset="0"/>
                <a:cs typeface="Arial" pitchFamily="34" charset="0"/>
              </a:rPr>
              <a:t>Emergency</a:t>
            </a:r>
            <a:br>
              <a:rPr lang="en-GB" sz="1000" dirty="0" smtClean="0">
                <a:solidFill>
                  <a:schemeClr val="accent1">
                    <a:lumMod val="50000"/>
                  </a:schemeClr>
                </a:solidFill>
                <a:latin typeface="Arial" pitchFamily="34" charset="0"/>
                <a:cs typeface="Arial" pitchFamily="34" charset="0"/>
              </a:rPr>
            </a:br>
            <a:r>
              <a:rPr lang="en-GB" sz="1000" dirty="0" smtClean="0">
                <a:solidFill>
                  <a:schemeClr val="accent1">
                    <a:lumMod val="50000"/>
                  </a:schemeClr>
                </a:solidFill>
                <a:latin typeface="Arial" pitchFamily="34" charset="0"/>
                <a:cs typeface="Arial" pitchFamily="34" charset="0"/>
              </a:rPr>
              <a:t>Stop Relay</a:t>
            </a:r>
            <a:endParaRPr lang="en-GB" sz="1000" dirty="0">
              <a:solidFill>
                <a:schemeClr val="accent1">
                  <a:lumMod val="50000"/>
                </a:schemeClr>
              </a:solidFill>
              <a:latin typeface="Arial" pitchFamily="34" charset="0"/>
              <a:cs typeface="Arial" pitchFamily="34" charset="0"/>
            </a:endParaRPr>
          </a:p>
        </p:txBody>
      </p:sp>
      <p:sp>
        <p:nvSpPr>
          <p:cNvPr id="49" name="TextBox 48"/>
          <p:cNvSpPr txBox="1"/>
          <p:nvPr/>
        </p:nvSpPr>
        <p:spPr>
          <a:xfrm>
            <a:off x="4355976" y="3826726"/>
            <a:ext cx="1080120" cy="553998"/>
          </a:xfrm>
          <a:prstGeom prst="rect">
            <a:avLst/>
          </a:prstGeom>
          <a:noFill/>
        </p:spPr>
        <p:txBody>
          <a:bodyPr wrap="square" rtlCol="0">
            <a:spAutoFit/>
          </a:bodyPr>
          <a:lstStyle/>
          <a:p>
            <a:pPr algn="ctr"/>
            <a:r>
              <a:rPr lang="en-GB" sz="1000" dirty="0" smtClean="0">
                <a:solidFill>
                  <a:schemeClr val="accent1">
                    <a:lumMod val="50000"/>
                  </a:schemeClr>
                </a:solidFill>
                <a:latin typeface="Arial" pitchFamily="34" charset="0"/>
                <a:cs typeface="Arial" pitchFamily="34" charset="0"/>
              </a:rPr>
              <a:t>Emergency</a:t>
            </a:r>
            <a:br>
              <a:rPr lang="en-GB" sz="1000" dirty="0" smtClean="0">
                <a:solidFill>
                  <a:schemeClr val="accent1">
                    <a:lumMod val="50000"/>
                  </a:schemeClr>
                </a:solidFill>
                <a:latin typeface="Arial" pitchFamily="34" charset="0"/>
                <a:cs typeface="Arial" pitchFamily="34" charset="0"/>
              </a:rPr>
            </a:br>
            <a:r>
              <a:rPr lang="en-GB" sz="1000" dirty="0" smtClean="0">
                <a:solidFill>
                  <a:schemeClr val="accent1">
                    <a:lumMod val="50000"/>
                  </a:schemeClr>
                </a:solidFill>
                <a:latin typeface="Arial" pitchFamily="34" charset="0"/>
                <a:cs typeface="Arial" pitchFamily="34" charset="0"/>
              </a:rPr>
              <a:t>Stop Relay Contacts (NO)</a:t>
            </a:r>
            <a:endParaRPr lang="en-GB" sz="1000" dirty="0">
              <a:solidFill>
                <a:schemeClr val="accent1">
                  <a:lumMod val="50000"/>
                </a:schemeClr>
              </a:solidFill>
              <a:latin typeface="Arial" pitchFamily="34" charset="0"/>
              <a:cs typeface="Arial" pitchFamily="34" charset="0"/>
            </a:endParaRPr>
          </a:p>
        </p:txBody>
      </p:sp>
      <p:sp>
        <p:nvSpPr>
          <p:cNvPr id="51" name="Line 12"/>
          <p:cNvSpPr>
            <a:spLocks noChangeShapeType="1"/>
          </p:cNvSpPr>
          <p:nvPr/>
        </p:nvSpPr>
        <p:spPr bwMode="auto">
          <a:xfrm rot="5400000" flipH="1">
            <a:off x="2518451" y="3452439"/>
            <a:ext cx="2736304" cy="0"/>
          </a:xfrm>
          <a:prstGeom prst="line">
            <a:avLst/>
          </a:prstGeom>
          <a:noFill/>
          <a:ln w="1587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54" name="TextBox 53"/>
          <p:cNvSpPr txBox="1"/>
          <p:nvPr/>
        </p:nvSpPr>
        <p:spPr>
          <a:xfrm>
            <a:off x="7236296" y="3848362"/>
            <a:ext cx="1080120" cy="400110"/>
          </a:xfrm>
          <a:prstGeom prst="rect">
            <a:avLst/>
          </a:prstGeom>
          <a:noFill/>
        </p:spPr>
        <p:txBody>
          <a:bodyPr wrap="square" rtlCol="0">
            <a:spAutoFit/>
          </a:bodyPr>
          <a:lstStyle/>
          <a:p>
            <a:pPr algn="ctr"/>
            <a:r>
              <a:rPr lang="en-GB" sz="1000" dirty="0" smtClean="0">
                <a:solidFill>
                  <a:schemeClr val="accent1">
                    <a:lumMod val="50000"/>
                  </a:schemeClr>
                </a:solidFill>
                <a:latin typeface="Arial" pitchFamily="34" charset="0"/>
                <a:cs typeface="Arial" pitchFamily="34" charset="0"/>
              </a:rPr>
              <a:t>Mains Contactor</a:t>
            </a:r>
            <a:endParaRPr lang="en-GB" sz="1000" dirty="0">
              <a:solidFill>
                <a:schemeClr val="accent1">
                  <a:lumMod val="50000"/>
                </a:schemeClr>
              </a:solidFill>
              <a:latin typeface="Arial" pitchFamily="34" charset="0"/>
              <a:cs typeface="Arial" pitchFamily="34" charset="0"/>
            </a:endParaRPr>
          </a:p>
        </p:txBody>
      </p:sp>
      <p:sp>
        <p:nvSpPr>
          <p:cNvPr id="55" name="TextBox 54"/>
          <p:cNvSpPr txBox="1"/>
          <p:nvPr/>
        </p:nvSpPr>
        <p:spPr>
          <a:xfrm>
            <a:off x="7612358" y="4496976"/>
            <a:ext cx="504056" cy="246221"/>
          </a:xfrm>
          <a:prstGeom prst="rect">
            <a:avLst/>
          </a:prstGeom>
          <a:noFill/>
        </p:spPr>
        <p:txBody>
          <a:bodyPr wrap="square" rtlCol="0">
            <a:spAutoFit/>
          </a:bodyPr>
          <a:lstStyle/>
          <a:p>
            <a:r>
              <a:rPr lang="en-GB" sz="1000" dirty="0" smtClean="0">
                <a:solidFill>
                  <a:schemeClr val="accent1">
                    <a:lumMod val="50000"/>
                  </a:schemeClr>
                </a:solidFill>
                <a:latin typeface="Arial" pitchFamily="34" charset="0"/>
                <a:cs typeface="Arial" pitchFamily="34" charset="0"/>
              </a:rPr>
              <a:t>C1</a:t>
            </a:r>
            <a:endParaRPr lang="en-GB" sz="1000" dirty="0">
              <a:solidFill>
                <a:schemeClr val="accent1">
                  <a:lumMod val="50000"/>
                </a:schemeClr>
              </a:solidFill>
              <a:latin typeface="Arial" pitchFamily="34" charset="0"/>
              <a:cs typeface="Arial" pitchFamily="34" charset="0"/>
            </a:endParaRPr>
          </a:p>
        </p:txBody>
      </p:sp>
      <p:sp>
        <p:nvSpPr>
          <p:cNvPr id="56" name="TextBox 55"/>
          <p:cNvSpPr txBox="1"/>
          <p:nvPr/>
        </p:nvSpPr>
        <p:spPr>
          <a:xfrm>
            <a:off x="3635896" y="4864606"/>
            <a:ext cx="504056" cy="246221"/>
          </a:xfrm>
          <a:prstGeom prst="rect">
            <a:avLst/>
          </a:prstGeom>
          <a:noFill/>
        </p:spPr>
        <p:txBody>
          <a:bodyPr wrap="square" rtlCol="0">
            <a:spAutoFit/>
          </a:bodyPr>
          <a:lstStyle/>
          <a:p>
            <a:pPr algn="ctr"/>
            <a:r>
              <a:rPr lang="en-GB" sz="1000" dirty="0" smtClean="0">
                <a:solidFill>
                  <a:schemeClr val="accent1">
                    <a:lumMod val="50000"/>
                  </a:schemeClr>
                </a:solidFill>
                <a:latin typeface="Arial" pitchFamily="34" charset="0"/>
                <a:cs typeface="Arial" pitchFamily="34" charset="0"/>
              </a:rPr>
              <a:t>24V</a:t>
            </a:r>
            <a:endParaRPr lang="en-GB" sz="1000" dirty="0">
              <a:solidFill>
                <a:schemeClr val="accent1">
                  <a:lumMod val="50000"/>
                </a:schemeClr>
              </a:solidFill>
              <a:latin typeface="Arial" pitchFamily="34" charset="0"/>
              <a:cs typeface="Arial" pitchFamily="34" charset="0"/>
            </a:endParaRPr>
          </a:p>
        </p:txBody>
      </p:sp>
      <p:sp>
        <p:nvSpPr>
          <p:cNvPr id="57" name="TextBox 56"/>
          <p:cNvSpPr txBox="1"/>
          <p:nvPr/>
        </p:nvSpPr>
        <p:spPr>
          <a:xfrm>
            <a:off x="8144407" y="4864606"/>
            <a:ext cx="504056" cy="246221"/>
          </a:xfrm>
          <a:prstGeom prst="rect">
            <a:avLst/>
          </a:prstGeom>
          <a:noFill/>
        </p:spPr>
        <p:txBody>
          <a:bodyPr wrap="square" rtlCol="0">
            <a:spAutoFit/>
          </a:bodyPr>
          <a:lstStyle/>
          <a:p>
            <a:pPr algn="ctr"/>
            <a:r>
              <a:rPr lang="en-GB" sz="1000" dirty="0" smtClean="0">
                <a:solidFill>
                  <a:schemeClr val="accent1">
                    <a:lumMod val="50000"/>
                  </a:schemeClr>
                </a:solidFill>
                <a:latin typeface="Arial" pitchFamily="34" charset="0"/>
                <a:cs typeface="Arial" pitchFamily="34" charset="0"/>
              </a:rPr>
              <a:t>0V</a:t>
            </a:r>
            <a:endParaRPr lang="en-GB" sz="1000" dirty="0">
              <a:solidFill>
                <a:schemeClr val="accent1">
                  <a:lumMod val="50000"/>
                </a:schemeClr>
              </a:solidFill>
              <a:latin typeface="Arial" pitchFamily="34" charset="0"/>
              <a:cs typeface="Arial" pitchFamily="34" charset="0"/>
            </a:endParaRPr>
          </a:p>
        </p:txBody>
      </p:sp>
      <p:sp>
        <p:nvSpPr>
          <p:cNvPr id="58" name="TextBox 57"/>
          <p:cNvSpPr txBox="1"/>
          <p:nvPr/>
        </p:nvSpPr>
        <p:spPr>
          <a:xfrm>
            <a:off x="5076056" y="3283070"/>
            <a:ext cx="648072" cy="246221"/>
          </a:xfrm>
          <a:prstGeom prst="rect">
            <a:avLst/>
          </a:prstGeom>
          <a:noFill/>
        </p:spPr>
        <p:txBody>
          <a:bodyPr wrap="square" rtlCol="0">
            <a:spAutoFit/>
          </a:bodyPr>
          <a:lstStyle/>
          <a:p>
            <a:r>
              <a:rPr lang="en-GB" sz="1000" dirty="0" smtClean="0">
                <a:solidFill>
                  <a:schemeClr val="accent1">
                    <a:lumMod val="50000"/>
                  </a:schemeClr>
                </a:solidFill>
                <a:latin typeface="Arial" pitchFamily="34" charset="0"/>
                <a:cs typeface="Arial" pitchFamily="34" charset="0"/>
              </a:rPr>
              <a:t>R1/1</a:t>
            </a:r>
            <a:endParaRPr lang="en-GB" sz="1000" dirty="0">
              <a:solidFill>
                <a:schemeClr val="accent1">
                  <a:lumMod val="50000"/>
                </a:schemeClr>
              </a:solidFill>
              <a:latin typeface="Arial" pitchFamily="34" charset="0"/>
              <a:cs typeface="Arial" pitchFamily="34" charset="0"/>
            </a:endParaRPr>
          </a:p>
        </p:txBody>
      </p:sp>
      <p:sp>
        <p:nvSpPr>
          <p:cNvPr id="59" name="TextBox 58"/>
          <p:cNvSpPr txBox="1"/>
          <p:nvPr/>
        </p:nvSpPr>
        <p:spPr>
          <a:xfrm>
            <a:off x="5076056" y="4405001"/>
            <a:ext cx="648072" cy="246221"/>
          </a:xfrm>
          <a:prstGeom prst="rect">
            <a:avLst/>
          </a:prstGeom>
          <a:noFill/>
        </p:spPr>
        <p:txBody>
          <a:bodyPr wrap="square" rtlCol="0">
            <a:spAutoFit/>
          </a:bodyPr>
          <a:lstStyle/>
          <a:p>
            <a:r>
              <a:rPr lang="en-GB" sz="1000" dirty="0" smtClean="0">
                <a:solidFill>
                  <a:schemeClr val="accent1">
                    <a:lumMod val="50000"/>
                  </a:schemeClr>
                </a:solidFill>
                <a:latin typeface="Arial" pitchFamily="34" charset="0"/>
                <a:cs typeface="Arial" pitchFamily="34" charset="0"/>
              </a:rPr>
              <a:t>R1/2</a:t>
            </a:r>
            <a:endParaRPr lang="en-GB" sz="1000" dirty="0">
              <a:solidFill>
                <a:schemeClr val="accent1">
                  <a:lumMod val="50000"/>
                </a:schemeClr>
              </a:solidFill>
              <a:latin typeface="Arial" pitchFamily="34" charset="0"/>
              <a:cs typeface="Arial" pitchFamily="34" charset="0"/>
            </a:endParaRPr>
          </a:p>
        </p:txBody>
      </p:sp>
      <p:pic>
        <p:nvPicPr>
          <p:cNvPr id="7206" name="Picture 38" descr="Image result for emergency stop relay">
            <a:hlinkClick r:id="rId3"/>
          </p:cNvPr>
          <p:cNvPicPr>
            <a:picLocks noChangeAspect="1" noChangeArrowheads="1"/>
          </p:cNvPicPr>
          <p:nvPr/>
        </p:nvPicPr>
        <p:blipFill>
          <a:blip r:embed="rId4" cstate="print"/>
          <a:srcRect/>
          <a:stretch>
            <a:fillRect/>
          </a:stretch>
        </p:blipFill>
        <p:spPr bwMode="auto">
          <a:xfrm>
            <a:off x="395536" y="3168352"/>
            <a:ext cx="887365" cy="1512168"/>
          </a:xfrm>
          <a:prstGeom prst="rect">
            <a:avLst/>
          </a:prstGeom>
          <a:noFill/>
        </p:spPr>
      </p:pic>
      <p:pic>
        <p:nvPicPr>
          <p:cNvPr id="7211" name="Picture 43"/>
          <p:cNvPicPr>
            <a:picLocks noChangeAspect="1" noChangeArrowheads="1"/>
          </p:cNvPicPr>
          <p:nvPr/>
        </p:nvPicPr>
        <p:blipFill>
          <a:blip r:embed="rId5" cstate="print"/>
          <a:srcRect/>
          <a:stretch>
            <a:fillRect/>
          </a:stretch>
        </p:blipFill>
        <p:spPr bwMode="auto">
          <a:xfrm>
            <a:off x="251520" y="1152128"/>
            <a:ext cx="3096344" cy="1663916"/>
          </a:xfrm>
          <a:prstGeom prst="rect">
            <a:avLst/>
          </a:prstGeom>
          <a:noFill/>
          <a:ln w="9525">
            <a:noFill/>
            <a:miter lim="800000"/>
            <a:headEnd/>
            <a:tailEnd/>
          </a:ln>
        </p:spPr>
      </p:pic>
      <p:sp>
        <p:nvSpPr>
          <p:cNvPr id="6" name="Subtitle 2"/>
          <p:cNvSpPr txBox="1">
            <a:spLocks/>
          </p:cNvSpPr>
          <p:nvPr/>
        </p:nvSpPr>
        <p:spPr>
          <a:xfrm>
            <a:off x="395536" y="2304256"/>
            <a:ext cx="1152128" cy="57606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000" b="0" i="0" u="none" strike="noStrike" kern="1200" cap="none" spc="0" normalizeH="0" baseline="0" noProof="0" dirty="0" smtClean="0">
                <a:ln>
                  <a:noFill/>
                </a:ln>
                <a:solidFill>
                  <a:srgbClr val="FF0000"/>
                </a:solidFill>
                <a:effectLst/>
                <a:uLnTx/>
                <a:uFillTx/>
                <a:latin typeface="+mn-lt"/>
                <a:ea typeface="+mn-ea"/>
                <a:cs typeface="+mn-cs"/>
                <a:sym typeface="Wingdings 2"/>
              </a:rPr>
              <a:t></a:t>
            </a:r>
            <a:endParaRPr kumimoji="0" lang="en-GB" sz="4000" b="0" i="0" u="none" strike="noStrike" kern="1200" cap="none" spc="0" normalizeH="0" baseline="0" noProof="0" dirty="0">
              <a:ln>
                <a:noFill/>
              </a:ln>
              <a:solidFill>
                <a:srgbClr val="FF0000"/>
              </a:solidFill>
              <a:effectLst/>
              <a:uLnTx/>
              <a:uFillTx/>
              <a:latin typeface="+mn-lt"/>
              <a:ea typeface="+mn-ea"/>
              <a:cs typeface="+mn-cs"/>
            </a:endParaRPr>
          </a:p>
        </p:txBody>
      </p:sp>
      <p:sp>
        <p:nvSpPr>
          <p:cNvPr id="5" name="Subtitle 2"/>
          <p:cNvSpPr txBox="1">
            <a:spLocks/>
          </p:cNvSpPr>
          <p:nvPr/>
        </p:nvSpPr>
        <p:spPr>
          <a:xfrm>
            <a:off x="2123728" y="2376264"/>
            <a:ext cx="1152128" cy="57606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smtClean="0">
                <a:ln>
                  <a:noFill/>
                </a:ln>
                <a:solidFill>
                  <a:srgbClr val="00B050"/>
                </a:solidFill>
                <a:effectLst/>
                <a:uLnTx/>
                <a:uFillTx/>
                <a:latin typeface="+mn-lt"/>
                <a:ea typeface="+mn-ea"/>
                <a:cs typeface="+mn-cs"/>
                <a:sym typeface="Wingdings 2"/>
              </a:rPr>
              <a:t></a:t>
            </a:r>
            <a:endParaRPr kumimoji="0" lang="en-GB" sz="3200" b="1" i="0" u="none" strike="noStrike" kern="1200" cap="none" spc="0" normalizeH="0" baseline="0" noProof="0" dirty="0">
              <a:ln>
                <a:noFill/>
              </a:ln>
              <a:solidFill>
                <a:srgbClr val="00B050"/>
              </a:solidFill>
              <a:effectLst/>
              <a:uLnTx/>
              <a:uFillTx/>
              <a:latin typeface="+mn-lt"/>
              <a:ea typeface="+mn-ea"/>
              <a:cs typeface="+mn-cs"/>
            </a:endParaRPr>
          </a:p>
        </p:txBody>
      </p:sp>
      <p:pic>
        <p:nvPicPr>
          <p:cNvPr id="7213" name="Picture 45" descr="Image result for contactor">
            <a:hlinkClick r:id="rId6"/>
          </p:cNvPr>
          <p:cNvPicPr>
            <a:picLocks noChangeAspect="1" noChangeArrowheads="1"/>
          </p:cNvPicPr>
          <p:nvPr/>
        </p:nvPicPr>
        <p:blipFill>
          <a:blip r:embed="rId7" cstate="print"/>
          <a:srcRect/>
          <a:stretch>
            <a:fillRect/>
          </a:stretch>
        </p:blipFill>
        <p:spPr bwMode="auto">
          <a:xfrm>
            <a:off x="1835696" y="3096344"/>
            <a:ext cx="1296143" cy="1658849"/>
          </a:xfrm>
          <a:prstGeom prst="rect">
            <a:avLst/>
          </a:prstGeom>
          <a:noFill/>
        </p:spPr>
      </p:pic>
      <p:sp>
        <p:nvSpPr>
          <p:cNvPr id="66" name="TextBox 65"/>
          <p:cNvSpPr txBox="1"/>
          <p:nvPr/>
        </p:nvSpPr>
        <p:spPr>
          <a:xfrm>
            <a:off x="179512" y="4712458"/>
            <a:ext cx="1080120" cy="400110"/>
          </a:xfrm>
          <a:prstGeom prst="rect">
            <a:avLst/>
          </a:prstGeom>
          <a:noFill/>
        </p:spPr>
        <p:txBody>
          <a:bodyPr wrap="square" rtlCol="0">
            <a:spAutoFit/>
          </a:bodyPr>
          <a:lstStyle/>
          <a:p>
            <a:pPr algn="ctr"/>
            <a:r>
              <a:rPr lang="en-GB" sz="1000" dirty="0" smtClean="0">
                <a:solidFill>
                  <a:schemeClr val="accent1">
                    <a:lumMod val="50000"/>
                  </a:schemeClr>
                </a:solidFill>
                <a:latin typeface="Arial" pitchFamily="34" charset="0"/>
                <a:cs typeface="Arial" pitchFamily="34" charset="0"/>
              </a:rPr>
              <a:t>Emergency</a:t>
            </a:r>
            <a:br>
              <a:rPr lang="en-GB" sz="1000" dirty="0" smtClean="0">
                <a:solidFill>
                  <a:schemeClr val="accent1">
                    <a:lumMod val="50000"/>
                  </a:schemeClr>
                </a:solidFill>
                <a:latin typeface="Arial" pitchFamily="34" charset="0"/>
                <a:cs typeface="Arial" pitchFamily="34" charset="0"/>
              </a:rPr>
            </a:br>
            <a:r>
              <a:rPr lang="en-GB" sz="1000" dirty="0" smtClean="0">
                <a:solidFill>
                  <a:schemeClr val="accent1">
                    <a:lumMod val="50000"/>
                  </a:schemeClr>
                </a:solidFill>
                <a:latin typeface="Arial" pitchFamily="34" charset="0"/>
                <a:cs typeface="Arial" pitchFamily="34" charset="0"/>
              </a:rPr>
              <a:t>Stop Relay</a:t>
            </a:r>
            <a:endParaRPr lang="en-GB" sz="1000" dirty="0">
              <a:solidFill>
                <a:schemeClr val="accent1">
                  <a:lumMod val="50000"/>
                </a:schemeClr>
              </a:solidFill>
              <a:latin typeface="Arial" pitchFamily="34" charset="0"/>
              <a:cs typeface="Arial" pitchFamily="34" charset="0"/>
            </a:endParaRPr>
          </a:p>
        </p:txBody>
      </p:sp>
      <p:sp>
        <p:nvSpPr>
          <p:cNvPr id="67" name="TextBox 66"/>
          <p:cNvSpPr txBox="1"/>
          <p:nvPr/>
        </p:nvSpPr>
        <p:spPr>
          <a:xfrm>
            <a:off x="1763688" y="4712458"/>
            <a:ext cx="1080120" cy="400110"/>
          </a:xfrm>
          <a:prstGeom prst="rect">
            <a:avLst/>
          </a:prstGeom>
          <a:noFill/>
        </p:spPr>
        <p:txBody>
          <a:bodyPr wrap="square" rtlCol="0">
            <a:spAutoFit/>
          </a:bodyPr>
          <a:lstStyle/>
          <a:p>
            <a:pPr algn="ctr"/>
            <a:r>
              <a:rPr lang="en-GB" sz="1000" dirty="0" smtClean="0">
                <a:solidFill>
                  <a:schemeClr val="accent1">
                    <a:lumMod val="50000"/>
                  </a:schemeClr>
                </a:solidFill>
                <a:latin typeface="Arial" pitchFamily="34" charset="0"/>
                <a:cs typeface="Arial" pitchFamily="34" charset="0"/>
              </a:rPr>
              <a:t>Mains Contactor</a:t>
            </a:r>
            <a:endParaRPr lang="en-GB" sz="1000" dirty="0">
              <a:solidFill>
                <a:schemeClr val="accent1">
                  <a:lumMod val="50000"/>
                </a:schemeClr>
              </a:solidFill>
              <a:latin typeface="Arial" pitchFamily="34" charset="0"/>
              <a:cs typeface="Arial" pitchFamily="34" charset="0"/>
            </a:endParaRPr>
          </a:p>
        </p:txBody>
      </p:sp>
      <p:sp>
        <p:nvSpPr>
          <p:cNvPr id="70" name="TextBox 69"/>
          <p:cNvSpPr txBox="1"/>
          <p:nvPr/>
        </p:nvSpPr>
        <p:spPr>
          <a:xfrm>
            <a:off x="4355976" y="2704366"/>
            <a:ext cx="1080120" cy="553998"/>
          </a:xfrm>
          <a:prstGeom prst="rect">
            <a:avLst/>
          </a:prstGeom>
          <a:noFill/>
        </p:spPr>
        <p:txBody>
          <a:bodyPr wrap="square" rtlCol="0">
            <a:spAutoFit/>
          </a:bodyPr>
          <a:lstStyle/>
          <a:p>
            <a:pPr algn="ctr"/>
            <a:r>
              <a:rPr lang="en-GB" sz="1000" dirty="0" smtClean="0">
                <a:solidFill>
                  <a:schemeClr val="accent1">
                    <a:lumMod val="50000"/>
                  </a:schemeClr>
                </a:solidFill>
                <a:latin typeface="Arial" pitchFamily="34" charset="0"/>
                <a:cs typeface="Arial" pitchFamily="34" charset="0"/>
              </a:rPr>
              <a:t>Emergency</a:t>
            </a:r>
            <a:br>
              <a:rPr lang="en-GB" sz="1000" dirty="0" smtClean="0">
                <a:solidFill>
                  <a:schemeClr val="accent1">
                    <a:lumMod val="50000"/>
                  </a:schemeClr>
                </a:solidFill>
                <a:latin typeface="Arial" pitchFamily="34" charset="0"/>
                <a:cs typeface="Arial" pitchFamily="34" charset="0"/>
              </a:rPr>
            </a:br>
            <a:r>
              <a:rPr lang="en-GB" sz="1000" dirty="0" smtClean="0">
                <a:solidFill>
                  <a:schemeClr val="accent1">
                    <a:lumMod val="50000"/>
                  </a:schemeClr>
                </a:solidFill>
                <a:latin typeface="Arial" pitchFamily="34" charset="0"/>
                <a:cs typeface="Arial" pitchFamily="34" charset="0"/>
              </a:rPr>
              <a:t>Stop Relay Contacts (NO)</a:t>
            </a:r>
            <a:endParaRPr lang="en-GB" sz="1000" dirty="0">
              <a:solidFill>
                <a:schemeClr val="accent1">
                  <a:lumMod val="50000"/>
                </a:schemeClr>
              </a:solidFill>
              <a:latin typeface="Arial" pitchFamily="34" charset="0"/>
              <a:cs typeface="Arial" pitchFamily="34" charset="0"/>
            </a:endParaRPr>
          </a:p>
        </p:txBody>
      </p:sp>
      <p:sp>
        <p:nvSpPr>
          <p:cNvPr id="74" name="Arc 73"/>
          <p:cNvSpPr/>
          <p:nvPr/>
        </p:nvSpPr>
        <p:spPr>
          <a:xfrm>
            <a:off x="6818538" y="2146858"/>
            <a:ext cx="472282" cy="477081"/>
          </a:xfrm>
          <a:prstGeom prst="arc">
            <a:avLst>
              <a:gd name="adj1" fmla="val 11671727"/>
              <a:gd name="adj2" fmla="val 20624795"/>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TextBox 74"/>
          <p:cNvSpPr txBox="1"/>
          <p:nvPr/>
        </p:nvSpPr>
        <p:spPr>
          <a:xfrm>
            <a:off x="6804248" y="1224136"/>
            <a:ext cx="1872208" cy="246221"/>
          </a:xfrm>
          <a:prstGeom prst="rect">
            <a:avLst/>
          </a:prstGeom>
          <a:noFill/>
        </p:spPr>
        <p:txBody>
          <a:bodyPr wrap="square" rtlCol="0">
            <a:spAutoFit/>
          </a:bodyPr>
          <a:lstStyle/>
          <a:p>
            <a:pPr algn="ctr"/>
            <a:r>
              <a:rPr lang="en-GB" sz="1000" dirty="0" smtClean="0">
                <a:solidFill>
                  <a:schemeClr val="accent1">
                    <a:lumMod val="50000"/>
                  </a:schemeClr>
                </a:solidFill>
                <a:latin typeface="Arial" pitchFamily="34" charset="0"/>
                <a:cs typeface="Arial" pitchFamily="34" charset="0"/>
              </a:rPr>
              <a:t>Basic Emergency Stop Circuit</a:t>
            </a:r>
            <a:endParaRPr lang="en-GB" sz="1000" dirty="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792088"/>
          </a:xfrm>
        </p:spPr>
        <p:txBody>
          <a:bodyPr/>
          <a:lstStyle/>
          <a:p>
            <a:r>
              <a:rPr lang="en-GB" dirty="0" smtClean="0"/>
              <a:t>Cables</a:t>
            </a:r>
            <a:endParaRPr lang="en-GB" dirty="0"/>
          </a:p>
        </p:txBody>
      </p:sp>
      <p:sp>
        <p:nvSpPr>
          <p:cNvPr id="3" name="Subtitle 2"/>
          <p:cNvSpPr>
            <a:spLocks noGrp="1"/>
          </p:cNvSpPr>
          <p:nvPr>
            <p:ph type="subTitle" idx="1"/>
          </p:nvPr>
        </p:nvSpPr>
        <p:spPr>
          <a:xfrm>
            <a:off x="179512" y="5445224"/>
            <a:ext cx="8784976" cy="1412776"/>
          </a:xfrm>
        </p:spPr>
        <p:txBody>
          <a:bodyPr>
            <a:normAutofit fontScale="92500" lnSpcReduction="10000"/>
          </a:bodyPr>
          <a:lstStyle/>
          <a:p>
            <a:r>
              <a:rPr lang="en-GB" sz="2000" dirty="0"/>
              <a:t>Wires, cables and other obstructions should not be passed through the enclosure </a:t>
            </a:r>
            <a:r>
              <a:rPr lang="en-GB" sz="2000" dirty="0" smtClean="0"/>
              <a:t>door. Use grommets, glands, cut-outs and sockets. Cut outs should not allow finger access. Fit sockets for points which require regular testing. </a:t>
            </a:r>
            <a:r>
              <a:rPr lang="en-GB" sz="2000" dirty="0" smtClean="0"/>
              <a:t>Cables should be protected by appropriately rated fuses or circuit breakers.</a:t>
            </a:r>
            <a:r>
              <a:rPr lang="en-GB" sz="2000" dirty="0"/>
              <a:t/>
            </a:r>
            <a:br>
              <a:rPr lang="en-GB" sz="2000" dirty="0"/>
            </a:br>
            <a:endParaRPr lang="en-GB" sz="2000" dirty="0"/>
          </a:p>
        </p:txBody>
      </p:sp>
      <p:sp>
        <p:nvSpPr>
          <p:cNvPr id="3074" name="AutoShape 2" descr="Image result for rs Component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6" name="AutoShape 4" descr="Image result for rs Component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8" name="AutoShape 6" descr="Image result for rs Component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88" name="AutoShape 16" descr="Image result for rapid electronic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2" name="Picture 4" descr="Image result for pvc cable gland applications">
            <a:hlinkClick r:id="rId3"/>
          </p:cNvPr>
          <p:cNvPicPr>
            <a:picLocks noChangeAspect="1" noChangeArrowheads="1"/>
          </p:cNvPicPr>
          <p:nvPr/>
        </p:nvPicPr>
        <p:blipFill>
          <a:blip r:embed="rId4" cstate="print"/>
          <a:srcRect l="16372" r="14866"/>
          <a:stretch>
            <a:fillRect/>
          </a:stretch>
        </p:blipFill>
        <p:spPr bwMode="auto">
          <a:xfrm>
            <a:off x="323528" y="1196752"/>
            <a:ext cx="3024336" cy="1224136"/>
          </a:xfrm>
          <a:prstGeom prst="rect">
            <a:avLst/>
          </a:prstGeom>
          <a:noFill/>
        </p:spPr>
      </p:pic>
      <p:pic>
        <p:nvPicPr>
          <p:cNvPr id="14" name="Picture 8" descr="Image result for enclosure with cable glands and cables">
            <a:hlinkClick r:id="rId5"/>
          </p:cNvPr>
          <p:cNvPicPr>
            <a:picLocks noChangeAspect="1" noChangeArrowheads="1"/>
          </p:cNvPicPr>
          <p:nvPr/>
        </p:nvPicPr>
        <p:blipFill>
          <a:blip r:embed="rId6" cstate="print"/>
          <a:stretch>
            <a:fillRect/>
          </a:stretch>
        </p:blipFill>
        <p:spPr bwMode="auto">
          <a:xfrm>
            <a:off x="4716016" y="2924944"/>
            <a:ext cx="4106806" cy="2306909"/>
          </a:xfrm>
          <a:prstGeom prst="rect">
            <a:avLst/>
          </a:prstGeom>
          <a:noFill/>
        </p:spPr>
      </p:pic>
      <p:pic>
        <p:nvPicPr>
          <p:cNvPr id="21506" name="Picture 2" descr="Image result for plastic cable glands">
            <a:hlinkClick r:id="rId7"/>
          </p:cNvPr>
          <p:cNvPicPr>
            <a:picLocks noChangeAspect="1" noChangeArrowheads="1"/>
          </p:cNvPicPr>
          <p:nvPr/>
        </p:nvPicPr>
        <p:blipFill>
          <a:blip r:embed="rId8" cstate="print"/>
          <a:srcRect/>
          <a:stretch>
            <a:fillRect/>
          </a:stretch>
        </p:blipFill>
        <p:spPr bwMode="auto">
          <a:xfrm>
            <a:off x="3563888" y="1196752"/>
            <a:ext cx="1224136" cy="1224136"/>
          </a:xfrm>
          <a:prstGeom prst="rect">
            <a:avLst/>
          </a:prstGeom>
          <a:noFill/>
        </p:spPr>
      </p:pic>
      <p:pic>
        <p:nvPicPr>
          <p:cNvPr id="21514" name="Picture 10" descr="Image result for cable grommets">
            <a:hlinkClick r:id="rId9"/>
          </p:cNvPr>
          <p:cNvPicPr>
            <a:picLocks noChangeAspect="1" noChangeArrowheads="1"/>
          </p:cNvPicPr>
          <p:nvPr/>
        </p:nvPicPr>
        <p:blipFill>
          <a:blip r:embed="rId10" cstate="print"/>
          <a:srcRect/>
          <a:stretch>
            <a:fillRect/>
          </a:stretch>
        </p:blipFill>
        <p:spPr bwMode="auto">
          <a:xfrm>
            <a:off x="6438010" y="1196752"/>
            <a:ext cx="2382462" cy="1244805"/>
          </a:xfrm>
          <a:prstGeom prst="rect">
            <a:avLst/>
          </a:prstGeom>
          <a:noFill/>
        </p:spPr>
      </p:pic>
      <p:pic>
        <p:nvPicPr>
          <p:cNvPr id="7170" name="Picture 2"/>
          <p:cNvPicPr>
            <a:picLocks noChangeAspect="1" noChangeArrowheads="1"/>
          </p:cNvPicPr>
          <p:nvPr/>
        </p:nvPicPr>
        <p:blipFill>
          <a:blip r:embed="rId11" cstate="print"/>
          <a:srcRect l="5702" t="3059" r="3059"/>
          <a:stretch>
            <a:fillRect/>
          </a:stretch>
        </p:blipFill>
        <p:spPr bwMode="auto">
          <a:xfrm>
            <a:off x="323528" y="2924944"/>
            <a:ext cx="3818332" cy="2278920"/>
          </a:xfrm>
          <a:prstGeom prst="rect">
            <a:avLst/>
          </a:prstGeom>
          <a:noFill/>
          <a:ln w="9525">
            <a:noFill/>
            <a:miter lim="800000"/>
            <a:headEnd/>
            <a:tailEnd/>
          </a:ln>
          <a:effectLst/>
        </p:spPr>
      </p:pic>
      <p:pic>
        <p:nvPicPr>
          <p:cNvPr id="7173" name="Picture 5"/>
          <p:cNvPicPr>
            <a:picLocks noChangeAspect="1" noChangeArrowheads="1"/>
          </p:cNvPicPr>
          <p:nvPr/>
        </p:nvPicPr>
        <p:blipFill>
          <a:blip r:embed="rId12" cstate="print"/>
          <a:srcRect/>
          <a:stretch>
            <a:fillRect/>
          </a:stretch>
        </p:blipFill>
        <p:spPr bwMode="auto">
          <a:xfrm>
            <a:off x="4980315" y="1196751"/>
            <a:ext cx="1247869" cy="12478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792088"/>
          </a:xfrm>
        </p:spPr>
        <p:txBody>
          <a:bodyPr/>
          <a:lstStyle/>
          <a:p>
            <a:r>
              <a:rPr lang="en-GB" dirty="0" smtClean="0"/>
              <a:t>DC Cables &amp; Connectors</a:t>
            </a:r>
            <a:endParaRPr lang="en-GB" dirty="0"/>
          </a:p>
        </p:txBody>
      </p:sp>
      <p:sp>
        <p:nvSpPr>
          <p:cNvPr id="3" name="Subtitle 2"/>
          <p:cNvSpPr>
            <a:spLocks noGrp="1"/>
          </p:cNvSpPr>
          <p:nvPr>
            <p:ph type="subTitle" idx="1"/>
          </p:nvPr>
        </p:nvSpPr>
        <p:spPr>
          <a:xfrm>
            <a:off x="179512" y="4899316"/>
            <a:ext cx="8784976" cy="1626027"/>
          </a:xfrm>
        </p:spPr>
        <p:txBody>
          <a:bodyPr>
            <a:normAutofit fontScale="85000" lnSpcReduction="10000"/>
          </a:bodyPr>
          <a:lstStyle/>
          <a:p>
            <a:r>
              <a:rPr lang="en-GB" sz="2000" dirty="0"/>
              <a:t>DC power cables </a:t>
            </a:r>
            <a:r>
              <a:rPr lang="en-GB" sz="2000" dirty="0" smtClean="0"/>
              <a:t>should </a:t>
            </a:r>
            <a:r>
              <a:rPr lang="en-GB" sz="2000" dirty="0"/>
              <a:t>be double </a:t>
            </a:r>
            <a:r>
              <a:rPr lang="en-GB" sz="2000" dirty="0" smtClean="0"/>
              <a:t>insulated. Suitable </a:t>
            </a:r>
            <a:r>
              <a:rPr lang="en-GB" sz="2000" dirty="0"/>
              <a:t>sleeving is available in the EEE stores</a:t>
            </a:r>
            <a:r>
              <a:rPr lang="en-GB" sz="2000" dirty="0" smtClean="0"/>
              <a:t>.</a:t>
            </a:r>
            <a:endParaRPr lang="en-GB" sz="2000" dirty="0"/>
          </a:p>
          <a:p>
            <a:pPr>
              <a:spcAft>
                <a:spcPts val="600"/>
              </a:spcAft>
            </a:pPr>
            <a:r>
              <a:rPr lang="en-GB" sz="2000" dirty="0"/>
              <a:t>Anderson style connectors should be enclosed </a:t>
            </a:r>
            <a:r>
              <a:rPr lang="en-GB" sz="2000" dirty="0" smtClean="0"/>
              <a:t>before switching on the power. This is to </a:t>
            </a:r>
            <a:r>
              <a:rPr lang="en-GB" sz="2000" dirty="0"/>
              <a:t>prevent accidental contact should they be pulled apart with the power switched </a:t>
            </a:r>
            <a:r>
              <a:rPr lang="en-GB" sz="2000" dirty="0" smtClean="0"/>
              <a:t>on.</a:t>
            </a:r>
          </a:p>
          <a:p>
            <a:pPr>
              <a:spcAft>
                <a:spcPts val="600"/>
              </a:spcAft>
            </a:pPr>
            <a:r>
              <a:rPr lang="en-GB" sz="2000" dirty="0" smtClean="0"/>
              <a:t>Suitable </a:t>
            </a:r>
            <a:r>
              <a:rPr lang="en-GB" sz="2000" dirty="0"/>
              <a:t>enclosures are available </a:t>
            </a:r>
            <a:r>
              <a:rPr lang="en-GB" sz="2000" dirty="0" smtClean="0"/>
              <a:t>from RS, Rapid and Onecall.</a:t>
            </a:r>
            <a:br>
              <a:rPr lang="en-GB" sz="2000" dirty="0" smtClean="0"/>
            </a:br>
            <a:r>
              <a:rPr lang="en-GB" sz="2000" dirty="0" smtClean="0"/>
              <a:t>Andy Race has the </a:t>
            </a:r>
            <a:r>
              <a:rPr lang="en-GB" sz="2000" dirty="0"/>
              <a:t>stick-on safety labels</a:t>
            </a:r>
            <a:r>
              <a:rPr lang="en-GB" sz="2000" dirty="0" smtClean="0"/>
              <a:t>.</a:t>
            </a:r>
            <a:endParaRPr lang="en-GB" sz="2000" dirty="0"/>
          </a:p>
        </p:txBody>
      </p:sp>
      <p:sp>
        <p:nvSpPr>
          <p:cNvPr id="3074" name="AutoShape 2" descr="Image result for rs Component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6" name="AutoShape 4" descr="Image result for rs Component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8" name="AutoShape 6" descr="Image result for rs Component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88" name="AutoShape 16" descr="Image result for rapid electronic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3"/>
          <a:stretch>
            <a:fillRect/>
          </a:stretch>
        </p:blipFill>
        <p:spPr>
          <a:xfrm>
            <a:off x="179512" y="1412776"/>
            <a:ext cx="3034650" cy="1487656"/>
          </a:xfrm>
          <a:prstGeom prst="rect">
            <a:avLst/>
          </a:prstGeom>
        </p:spPr>
      </p:pic>
      <p:pic>
        <p:nvPicPr>
          <p:cNvPr id="7" name="Picture 6"/>
          <p:cNvPicPr>
            <a:picLocks noChangeAspect="1"/>
          </p:cNvPicPr>
          <p:nvPr/>
        </p:nvPicPr>
        <p:blipFill>
          <a:blip r:embed="rId4"/>
          <a:stretch>
            <a:fillRect/>
          </a:stretch>
        </p:blipFill>
        <p:spPr>
          <a:xfrm>
            <a:off x="179512" y="3127509"/>
            <a:ext cx="3034650" cy="1311269"/>
          </a:xfrm>
          <a:prstGeom prst="rect">
            <a:avLst/>
          </a:prstGeom>
        </p:spPr>
      </p:pic>
      <p:pic>
        <p:nvPicPr>
          <p:cNvPr id="8" name="Picture 7"/>
          <p:cNvPicPr>
            <a:picLocks noChangeAspect="1"/>
          </p:cNvPicPr>
          <p:nvPr/>
        </p:nvPicPr>
        <p:blipFill>
          <a:blip r:embed="rId5"/>
          <a:stretch>
            <a:fillRect/>
          </a:stretch>
        </p:blipFill>
        <p:spPr>
          <a:xfrm>
            <a:off x="3450372" y="1412776"/>
            <a:ext cx="5422772" cy="3054493"/>
          </a:xfrm>
          <a:prstGeom prst="rect">
            <a:avLst/>
          </a:prstGeom>
        </p:spPr>
      </p:pic>
    </p:spTree>
    <p:extLst>
      <p:ext uri="{BB962C8B-B14F-4D97-AF65-F5344CB8AC3E}">
        <p14:creationId xmlns:p14="http://schemas.microsoft.com/office/powerpoint/2010/main" val="479442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792088"/>
          </a:xfrm>
        </p:spPr>
        <p:txBody>
          <a:bodyPr/>
          <a:lstStyle/>
          <a:p>
            <a:r>
              <a:rPr lang="en-GB" dirty="0" smtClean="0"/>
              <a:t>Mains Cables &amp; Connectors</a:t>
            </a:r>
            <a:endParaRPr lang="en-GB" dirty="0"/>
          </a:p>
        </p:txBody>
      </p:sp>
      <p:sp>
        <p:nvSpPr>
          <p:cNvPr id="3" name="Subtitle 2"/>
          <p:cNvSpPr>
            <a:spLocks noGrp="1"/>
          </p:cNvSpPr>
          <p:nvPr>
            <p:ph type="subTitle" idx="1"/>
          </p:nvPr>
        </p:nvSpPr>
        <p:spPr>
          <a:xfrm>
            <a:off x="186898" y="4725144"/>
            <a:ext cx="8784976" cy="1626027"/>
          </a:xfrm>
        </p:spPr>
        <p:txBody>
          <a:bodyPr>
            <a:normAutofit/>
          </a:bodyPr>
          <a:lstStyle/>
          <a:p>
            <a:r>
              <a:rPr lang="en-GB" sz="2000" dirty="0" smtClean="0"/>
              <a:t>All mains cables must be installed and tested by a member of the technical staff.</a:t>
            </a:r>
          </a:p>
          <a:p>
            <a:r>
              <a:rPr lang="en-GB" sz="2000" dirty="0" smtClean="0"/>
              <a:t>Three-phase flexible cables should be SY type. It is flexible, has </a:t>
            </a:r>
            <a:r>
              <a:rPr lang="en-GB" sz="2000" dirty="0"/>
              <a:t>a galvanised steel wire </a:t>
            </a:r>
            <a:r>
              <a:rPr lang="en-GB" sz="2000" dirty="0" smtClean="0"/>
              <a:t>braid and </a:t>
            </a:r>
            <a:r>
              <a:rPr lang="en-GB" sz="2000" dirty="0"/>
              <a:t>a transparent outer sheath </a:t>
            </a:r>
            <a:r>
              <a:rPr lang="en-GB" sz="2000" dirty="0" smtClean="0"/>
              <a:t>so that damage can easily be seen</a:t>
            </a:r>
            <a:r>
              <a:rPr lang="en-GB" sz="2000" dirty="0"/>
              <a:t>.</a:t>
            </a:r>
          </a:p>
          <a:p>
            <a:r>
              <a:rPr lang="en-GB" sz="2000" dirty="0" smtClean="0"/>
              <a:t>All cable assemblies must be tested and labelled before use.</a:t>
            </a:r>
          </a:p>
          <a:p>
            <a:endParaRPr lang="en-GB" sz="2000" dirty="0"/>
          </a:p>
        </p:txBody>
      </p:sp>
      <p:sp>
        <p:nvSpPr>
          <p:cNvPr id="3074" name="AutoShape 2" descr="Image result for rs Component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6" name="AutoShape 4" descr="Image result for rs Component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8" name="AutoShape 6" descr="Image result for rs Component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88" name="AutoShape 16" descr="Image result for rapid electronic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3"/>
          <a:stretch>
            <a:fillRect/>
          </a:stretch>
        </p:blipFill>
        <p:spPr>
          <a:xfrm>
            <a:off x="611560" y="1700807"/>
            <a:ext cx="2143125" cy="2143125"/>
          </a:xfrm>
          <a:prstGeom prst="rect">
            <a:avLst/>
          </a:prstGeom>
        </p:spPr>
      </p:pic>
      <p:pic>
        <p:nvPicPr>
          <p:cNvPr id="10" name="Picture 9"/>
          <p:cNvPicPr>
            <a:picLocks noChangeAspect="1"/>
          </p:cNvPicPr>
          <p:nvPr/>
        </p:nvPicPr>
        <p:blipFill>
          <a:blip r:embed="rId4"/>
          <a:stretch>
            <a:fillRect/>
          </a:stretch>
        </p:blipFill>
        <p:spPr>
          <a:xfrm>
            <a:off x="3428429" y="1700807"/>
            <a:ext cx="2143125" cy="2143125"/>
          </a:xfrm>
          <a:prstGeom prst="rect">
            <a:avLst/>
          </a:prstGeom>
        </p:spPr>
      </p:pic>
      <p:pic>
        <p:nvPicPr>
          <p:cNvPr id="11" name="Picture 10"/>
          <p:cNvPicPr>
            <a:picLocks noChangeAspect="1"/>
          </p:cNvPicPr>
          <p:nvPr/>
        </p:nvPicPr>
        <p:blipFill>
          <a:blip r:embed="rId5"/>
          <a:stretch>
            <a:fillRect/>
          </a:stretch>
        </p:blipFill>
        <p:spPr>
          <a:xfrm>
            <a:off x="6372200" y="1700808"/>
            <a:ext cx="2237362" cy="2143125"/>
          </a:xfrm>
          <a:prstGeom prst="rect">
            <a:avLst/>
          </a:prstGeom>
        </p:spPr>
      </p:pic>
    </p:spTree>
    <p:extLst>
      <p:ext uri="{BB962C8B-B14F-4D97-AF65-F5344CB8AC3E}">
        <p14:creationId xmlns:p14="http://schemas.microsoft.com/office/powerpoint/2010/main" val="918882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792088"/>
          </a:xfrm>
        </p:spPr>
        <p:txBody>
          <a:bodyPr/>
          <a:lstStyle/>
          <a:p>
            <a:r>
              <a:rPr lang="en-GB" dirty="0" smtClean="0"/>
              <a:t>Workspace</a:t>
            </a:r>
            <a:endParaRPr lang="en-GB" dirty="0"/>
          </a:p>
        </p:txBody>
      </p:sp>
      <p:sp>
        <p:nvSpPr>
          <p:cNvPr id="3" name="Subtitle 2"/>
          <p:cNvSpPr>
            <a:spLocks noGrp="1"/>
          </p:cNvSpPr>
          <p:nvPr>
            <p:ph type="subTitle" idx="1"/>
          </p:nvPr>
        </p:nvSpPr>
        <p:spPr>
          <a:xfrm>
            <a:off x="179512" y="5445224"/>
            <a:ext cx="8784976" cy="1412776"/>
          </a:xfrm>
        </p:spPr>
        <p:txBody>
          <a:bodyPr>
            <a:normAutofit/>
          </a:bodyPr>
          <a:lstStyle/>
          <a:p>
            <a:r>
              <a:rPr lang="en-GB" sz="2000" dirty="0" smtClean="0"/>
              <a:t>Ensure you have space to safely carry out your planned work.</a:t>
            </a:r>
          </a:p>
          <a:p>
            <a:r>
              <a:rPr lang="en-GB" sz="2000" dirty="0" smtClean="0"/>
              <a:t>Keep your workspace tidy at all times. </a:t>
            </a:r>
            <a:endParaRPr lang="en-GB" sz="2000" dirty="0"/>
          </a:p>
        </p:txBody>
      </p:sp>
      <p:pic>
        <p:nvPicPr>
          <p:cNvPr id="26625" name="Picture 1"/>
          <p:cNvPicPr>
            <a:picLocks noChangeAspect="1" noChangeArrowheads="1"/>
          </p:cNvPicPr>
          <p:nvPr/>
        </p:nvPicPr>
        <p:blipFill>
          <a:blip r:embed="rId3" cstate="print"/>
          <a:srcRect l="262" t="9826" r="4801" b="1739"/>
          <a:stretch>
            <a:fillRect/>
          </a:stretch>
        </p:blipFill>
        <p:spPr bwMode="auto">
          <a:xfrm>
            <a:off x="899592" y="1196752"/>
            <a:ext cx="7344816" cy="38432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60648"/>
            <a:ext cx="8784976" cy="792088"/>
          </a:xfrm>
        </p:spPr>
        <p:txBody>
          <a:bodyPr/>
          <a:lstStyle/>
          <a:p>
            <a:r>
              <a:rPr lang="en-GB" dirty="0" smtClean="0"/>
              <a:t>Safety Signs</a:t>
            </a:r>
            <a:endParaRPr lang="en-GB" dirty="0"/>
          </a:p>
        </p:txBody>
      </p:sp>
      <p:sp>
        <p:nvSpPr>
          <p:cNvPr id="3" name="Subtitle 2"/>
          <p:cNvSpPr>
            <a:spLocks noGrp="1"/>
          </p:cNvSpPr>
          <p:nvPr>
            <p:ph type="subTitle" idx="1"/>
          </p:nvPr>
        </p:nvSpPr>
        <p:spPr>
          <a:xfrm>
            <a:off x="220118" y="4941168"/>
            <a:ext cx="8784976" cy="1628800"/>
          </a:xfrm>
        </p:spPr>
        <p:txBody>
          <a:bodyPr>
            <a:normAutofit lnSpcReduction="10000"/>
          </a:bodyPr>
          <a:lstStyle/>
          <a:p>
            <a:r>
              <a:rPr lang="en-GB" sz="2000" dirty="0" smtClean="0"/>
              <a:t>Safety signs should comply with the Health and Safety (Safety Signs and Signals) Regulations 1996. You can print your own signs on:</a:t>
            </a:r>
          </a:p>
          <a:p>
            <a:pPr>
              <a:spcBef>
                <a:spcPts val="1200"/>
              </a:spcBef>
              <a:spcAft>
                <a:spcPts val="600"/>
              </a:spcAft>
            </a:pPr>
            <a:r>
              <a:rPr lang="en-GB" sz="2400" dirty="0" smtClean="0"/>
              <a:t>http://www.online-sign.com/ </a:t>
            </a:r>
          </a:p>
          <a:p>
            <a:pPr>
              <a:spcBef>
                <a:spcPts val="600"/>
              </a:spcBef>
              <a:spcAft>
                <a:spcPts val="600"/>
              </a:spcAft>
            </a:pPr>
            <a:r>
              <a:rPr lang="en-GB" sz="2000" dirty="0" smtClean="0"/>
              <a:t>Andy Race has a stock of desk top holders</a:t>
            </a:r>
            <a:endParaRPr lang="en-GB" sz="2000" dirty="0"/>
          </a:p>
        </p:txBody>
      </p:sp>
      <p:pic>
        <p:nvPicPr>
          <p:cNvPr id="24578" name="Picture 2" descr="Image result for Health and Safety (Safety Signs and Signals) Regulations 1996">
            <a:hlinkClick r:id="rId3"/>
          </p:cNvPr>
          <p:cNvPicPr>
            <a:picLocks noChangeAspect="1" noChangeArrowheads="1"/>
          </p:cNvPicPr>
          <p:nvPr/>
        </p:nvPicPr>
        <p:blipFill>
          <a:blip r:embed="rId4" cstate="print"/>
          <a:srcRect/>
          <a:stretch>
            <a:fillRect/>
          </a:stretch>
        </p:blipFill>
        <p:spPr bwMode="auto">
          <a:xfrm>
            <a:off x="220118" y="1545703"/>
            <a:ext cx="3781425" cy="2819401"/>
          </a:xfrm>
          <a:prstGeom prst="rect">
            <a:avLst/>
          </a:prstGeom>
          <a:noFill/>
        </p:spPr>
      </p:pic>
      <p:pic>
        <p:nvPicPr>
          <p:cNvPr id="24579" name="Picture 3"/>
          <p:cNvPicPr>
            <a:picLocks noChangeAspect="1" noChangeArrowheads="1"/>
          </p:cNvPicPr>
          <p:nvPr/>
        </p:nvPicPr>
        <p:blipFill>
          <a:blip r:embed="rId5" cstate="print"/>
          <a:srcRect l="19231" r="19872"/>
          <a:stretch>
            <a:fillRect/>
          </a:stretch>
        </p:blipFill>
        <p:spPr bwMode="auto">
          <a:xfrm>
            <a:off x="4107459" y="1556792"/>
            <a:ext cx="2736304" cy="2808312"/>
          </a:xfrm>
          <a:prstGeom prst="rect">
            <a:avLst/>
          </a:prstGeom>
          <a:noFill/>
          <a:ln w="9525">
            <a:noFill/>
            <a:miter lim="800000"/>
            <a:headEnd/>
            <a:tailEnd/>
          </a:ln>
        </p:spPr>
      </p:pic>
      <p:pic>
        <p:nvPicPr>
          <p:cNvPr id="14337" name="Picture 1"/>
          <p:cNvPicPr>
            <a:picLocks noChangeAspect="1" noChangeArrowheads="1"/>
          </p:cNvPicPr>
          <p:nvPr/>
        </p:nvPicPr>
        <p:blipFill>
          <a:blip r:embed="rId6" cstate="print"/>
          <a:srcRect t="7500" b="12500"/>
          <a:stretch>
            <a:fillRect/>
          </a:stretch>
        </p:blipFill>
        <p:spPr bwMode="auto">
          <a:xfrm>
            <a:off x="6960109" y="1556792"/>
            <a:ext cx="1971886" cy="2808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372200" y="1196752"/>
            <a:ext cx="2232248" cy="3888432"/>
          </a:xfrm>
          <a:prstGeom prst="rect">
            <a:avLst/>
          </a:prstGeom>
          <a:gradFill>
            <a:gsLst>
              <a:gs pos="0">
                <a:schemeClr val="tx1">
                  <a:lumMod val="6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7504" y="260648"/>
            <a:ext cx="8784976" cy="792088"/>
          </a:xfrm>
        </p:spPr>
        <p:txBody>
          <a:bodyPr/>
          <a:lstStyle/>
          <a:p>
            <a:r>
              <a:rPr lang="en-GB" dirty="0" smtClean="0"/>
              <a:t>PAT Testing</a:t>
            </a:r>
            <a:endParaRPr lang="en-GB" dirty="0"/>
          </a:p>
        </p:txBody>
      </p:sp>
      <p:sp>
        <p:nvSpPr>
          <p:cNvPr id="3" name="Subtitle 2"/>
          <p:cNvSpPr>
            <a:spLocks noGrp="1"/>
          </p:cNvSpPr>
          <p:nvPr>
            <p:ph type="subTitle" idx="1"/>
          </p:nvPr>
        </p:nvSpPr>
        <p:spPr>
          <a:xfrm>
            <a:off x="291025" y="5258362"/>
            <a:ext cx="8784976" cy="1412776"/>
          </a:xfrm>
        </p:spPr>
        <p:txBody>
          <a:bodyPr>
            <a:normAutofit/>
          </a:bodyPr>
          <a:lstStyle/>
          <a:p>
            <a:r>
              <a:rPr lang="en-GB" sz="2000" dirty="0"/>
              <a:t>Mains powered electrical equipment, either constructed or purchased </a:t>
            </a:r>
            <a:r>
              <a:rPr lang="en-GB" sz="2000" dirty="0" smtClean="0"/>
              <a:t>pass </a:t>
            </a:r>
            <a:r>
              <a:rPr lang="en-GB" sz="2000" dirty="0"/>
              <a:t>a PAT test before it can be connected to the mains electricity </a:t>
            </a:r>
            <a:r>
              <a:rPr lang="en-GB" sz="2000" dirty="0" smtClean="0"/>
              <a:t>supply.</a:t>
            </a:r>
          </a:p>
          <a:p>
            <a:r>
              <a:rPr lang="en-GB" sz="2000" dirty="0" smtClean="0"/>
              <a:t>It </a:t>
            </a:r>
            <a:r>
              <a:rPr lang="en-GB" sz="2000" dirty="0"/>
              <a:t>is your responsibility </a:t>
            </a:r>
            <a:r>
              <a:rPr lang="en-GB" sz="2000" dirty="0" smtClean="0"/>
              <a:t>to check that </a:t>
            </a:r>
            <a:r>
              <a:rPr lang="en-GB" sz="2000" dirty="0"/>
              <a:t>it has been tested and </a:t>
            </a:r>
            <a:r>
              <a:rPr lang="en-GB" sz="2000" dirty="0" smtClean="0"/>
              <a:t>the test date has not expired. Contact an authorised PAT tester if a PAT test is required.</a:t>
            </a:r>
            <a:endParaRPr lang="en-GB" sz="2000" dirty="0"/>
          </a:p>
        </p:txBody>
      </p:sp>
      <p:pic>
        <p:nvPicPr>
          <p:cNvPr id="3073" name="Picture 1"/>
          <p:cNvPicPr>
            <a:picLocks noChangeAspect="1" noChangeArrowheads="1"/>
          </p:cNvPicPr>
          <p:nvPr/>
        </p:nvPicPr>
        <p:blipFill>
          <a:blip r:embed="rId2" cstate="print"/>
          <a:srcRect r="10334"/>
          <a:stretch>
            <a:fillRect/>
          </a:stretch>
        </p:blipFill>
        <p:spPr bwMode="auto">
          <a:xfrm>
            <a:off x="3203848" y="1196752"/>
            <a:ext cx="2643673" cy="1656184"/>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a:stretch>
            <a:fillRect/>
          </a:stretch>
        </p:blipFill>
        <p:spPr bwMode="auto">
          <a:xfrm>
            <a:off x="323528" y="1196752"/>
            <a:ext cx="2178724" cy="1656184"/>
          </a:xfrm>
          <a:prstGeom prst="rect">
            <a:avLst/>
          </a:prstGeom>
          <a:noFill/>
          <a:ln w="9525">
            <a:noFill/>
            <a:miter lim="800000"/>
            <a:headEnd/>
            <a:tailEnd/>
          </a:ln>
          <a:effectLst/>
        </p:spPr>
      </p:pic>
      <p:cxnSp>
        <p:nvCxnSpPr>
          <p:cNvPr id="8" name="Straight Arrow Connector 7"/>
          <p:cNvCxnSpPr/>
          <p:nvPr/>
        </p:nvCxnSpPr>
        <p:spPr>
          <a:xfrm flipV="1">
            <a:off x="2555776" y="1628800"/>
            <a:ext cx="1080120" cy="43204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4" cstate="print"/>
          <a:srcRect l="4884" r="4750"/>
          <a:stretch>
            <a:fillRect/>
          </a:stretch>
        </p:blipFill>
        <p:spPr bwMode="auto">
          <a:xfrm>
            <a:off x="3203848" y="3429000"/>
            <a:ext cx="2664296" cy="1656184"/>
          </a:xfrm>
          <a:prstGeom prst="rect">
            <a:avLst/>
          </a:prstGeom>
          <a:noFill/>
          <a:ln w="9525">
            <a:noFill/>
            <a:miter lim="800000"/>
            <a:headEnd/>
            <a:tailEnd/>
          </a:ln>
          <a:effectLst/>
        </p:spPr>
      </p:pic>
      <p:cxnSp>
        <p:nvCxnSpPr>
          <p:cNvPr id="22" name="Straight Arrow Connector 21"/>
          <p:cNvCxnSpPr/>
          <p:nvPr/>
        </p:nvCxnSpPr>
        <p:spPr>
          <a:xfrm flipV="1">
            <a:off x="2537114" y="4293096"/>
            <a:ext cx="1512168" cy="7200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Subtitle 2"/>
          <p:cNvSpPr txBox="1">
            <a:spLocks/>
          </p:cNvSpPr>
          <p:nvPr/>
        </p:nvSpPr>
        <p:spPr>
          <a:xfrm>
            <a:off x="2267744" y="3212976"/>
            <a:ext cx="1152128" cy="122413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6000" b="0" i="0" u="none" strike="noStrike" kern="1200" cap="none" spc="0" normalizeH="0" baseline="0" noProof="0" dirty="0" smtClean="0">
                <a:ln>
                  <a:noFill/>
                </a:ln>
                <a:solidFill>
                  <a:srgbClr val="00B050"/>
                </a:solidFill>
                <a:effectLst/>
                <a:uLnTx/>
                <a:uFillTx/>
                <a:latin typeface="+mn-lt"/>
                <a:ea typeface="+mn-ea"/>
                <a:cs typeface="+mn-cs"/>
                <a:sym typeface="Wingdings 2"/>
              </a:rPr>
              <a:t></a:t>
            </a:r>
            <a:endParaRPr kumimoji="0" lang="en-GB" sz="6000" b="0" i="0" u="none" strike="noStrike" kern="1200" cap="none" spc="0" normalizeH="0" baseline="0" noProof="0" dirty="0">
              <a:ln>
                <a:noFill/>
              </a:ln>
              <a:solidFill>
                <a:srgbClr val="00B050"/>
              </a:solidFill>
              <a:effectLst/>
              <a:uLnTx/>
              <a:uFillTx/>
              <a:latin typeface="+mn-lt"/>
              <a:ea typeface="+mn-ea"/>
              <a:cs typeface="+mn-cs"/>
            </a:endParaRPr>
          </a:p>
        </p:txBody>
      </p:sp>
      <p:sp>
        <p:nvSpPr>
          <p:cNvPr id="25" name="Subtitle 2"/>
          <p:cNvSpPr txBox="1">
            <a:spLocks/>
          </p:cNvSpPr>
          <p:nvPr/>
        </p:nvSpPr>
        <p:spPr>
          <a:xfrm>
            <a:off x="2195736" y="1052736"/>
            <a:ext cx="1152128" cy="129614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6000" b="0" i="0" u="none" strike="noStrike" kern="1200" cap="none" spc="0" normalizeH="0" baseline="0" noProof="0" dirty="0" smtClean="0">
                <a:ln>
                  <a:noFill/>
                </a:ln>
                <a:solidFill>
                  <a:srgbClr val="FF0000"/>
                </a:solidFill>
                <a:effectLst/>
                <a:uLnTx/>
                <a:uFillTx/>
                <a:latin typeface="+mn-lt"/>
                <a:ea typeface="+mn-ea"/>
                <a:cs typeface="+mn-cs"/>
                <a:sym typeface="Wingdings 2"/>
              </a:rPr>
              <a:t></a:t>
            </a:r>
            <a:endParaRPr kumimoji="0" lang="en-GB" sz="6000" b="0" i="0" u="none" strike="noStrike" kern="1200" cap="none" spc="0" normalizeH="0" baseline="0" noProof="0" dirty="0">
              <a:ln>
                <a:noFill/>
              </a:ln>
              <a:solidFill>
                <a:srgbClr val="FF0000"/>
              </a:solidFill>
              <a:effectLst/>
              <a:uLnTx/>
              <a:uFillTx/>
              <a:latin typeface="+mn-lt"/>
              <a:ea typeface="+mn-ea"/>
              <a:cs typeface="+mn-cs"/>
            </a:endParaRPr>
          </a:p>
        </p:txBody>
      </p:sp>
      <p:sp>
        <p:nvSpPr>
          <p:cNvPr id="16" name="TextBox 15"/>
          <p:cNvSpPr txBox="1"/>
          <p:nvPr/>
        </p:nvSpPr>
        <p:spPr>
          <a:xfrm>
            <a:off x="6372200" y="1340768"/>
            <a:ext cx="2448272" cy="1492716"/>
          </a:xfrm>
          <a:prstGeom prst="rect">
            <a:avLst/>
          </a:prstGeom>
          <a:noFill/>
        </p:spPr>
        <p:txBody>
          <a:bodyPr wrap="square" rtlCol="0">
            <a:spAutoFit/>
          </a:bodyPr>
          <a:lstStyle/>
          <a:p>
            <a:r>
              <a:rPr lang="en-GB" sz="1400" b="1" dirty="0" smtClean="0">
                <a:solidFill>
                  <a:schemeClr val="accent1">
                    <a:lumMod val="50000"/>
                  </a:schemeClr>
                </a:solidFill>
              </a:rPr>
              <a:t>Authorised PAT Testers</a:t>
            </a:r>
          </a:p>
          <a:p>
            <a:endParaRPr lang="en-GB" sz="1400" dirty="0" smtClean="0">
              <a:solidFill>
                <a:schemeClr val="accent1">
                  <a:lumMod val="50000"/>
                </a:schemeClr>
              </a:solidFill>
            </a:endParaRPr>
          </a:p>
          <a:p>
            <a:pPr>
              <a:lnSpc>
                <a:spcPct val="150000"/>
              </a:lnSpc>
              <a:buFont typeface="Arial" pitchFamily="34" charset="0"/>
              <a:buChar char="•"/>
            </a:pPr>
            <a:r>
              <a:rPr lang="en-GB" sz="1400" dirty="0" smtClean="0">
                <a:solidFill>
                  <a:schemeClr val="accent1">
                    <a:lumMod val="50000"/>
                  </a:schemeClr>
                </a:solidFill>
              </a:rPr>
              <a:t>Ian Wraith</a:t>
            </a:r>
          </a:p>
          <a:p>
            <a:pPr>
              <a:lnSpc>
                <a:spcPct val="150000"/>
              </a:lnSpc>
              <a:buFont typeface="Arial" pitchFamily="34" charset="0"/>
              <a:buChar char="•"/>
            </a:pPr>
            <a:r>
              <a:rPr lang="en-GB" sz="1400" dirty="0" smtClean="0">
                <a:solidFill>
                  <a:schemeClr val="accent1">
                    <a:lumMod val="50000"/>
                  </a:schemeClr>
                </a:solidFill>
              </a:rPr>
              <a:t>Tom Templeman</a:t>
            </a:r>
          </a:p>
          <a:p>
            <a:pPr>
              <a:lnSpc>
                <a:spcPct val="150000"/>
              </a:lnSpc>
              <a:buFont typeface="Arial" pitchFamily="34" charset="0"/>
              <a:buChar char="•"/>
            </a:pPr>
            <a:r>
              <a:rPr lang="en-GB" sz="1400" dirty="0" err="1" smtClean="0">
                <a:solidFill>
                  <a:schemeClr val="accent1">
                    <a:lumMod val="50000"/>
                  </a:schemeClr>
                </a:solidFill>
              </a:rPr>
              <a:t>Fahmi</a:t>
            </a:r>
            <a:r>
              <a:rPr lang="en-GB" sz="1400" dirty="0" smtClean="0">
                <a:solidFill>
                  <a:schemeClr val="accent1">
                    <a:lumMod val="50000"/>
                  </a:schemeClr>
                </a:solidFill>
              </a:rPr>
              <a:t> Mohammad</a:t>
            </a:r>
          </a:p>
        </p:txBody>
      </p:sp>
      <p:pic>
        <p:nvPicPr>
          <p:cNvPr id="5" name="Picture 4"/>
          <p:cNvPicPr>
            <a:picLocks noChangeAspect="1"/>
          </p:cNvPicPr>
          <p:nvPr/>
        </p:nvPicPr>
        <p:blipFill>
          <a:blip r:embed="rId5"/>
          <a:stretch>
            <a:fillRect/>
          </a:stretch>
        </p:blipFill>
        <p:spPr>
          <a:xfrm>
            <a:off x="291025" y="3341953"/>
            <a:ext cx="2192743" cy="174323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60648"/>
            <a:ext cx="8784976" cy="792088"/>
          </a:xfrm>
        </p:spPr>
        <p:txBody>
          <a:bodyPr/>
          <a:lstStyle/>
          <a:p>
            <a:r>
              <a:rPr lang="en-GB" dirty="0" smtClean="0"/>
              <a:t>Working on Equipment</a:t>
            </a:r>
            <a:endParaRPr lang="en-GB" dirty="0"/>
          </a:p>
        </p:txBody>
      </p:sp>
      <p:sp>
        <p:nvSpPr>
          <p:cNvPr id="3" name="Subtitle 2"/>
          <p:cNvSpPr>
            <a:spLocks noGrp="1"/>
          </p:cNvSpPr>
          <p:nvPr>
            <p:ph type="subTitle" idx="1"/>
          </p:nvPr>
        </p:nvSpPr>
        <p:spPr>
          <a:xfrm>
            <a:off x="179512" y="5445224"/>
            <a:ext cx="8784976" cy="1412776"/>
          </a:xfrm>
        </p:spPr>
        <p:txBody>
          <a:bodyPr>
            <a:normAutofit/>
          </a:bodyPr>
          <a:lstStyle/>
          <a:p>
            <a:r>
              <a:rPr lang="en-GB" sz="2000" dirty="0" smtClean="0"/>
              <a:t>Disconnect external power supplies before commencing work. Take measures to prevent accidental reconnection, lock off and display signs. Test the power is off and any capacitors are discharged.</a:t>
            </a:r>
            <a:endParaRPr lang="en-GB" sz="2000" dirty="0"/>
          </a:p>
        </p:txBody>
      </p:sp>
      <p:pic>
        <p:nvPicPr>
          <p:cNvPr id="2054" name="Picture 6"/>
          <p:cNvPicPr>
            <a:picLocks noChangeAspect="1" noChangeArrowheads="1"/>
          </p:cNvPicPr>
          <p:nvPr/>
        </p:nvPicPr>
        <p:blipFill>
          <a:blip r:embed="rId2" cstate="print"/>
          <a:srcRect t="13942"/>
          <a:stretch>
            <a:fillRect/>
          </a:stretch>
        </p:blipFill>
        <p:spPr bwMode="auto">
          <a:xfrm>
            <a:off x="323528" y="1772815"/>
            <a:ext cx="1786070" cy="2736304"/>
          </a:xfrm>
          <a:prstGeom prst="rect">
            <a:avLst/>
          </a:prstGeom>
          <a:noFill/>
          <a:ln w="9525">
            <a:noFill/>
            <a:miter lim="800000"/>
            <a:headEnd/>
            <a:tailEnd/>
          </a:ln>
          <a:effectLst/>
        </p:spPr>
      </p:pic>
      <p:pic>
        <p:nvPicPr>
          <p:cNvPr id="2055" name="Picture 7"/>
          <p:cNvPicPr>
            <a:picLocks noChangeAspect="1" noChangeArrowheads="1"/>
          </p:cNvPicPr>
          <p:nvPr/>
        </p:nvPicPr>
        <p:blipFill>
          <a:blip r:embed="rId3" cstate="print"/>
          <a:srcRect l="7710" r="14089"/>
          <a:stretch>
            <a:fillRect/>
          </a:stretch>
        </p:blipFill>
        <p:spPr bwMode="auto">
          <a:xfrm>
            <a:off x="4932040" y="1772815"/>
            <a:ext cx="3809364" cy="2736304"/>
          </a:xfrm>
          <a:prstGeom prst="rect">
            <a:avLst/>
          </a:prstGeom>
          <a:noFill/>
          <a:ln w="9525">
            <a:noFill/>
            <a:miter lim="800000"/>
            <a:headEnd/>
            <a:tailEnd/>
          </a:ln>
          <a:effectLst/>
        </p:spPr>
      </p:pic>
      <p:pic>
        <p:nvPicPr>
          <p:cNvPr id="2061" name="Picture 13" descr="Image result for fluke multimeter and hand">
            <a:hlinkClick r:id="rId4"/>
          </p:cNvPr>
          <p:cNvPicPr>
            <a:picLocks noChangeAspect="1" noChangeArrowheads="1"/>
          </p:cNvPicPr>
          <p:nvPr/>
        </p:nvPicPr>
        <p:blipFill>
          <a:blip r:embed="rId5" cstate="print"/>
          <a:srcRect l="30184" r="20570"/>
          <a:stretch>
            <a:fillRect/>
          </a:stretch>
        </p:blipFill>
        <p:spPr bwMode="auto">
          <a:xfrm>
            <a:off x="2483768" y="1772816"/>
            <a:ext cx="2011256" cy="273630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60648"/>
            <a:ext cx="8784976" cy="792088"/>
          </a:xfrm>
        </p:spPr>
        <p:txBody>
          <a:bodyPr/>
          <a:lstStyle/>
          <a:p>
            <a:r>
              <a:rPr lang="en-GB" dirty="0" smtClean="0"/>
              <a:t>Machine Guards</a:t>
            </a:r>
            <a:endParaRPr lang="en-GB" dirty="0"/>
          </a:p>
        </p:txBody>
      </p:sp>
      <p:sp>
        <p:nvSpPr>
          <p:cNvPr id="3" name="Subtitle 2"/>
          <p:cNvSpPr>
            <a:spLocks noGrp="1"/>
          </p:cNvSpPr>
          <p:nvPr>
            <p:ph type="subTitle" idx="1"/>
          </p:nvPr>
        </p:nvSpPr>
        <p:spPr>
          <a:xfrm>
            <a:off x="179512" y="5445224"/>
            <a:ext cx="8784976" cy="1412776"/>
          </a:xfrm>
        </p:spPr>
        <p:txBody>
          <a:bodyPr>
            <a:normAutofit/>
          </a:bodyPr>
          <a:lstStyle/>
          <a:p>
            <a:r>
              <a:rPr lang="en-GB" sz="2000" dirty="0"/>
              <a:t>Moving or rotating components should be securely guarded to prevent accidental contact occurring while in motion</a:t>
            </a:r>
            <a:r>
              <a:rPr lang="en-GB" sz="2000" dirty="0" smtClean="0"/>
              <a:t>.</a:t>
            </a:r>
            <a:endParaRPr lang="en-GB" sz="2000" dirty="0"/>
          </a:p>
        </p:txBody>
      </p:sp>
      <p:pic>
        <p:nvPicPr>
          <p:cNvPr id="20492" name="Picture 12"/>
          <p:cNvPicPr>
            <a:picLocks noChangeAspect="1" noChangeArrowheads="1"/>
          </p:cNvPicPr>
          <p:nvPr/>
        </p:nvPicPr>
        <p:blipFill>
          <a:blip r:embed="rId2" cstate="print"/>
          <a:srcRect r="16592"/>
          <a:stretch>
            <a:fillRect/>
          </a:stretch>
        </p:blipFill>
        <p:spPr bwMode="auto">
          <a:xfrm>
            <a:off x="395535" y="1841885"/>
            <a:ext cx="3960441" cy="2667235"/>
          </a:xfrm>
          <a:prstGeom prst="rect">
            <a:avLst/>
          </a:prstGeom>
          <a:noFill/>
          <a:ln w="9525">
            <a:noFill/>
            <a:miter lim="800000"/>
            <a:headEnd/>
            <a:tailEnd/>
          </a:ln>
          <a:effectLst/>
        </p:spPr>
      </p:pic>
      <p:pic>
        <p:nvPicPr>
          <p:cNvPr id="20493" name="Picture 13"/>
          <p:cNvPicPr>
            <a:picLocks noChangeAspect="1" noChangeArrowheads="1"/>
          </p:cNvPicPr>
          <p:nvPr/>
        </p:nvPicPr>
        <p:blipFill>
          <a:blip r:embed="rId3" cstate="print"/>
          <a:srcRect r="14216"/>
          <a:stretch>
            <a:fillRect/>
          </a:stretch>
        </p:blipFill>
        <p:spPr bwMode="auto">
          <a:xfrm>
            <a:off x="4751693" y="1841886"/>
            <a:ext cx="4068779" cy="2664296"/>
          </a:xfrm>
          <a:prstGeom prst="rect">
            <a:avLst/>
          </a:prstGeom>
          <a:noFill/>
          <a:ln w="9525">
            <a:noFill/>
            <a:miter lim="800000"/>
            <a:headEnd/>
            <a:tailEnd/>
          </a:ln>
          <a:effectLst/>
        </p:spPr>
      </p:pic>
      <p:sp>
        <p:nvSpPr>
          <p:cNvPr id="6" name="Subtitle 2"/>
          <p:cNvSpPr txBox="1">
            <a:spLocks/>
          </p:cNvSpPr>
          <p:nvPr/>
        </p:nvSpPr>
        <p:spPr>
          <a:xfrm>
            <a:off x="3275856" y="1700808"/>
            <a:ext cx="1152128" cy="122413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8800" b="0" i="0" u="none" strike="noStrike" kern="1200" cap="none" spc="0" normalizeH="0" baseline="0" noProof="0" dirty="0" smtClean="0">
                <a:ln>
                  <a:noFill/>
                </a:ln>
                <a:solidFill>
                  <a:srgbClr val="00B050"/>
                </a:solidFill>
                <a:effectLst/>
                <a:uLnTx/>
                <a:uFillTx/>
                <a:latin typeface="+mn-lt"/>
                <a:ea typeface="+mn-ea"/>
                <a:cs typeface="+mn-cs"/>
                <a:sym typeface="Wingdings 2"/>
              </a:rPr>
              <a:t></a:t>
            </a:r>
            <a:endParaRPr kumimoji="0" lang="en-GB" sz="8800" b="0" i="0" u="none" strike="noStrike" kern="1200" cap="none" spc="0" normalizeH="0" baseline="0" noProof="0" dirty="0">
              <a:ln>
                <a:noFill/>
              </a:ln>
              <a:solidFill>
                <a:srgbClr val="00B050"/>
              </a:solidFill>
              <a:effectLst/>
              <a:uLnTx/>
              <a:uFillTx/>
              <a:latin typeface="+mn-lt"/>
              <a:ea typeface="+mn-ea"/>
              <a:cs typeface="+mn-cs"/>
            </a:endParaRPr>
          </a:p>
        </p:txBody>
      </p:sp>
      <p:sp>
        <p:nvSpPr>
          <p:cNvPr id="7" name="Subtitle 2"/>
          <p:cNvSpPr txBox="1">
            <a:spLocks/>
          </p:cNvSpPr>
          <p:nvPr/>
        </p:nvSpPr>
        <p:spPr>
          <a:xfrm>
            <a:off x="7884368" y="1556792"/>
            <a:ext cx="1152128" cy="129614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8800" b="0" i="0" u="none" strike="noStrike" kern="1200" cap="none" spc="0" normalizeH="0" baseline="0" noProof="0" dirty="0" smtClean="0">
                <a:ln>
                  <a:noFill/>
                </a:ln>
                <a:solidFill>
                  <a:srgbClr val="FF0000"/>
                </a:solidFill>
                <a:effectLst/>
                <a:uLnTx/>
                <a:uFillTx/>
                <a:latin typeface="+mn-lt"/>
                <a:ea typeface="+mn-ea"/>
                <a:cs typeface="+mn-cs"/>
                <a:sym typeface="Wingdings 2"/>
              </a:rPr>
              <a:t></a:t>
            </a:r>
            <a:endParaRPr kumimoji="0" lang="en-GB" sz="88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792088"/>
          </a:xfrm>
        </p:spPr>
        <p:txBody>
          <a:bodyPr/>
          <a:lstStyle/>
          <a:p>
            <a:r>
              <a:rPr lang="en-GB" dirty="0" smtClean="0"/>
              <a:t>Accessing the Laboratories</a:t>
            </a:r>
            <a:endParaRPr lang="en-GB" dirty="0"/>
          </a:p>
        </p:txBody>
      </p:sp>
      <p:sp>
        <p:nvSpPr>
          <p:cNvPr id="3" name="Subtitle 2"/>
          <p:cNvSpPr>
            <a:spLocks noGrp="1"/>
          </p:cNvSpPr>
          <p:nvPr>
            <p:ph type="subTitle" idx="1"/>
          </p:nvPr>
        </p:nvSpPr>
        <p:spPr>
          <a:xfrm>
            <a:off x="179512" y="5445224"/>
            <a:ext cx="8784976" cy="1412776"/>
          </a:xfrm>
        </p:spPr>
        <p:txBody>
          <a:bodyPr>
            <a:normAutofit/>
          </a:bodyPr>
          <a:lstStyle/>
          <a:p>
            <a:r>
              <a:rPr lang="en-GB" sz="2000" dirty="0" smtClean="0"/>
              <a:t>To work in the EMD laboratories you must undertake lab safety induction training.</a:t>
            </a:r>
            <a:endParaRPr lang="en-GB" sz="2400" dirty="0"/>
          </a:p>
        </p:txBody>
      </p:sp>
      <p:pic>
        <p:nvPicPr>
          <p:cNvPr id="9217" name="Picture 1"/>
          <p:cNvPicPr>
            <a:picLocks noChangeAspect="1" noChangeArrowheads="1"/>
          </p:cNvPicPr>
          <p:nvPr/>
        </p:nvPicPr>
        <p:blipFill>
          <a:blip r:embed="rId3" cstate="print"/>
          <a:srcRect/>
          <a:stretch>
            <a:fillRect/>
          </a:stretch>
        </p:blipFill>
        <p:spPr bwMode="auto">
          <a:xfrm>
            <a:off x="2555776" y="1124744"/>
            <a:ext cx="4117158" cy="41652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792088"/>
          </a:xfrm>
        </p:spPr>
        <p:txBody>
          <a:bodyPr/>
          <a:lstStyle/>
          <a:p>
            <a:r>
              <a:rPr lang="en-GB" dirty="0" smtClean="0"/>
              <a:t>Installing Other Equipment in the Lab</a:t>
            </a:r>
            <a:endParaRPr lang="en-GB" dirty="0"/>
          </a:p>
        </p:txBody>
      </p:sp>
      <p:sp>
        <p:nvSpPr>
          <p:cNvPr id="3" name="Subtitle 2"/>
          <p:cNvSpPr>
            <a:spLocks noGrp="1"/>
          </p:cNvSpPr>
          <p:nvPr>
            <p:ph type="subTitle" idx="1"/>
          </p:nvPr>
        </p:nvSpPr>
        <p:spPr>
          <a:xfrm>
            <a:off x="179512" y="5184576"/>
            <a:ext cx="8784976" cy="1412776"/>
          </a:xfrm>
        </p:spPr>
        <p:txBody>
          <a:bodyPr>
            <a:normAutofit fontScale="85000" lnSpcReduction="10000"/>
          </a:bodyPr>
          <a:lstStyle/>
          <a:p>
            <a:r>
              <a:rPr lang="en-GB" sz="2000" dirty="0" smtClean="0"/>
              <a:t>Equipment that you install in the lab should be positioned as to no impede safe access.</a:t>
            </a:r>
          </a:p>
          <a:p>
            <a:r>
              <a:rPr lang="en-GB" sz="2000" dirty="0" smtClean="0"/>
              <a:t>Heat generating equipment should be adequately ventilated and positioned as to not cause damage to anything nearby. </a:t>
            </a:r>
          </a:p>
          <a:p>
            <a:r>
              <a:rPr lang="en-GB" sz="2000" dirty="0" smtClean="0"/>
              <a:t>Appropriate signage should be displayed.</a:t>
            </a:r>
          </a:p>
          <a:p>
            <a:r>
              <a:rPr lang="en-GB" sz="2000" dirty="0" smtClean="0"/>
              <a:t>Cables should be kept tidy and protective covering should be fitted where they cross any walkway.</a:t>
            </a:r>
          </a:p>
        </p:txBody>
      </p:sp>
      <p:pic>
        <p:nvPicPr>
          <p:cNvPr id="27650" name="Picture 2"/>
          <p:cNvPicPr>
            <a:picLocks noChangeAspect="1" noChangeArrowheads="1"/>
          </p:cNvPicPr>
          <p:nvPr/>
        </p:nvPicPr>
        <p:blipFill>
          <a:blip r:embed="rId3" cstate="print"/>
          <a:srcRect l="20037" r="15845"/>
          <a:stretch>
            <a:fillRect/>
          </a:stretch>
        </p:blipFill>
        <p:spPr bwMode="auto">
          <a:xfrm>
            <a:off x="348889" y="1556792"/>
            <a:ext cx="3863071" cy="3384376"/>
          </a:xfrm>
          <a:prstGeom prst="rect">
            <a:avLst/>
          </a:prstGeom>
          <a:noFill/>
          <a:ln w="9525">
            <a:noFill/>
            <a:miter lim="800000"/>
            <a:headEnd/>
            <a:tailEnd/>
          </a:ln>
          <a:effectLst/>
        </p:spPr>
      </p:pic>
      <p:pic>
        <p:nvPicPr>
          <p:cNvPr id="1025" name="Picture 1"/>
          <p:cNvPicPr>
            <a:picLocks noChangeAspect="1" noChangeArrowheads="1"/>
          </p:cNvPicPr>
          <p:nvPr/>
        </p:nvPicPr>
        <p:blipFill>
          <a:blip r:embed="rId4" cstate="print"/>
          <a:srcRect r="27261"/>
          <a:stretch>
            <a:fillRect/>
          </a:stretch>
        </p:blipFill>
        <p:spPr bwMode="auto">
          <a:xfrm>
            <a:off x="4355976" y="1556792"/>
            <a:ext cx="4392488" cy="3392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068960"/>
            <a:ext cx="8784976" cy="792088"/>
          </a:xfrm>
        </p:spPr>
        <p:txBody>
          <a:bodyPr/>
          <a:lstStyle/>
          <a:p>
            <a:r>
              <a:rPr lang="en-GB" dirty="0" smtClean="0"/>
              <a:t>Any Questions?</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60648"/>
            <a:ext cx="8784976" cy="792088"/>
          </a:xfrm>
        </p:spPr>
        <p:txBody>
          <a:bodyPr/>
          <a:lstStyle/>
          <a:p>
            <a:r>
              <a:rPr lang="en-GB" dirty="0" smtClean="0"/>
              <a:t>Safety Documents</a:t>
            </a:r>
            <a:endParaRPr lang="en-GB" dirty="0"/>
          </a:p>
        </p:txBody>
      </p:sp>
      <p:sp>
        <p:nvSpPr>
          <p:cNvPr id="3" name="Subtitle 2"/>
          <p:cNvSpPr>
            <a:spLocks noGrp="1"/>
          </p:cNvSpPr>
          <p:nvPr>
            <p:ph type="subTitle" idx="1"/>
          </p:nvPr>
        </p:nvSpPr>
        <p:spPr>
          <a:xfrm>
            <a:off x="179512" y="5445224"/>
            <a:ext cx="8784976" cy="1412776"/>
          </a:xfrm>
        </p:spPr>
        <p:txBody>
          <a:bodyPr>
            <a:normAutofit/>
          </a:bodyPr>
          <a:lstStyle/>
          <a:p>
            <a:r>
              <a:rPr lang="en-GB" sz="2000" dirty="0" smtClean="0"/>
              <a:t>Ensure relevant safety documentation is in place. An EMD Lab Information sign must be clearly visible and indicate the necessary action to be taken in the event of an emergency or malfunction. You may require a COSHH form. </a:t>
            </a:r>
            <a:r>
              <a:rPr lang="en-GB" sz="2000" dirty="0"/>
              <a:t/>
            </a:r>
            <a:br>
              <a:rPr lang="en-GB" sz="2000" dirty="0"/>
            </a:br>
            <a:endParaRPr lang="en-GB" sz="2000" dirty="0"/>
          </a:p>
        </p:txBody>
      </p:sp>
      <p:pic>
        <p:nvPicPr>
          <p:cNvPr id="23553" name="Picture 1"/>
          <p:cNvPicPr>
            <a:picLocks noChangeAspect="1" noChangeArrowheads="1"/>
          </p:cNvPicPr>
          <p:nvPr/>
        </p:nvPicPr>
        <p:blipFill>
          <a:blip r:embed="rId3" cstate="print"/>
          <a:srcRect l="17783" t="17509" r="16559" b="8078"/>
          <a:stretch>
            <a:fillRect/>
          </a:stretch>
        </p:blipFill>
        <p:spPr bwMode="auto">
          <a:xfrm>
            <a:off x="2339752" y="1916832"/>
            <a:ext cx="1931509" cy="1368152"/>
          </a:xfrm>
          <a:prstGeom prst="rect">
            <a:avLst/>
          </a:prstGeom>
          <a:noFill/>
          <a:ln w="9525">
            <a:noFill/>
            <a:miter lim="800000"/>
            <a:headEnd/>
            <a:tailEnd/>
          </a:ln>
        </p:spPr>
      </p:pic>
      <p:pic>
        <p:nvPicPr>
          <p:cNvPr id="23554" name="Picture 2"/>
          <p:cNvPicPr>
            <a:picLocks noChangeAspect="1" noChangeArrowheads="1"/>
          </p:cNvPicPr>
          <p:nvPr/>
        </p:nvPicPr>
        <p:blipFill>
          <a:blip r:embed="rId4" cstate="print"/>
          <a:srcRect l="37136" t="21087" r="35985" b="17963"/>
          <a:stretch>
            <a:fillRect/>
          </a:stretch>
        </p:blipFill>
        <p:spPr bwMode="auto">
          <a:xfrm>
            <a:off x="6084168" y="1916832"/>
            <a:ext cx="1440160" cy="2041032"/>
          </a:xfrm>
          <a:prstGeom prst="rect">
            <a:avLst/>
          </a:prstGeom>
          <a:noFill/>
          <a:ln w="9525">
            <a:noFill/>
            <a:miter lim="800000"/>
            <a:headEnd/>
            <a:tailEnd/>
          </a:ln>
        </p:spPr>
      </p:pic>
      <p:pic>
        <p:nvPicPr>
          <p:cNvPr id="23556" name="Picture 4"/>
          <p:cNvPicPr>
            <a:picLocks noChangeAspect="1" noChangeArrowheads="1"/>
          </p:cNvPicPr>
          <p:nvPr/>
        </p:nvPicPr>
        <p:blipFill>
          <a:blip r:embed="rId5" cstate="print"/>
          <a:srcRect l="10662" t="8014" r="11839" b="4666"/>
          <a:stretch>
            <a:fillRect/>
          </a:stretch>
        </p:blipFill>
        <p:spPr bwMode="auto">
          <a:xfrm>
            <a:off x="251520" y="1916832"/>
            <a:ext cx="1944216" cy="1369129"/>
          </a:xfrm>
          <a:prstGeom prst="rect">
            <a:avLst/>
          </a:prstGeom>
          <a:noFill/>
          <a:ln w="9525">
            <a:noFill/>
            <a:miter lim="800000"/>
            <a:headEnd/>
            <a:tailEnd/>
          </a:ln>
        </p:spPr>
      </p:pic>
      <p:pic>
        <p:nvPicPr>
          <p:cNvPr id="23557" name="Picture 5"/>
          <p:cNvPicPr>
            <a:picLocks noChangeAspect="1" noChangeArrowheads="1"/>
          </p:cNvPicPr>
          <p:nvPr/>
        </p:nvPicPr>
        <p:blipFill>
          <a:blip r:embed="rId6" cstate="print"/>
          <a:srcRect l="38272" t="14845" r="32734" b="12787"/>
          <a:stretch>
            <a:fillRect/>
          </a:stretch>
        </p:blipFill>
        <p:spPr bwMode="auto">
          <a:xfrm>
            <a:off x="7668344" y="1916832"/>
            <a:ext cx="1296144" cy="2021984"/>
          </a:xfrm>
          <a:prstGeom prst="rect">
            <a:avLst/>
          </a:prstGeom>
          <a:noFill/>
          <a:ln w="9525">
            <a:noFill/>
            <a:miter lim="800000"/>
            <a:headEnd/>
            <a:tailEnd/>
          </a:ln>
        </p:spPr>
      </p:pic>
      <p:pic>
        <p:nvPicPr>
          <p:cNvPr id="23558" name="Picture 6"/>
          <p:cNvPicPr>
            <a:picLocks noChangeAspect="1" noChangeArrowheads="1"/>
          </p:cNvPicPr>
          <p:nvPr/>
        </p:nvPicPr>
        <p:blipFill>
          <a:blip r:embed="rId7" cstate="print"/>
          <a:srcRect l="28890" t="23087" r="47472" b="27544"/>
          <a:stretch>
            <a:fillRect/>
          </a:stretch>
        </p:blipFill>
        <p:spPr bwMode="auto">
          <a:xfrm>
            <a:off x="4382076" y="1916832"/>
            <a:ext cx="1558076" cy="2033870"/>
          </a:xfrm>
          <a:prstGeom prst="rect">
            <a:avLst/>
          </a:prstGeom>
          <a:noFill/>
          <a:ln w="9525">
            <a:noFill/>
            <a:miter lim="800000"/>
            <a:headEnd/>
            <a:tailEnd/>
          </a:ln>
        </p:spPr>
      </p:pic>
      <p:sp>
        <p:nvSpPr>
          <p:cNvPr id="13" name="Subtitle 2"/>
          <p:cNvSpPr txBox="1">
            <a:spLocks/>
          </p:cNvSpPr>
          <p:nvPr/>
        </p:nvSpPr>
        <p:spPr>
          <a:xfrm>
            <a:off x="228566" y="3647918"/>
            <a:ext cx="1944216" cy="100521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General</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Risk</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GB" sz="2000" b="0" i="0" u="none" strike="noStrike" kern="1200" cap="none" spc="0" normalizeH="0" noProof="0" dirty="0" smtClean="0">
                <a:ln>
                  <a:noFill/>
                </a:ln>
                <a:solidFill>
                  <a:schemeClr val="tx1">
                    <a:tint val="75000"/>
                  </a:schemeClr>
                </a:solidFill>
                <a:effectLst/>
                <a:uLnTx/>
                <a:uFillTx/>
                <a:latin typeface="+mn-lt"/>
                <a:ea typeface="+mn-ea"/>
                <a:cs typeface="+mn-cs"/>
              </a:rPr>
              <a:t>Assessment</a:t>
            </a: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GB"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Subtitle 2"/>
          <p:cNvSpPr txBox="1">
            <a:spLocks/>
          </p:cNvSpPr>
          <p:nvPr/>
        </p:nvSpPr>
        <p:spPr>
          <a:xfrm>
            <a:off x="2316798" y="3645024"/>
            <a:ext cx="1944216" cy="1008112"/>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Information &amp; Shutdown</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Procedure</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GB"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Subtitle 2"/>
          <p:cNvSpPr txBox="1">
            <a:spLocks/>
          </p:cNvSpPr>
          <p:nvPr/>
        </p:nvSpPr>
        <p:spPr>
          <a:xfrm>
            <a:off x="4355976" y="3933056"/>
            <a:ext cx="1584176" cy="72008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2000" dirty="0" smtClean="0">
                <a:solidFill>
                  <a:schemeClr val="tx1">
                    <a:tint val="75000"/>
                  </a:schemeClr>
                </a:solidFill>
              </a:rPr>
              <a:t>Operating</a:t>
            </a: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Procedure</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GB"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6" name="Subtitle 2"/>
          <p:cNvSpPr txBox="1">
            <a:spLocks/>
          </p:cNvSpPr>
          <p:nvPr/>
        </p:nvSpPr>
        <p:spPr>
          <a:xfrm>
            <a:off x="6084168" y="3933056"/>
            <a:ext cx="1440160" cy="72008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Check</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List</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GB"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7" name="Subtitle 2"/>
          <p:cNvSpPr txBox="1">
            <a:spLocks/>
          </p:cNvSpPr>
          <p:nvPr/>
        </p:nvSpPr>
        <p:spPr>
          <a:xfrm>
            <a:off x="7668344" y="3933056"/>
            <a:ext cx="1332656" cy="72008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COSHH</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Form</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GB"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792088"/>
          </a:xfrm>
        </p:spPr>
        <p:txBody>
          <a:bodyPr/>
          <a:lstStyle/>
          <a:p>
            <a:r>
              <a:rPr lang="en-GB" dirty="0" smtClean="0"/>
              <a:t>Help and Advice</a:t>
            </a:r>
            <a:endParaRPr lang="en-GB" dirty="0"/>
          </a:p>
        </p:txBody>
      </p:sp>
      <p:sp>
        <p:nvSpPr>
          <p:cNvPr id="3" name="Subtitle 2"/>
          <p:cNvSpPr>
            <a:spLocks noGrp="1"/>
          </p:cNvSpPr>
          <p:nvPr>
            <p:ph type="subTitle" idx="1"/>
          </p:nvPr>
        </p:nvSpPr>
        <p:spPr>
          <a:xfrm>
            <a:off x="179512" y="5445224"/>
            <a:ext cx="8784976" cy="1412776"/>
          </a:xfrm>
        </p:spPr>
        <p:txBody>
          <a:bodyPr>
            <a:normAutofit/>
          </a:bodyPr>
          <a:lstStyle/>
          <a:p>
            <a:r>
              <a:rPr lang="en-GB" sz="2000" dirty="0"/>
              <a:t>A list of staff available to give advice on the safe construction of equipment and apparatus is given in the Departmental web pages. </a:t>
            </a:r>
            <a:r>
              <a:rPr lang="en-GB" sz="2000" dirty="0" smtClean="0"/>
              <a:t>Ask if you’re unsure.</a:t>
            </a:r>
          </a:p>
          <a:p>
            <a:r>
              <a:rPr lang="en-GB" sz="2400" dirty="0" smtClean="0"/>
              <a:t>http://hercules.shef.ac.uk/eee/local/safety/construction.html</a:t>
            </a:r>
            <a:endParaRPr lang="en-GB" sz="2400" dirty="0"/>
          </a:p>
        </p:txBody>
      </p:sp>
      <p:graphicFrame>
        <p:nvGraphicFramePr>
          <p:cNvPr id="12" name="Table 11"/>
          <p:cNvGraphicFramePr>
            <a:graphicFrameLocks noGrp="1"/>
          </p:cNvGraphicFramePr>
          <p:nvPr>
            <p:extLst>
              <p:ext uri="{D42A27DB-BD31-4B8C-83A1-F6EECF244321}">
                <p14:modId xmlns:p14="http://schemas.microsoft.com/office/powerpoint/2010/main" val="289399173"/>
              </p:ext>
            </p:extLst>
          </p:nvPr>
        </p:nvGraphicFramePr>
        <p:xfrm>
          <a:off x="3707904" y="1628801"/>
          <a:ext cx="5040560" cy="3185249"/>
        </p:xfrm>
        <a:graphic>
          <a:graphicData uri="http://schemas.openxmlformats.org/drawingml/2006/table">
            <a:tbl>
              <a:tblPr>
                <a:tableStyleId>{3C2FFA5D-87B4-456A-9821-1D502468CF0F}</a:tableStyleId>
              </a:tblPr>
              <a:tblGrid>
                <a:gridCol w="3133321">
                  <a:extLst>
                    <a:ext uri="{9D8B030D-6E8A-4147-A177-3AD203B41FA5}">
                      <a16:colId xmlns:a16="http://schemas.microsoft.com/office/drawing/2014/main" val="20000"/>
                    </a:ext>
                  </a:extLst>
                </a:gridCol>
                <a:gridCol w="1907239">
                  <a:extLst>
                    <a:ext uri="{9D8B030D-6E8A-4147-A177-3AD203B41FA5}">
                      <a16:colId xmlns:a16="http://schemas.microsoft.com/office/drawing/2014/main" val="20001"/>
                    </a:ext>
                  </a:extLst>
                </a:gridCol>
              </a:tblGrid>
              <a:tr h="394046">
                <a:tc>
                  <a:txBody>
                    <a:bodyPr/>
                    <a:lstStyle/>
                    <a:p>
                      <a:pPr>
                        <a:spcAft>
                          <a:spcPts val="0"/>
                        </a:spcAft>
                      </a:pPr>
                      <a:r>
                        <a:rPr lang="en-GB" sz="1400" b="1" dirty="0">
                          <a:latin typeface="+mn-lt"/>
                          <a:cs typeface="Arial" pitchFamily="34" charset="0"/>
                        </a:rPr>
                        <a:t>Type of work</a:t>
                      </a:r>
                      <a:endParaRPr lang="en-GB" sz="1400" b="1" dirty="0">
                        <a:latin typeface="+mn-lt"/>
                        <a:ea typeface="Calibri"/>
                        <a:cs typeface="Arial" pitchFamily="34" charset="0"/>
                      </a:endParaRPr>
                    </a:p>
                  </a:txBody>
                  <a:tcPr marL="68580" marR="68580" marT="0" marB="0" anchor="ctr">
                    <a:solidFill>
                      <a:schemeClr val="tx1">
                        <a:lumMod val="85000"/>
                      </a:schemeClr>
                    </a:solidFill>
                  </a:tcPr>
                </a:tc>
                <a:tc>
                  <a:txBody>
                    <a:bodyPr/>
                    <a:lstStyle/>
                    <a:p>
                      <a:pPr>
                        <a:spcAft>
                          <a:spcPts val="0"/>
                        </a:spcAft>
                      </a:pPr>
                      <a:r>
                        <a:rPr lang="en-GB" sz="1400" b="1" dirty="0">
                          <a:latin typeface="+mn-lt"/>
                          <a:cs typeface="Arial" pitchFamily="34" charset="0"/>
                        </a:rPr>
                        <a:t>Contact name</a:t>
                      </a:r>
                      <a:endParaRPr lang="en-GB" sz="1400" b="1" dirty="0">
                        <a:latin typeface="+mn-lt"/>
                        <a:ea typeface="Calibri"/>
                        <a:cs typeface="Arial" pitchFamily="34" charset="0"/>
                      </a:endParaRPr>
                    </a:p>
                  </a:txBody>
                  <a:tcPr marL="68580" marR="68580" marT="0" marB="0" anchor="ctr">
                    <a:solidFill>
                      <a:schemeClr val="tx1">
                        <a:lumMod val="85000"/>
                      </a:schemeClr>
                    </a:solidFill>
                  </a:tcPr>
                </a:tc>
                <a:extLst>
                  <a:ext uri="{0D108BD9-81ED-4DB2-BD59-A6C34878D82A}">
                    <a16:rowId xmlns:a16="http://schemas.microsoft.com/office/drawing/2014/main" val="10000"/>
                  </a:ext>
                </a:extLst>
              </a:tr>
              <a:tr h="394046">
                <a:tc>
                  <a:txBody>
                    <a:bodyPr/>
                    <a:lstStyle/>
                    <a:p>
                      <a:pPr>
                        <a:spcAft>
                          <a:spcPts val="0"/>
                        </a:spcAft>
                      </a:pPr>
                      <a:r>
                        <a:rPr lang="en-GB" sz="1400" dirty="0">
                          <a:solidFill>
                            <a:schemeClr val="bg2">
                              <a:lumMod val="50000"/>
                            </a:schemeClr>
                          </a:solidFill>
                          <a:latin typeface="+mn-lt"/>
                          <a:cs typeface="Arial" pitchFamily="34" charset="0"/>
                        </a:rPr>
                        <a:t>Electronic systems</a:t>
                      </a:r>
                      <a:endParaRPr lang="en-GB" sz="1400" dirty="0">
                        <a:solidFill>
                          <a:schemeClr val="bg2">
                            <a:lumMod val="50000"/>
                          </a:schemeClr>
                        </a:solidFill>
                        <a:latin typeface="+mn-lt"/>
                        <a:ea typeface="Calibri"/>
                        <a:cs typeface="Arial" pitchFamily="34" charset="0"/>
                      </a:endParaRPr>
                    </a:p>
                  </a:txBody>
                  <a:tcPr marL="68580" marR="68580" marT="0" marB="0" anchor="ctr"/>
                </a:tc>
                <a:tc>
                  <a:txBody>
                    <a:bodyPr/>
                    <a:lstStyle/>
                    <a:p>
                      <a:pPr>
                        <a:spcAft>
                          <a:spcPts val="0"/>
                        </a:spcAft>
                        <a:tabLst>
                          <a:tab pos="4500880" algn="l"/>
                        </a:tabLst>
                      </a:pPr>
                      <a:r>
                        <a:rPr lang="en-GB" sz="1400" dirty="0">
                          <a:solidFill>
                            <a:schemeClr val="bg2">
                              <a:lumMod val="50000"/>
                            </a:schemeClr>
                          </a:solidFill>
                          <a:latin typeface="+mn-lt"/>
                          <a:cs typeface="Arial" pitchFamily="34" charset="0"/>
                        </a:rPr>
                        <a:t>Mr Ian Wraith</a:t>
                      </a:r>
                      <a:endParaRPr lang="en-GB" sz="1400" dirty="0">
                        <a:solidFill>
                          <a:schemeClr val="bg2">
                            <a:lumMod val="50000"/>
                          </a:schemeClr>
                        </a:solidFill>
                        <a:latin typeface="+mn-lt"/>
                        <a:ea typeface="Calibri"/>
                        <a:cs typeface="Arial" pitchFamily="34" charset="0"/>
                      </a:endParaRPr>
                    </a:p>
                  </a:txBody>
                  <a:tcPr marL="68580" marR="68580" marT="0" marB="0" anchor="ctr"/>
                </a:tc>
                <a:extLst>
                  <a:ext uri="{0D108BD9-81ED-4DB2-BD59-A6C34878D82A}">
                    <a16:rowId xmlns:a16="http://schemas.microsoft.com/office/drawing/2014/main" val="10001"/>
                  </a:ext>
                </a:extLst>
              </a:tr>
              <a:tr h="507926">
                <a:tc>
                  <a:txBody>
                    <a:bodyPr/>
                    <a:lstStyle/>
                    <a:p>
                      <a:pPr>
                        <a:spcAft>
                          <a:spcPts val="0"/>
                        </a:spcAft>
                      </a:pPr>
                      <a:r>
                        <a:rPr lang="en-GB" sz="1400" dirty="0" smtClean="0">
                          <a:solidFill>
                            <a:schemeClr val="bg2">
                              <a:lumMod val="50000"/>
                            </a:schemeClr>
                          </a:solidFill>
                          <a:latin typeface="+mn-lt"/>
                          <a:cs typeface="Arial" pitchFamily="34" charset="0"/>
                        </a:rPr>
                        <a:t>Electrical </a:t>
                      </a:r>
                      <a:r>
                        <a:rPr lang="en-GB" sz="1400" dirty="0">
                          <a:solidFill>
                            <a:schemeClr val="bg2">
                              <a:lumMod val="50000"/>
                            </a:schemeClr>
                          </a:solidFill>
                          <a:latin typeface="+mn-lt"/>
                          <a:cs typeface="Arial" pitchFamily="34" charset="0"/>
                        </a:rPr>
                        <a:t>and </a:t>
                      </a:r>
                      <a:r>
                        <a:rPr lang="en-GB" sz="1400" dirty="0" smtClean="0">
                          <a:solidFill>
                            <a:schemeClr val="bg2">
                              <a:lumMod val="50000"/>
                            </a:schemeClr>
                          </a:solidFill>
                          <a:latin typeface="+mn-lt"/>
                          <a:cs typeface="Arial" pitchFamily="34" charset="0"/>
                        </a:rPr>
                        <a:t>energy storage </a:t>
                      </a:r>
                      <a:r>
                        <a:rPr lang="en-GB" sz="1400" dirty="0">
                          <a:solidFill>
                            <a:schemeClr val="bg2">
                              <a:lumMod val="50000"/>
                            </a:schemeClr>
                          </a:solidFill>
                          <a:latin typeface="+mn-lt"/>
                          <a:cs typeface="Arial" pitchFamily="34" charset="0"/>
                        </a:rPr>
                        <a:t>systems, high voltage apparatus</a:t>
                      </a:r>
                      <a:endParaRPr lang="en-GB" sz="1400" dirty="0">
                        <a:solidFill>
                          <a:schemeClr val="bg2">
                            <a:lumMod val="50000"/>
                          </a:schemeClr>
                        </a:solidFill>
                        <a:latin typeface="+mn-lt"/>
                        <a:ea typeface="Calibri"/>
                        <a:cs typeface="Arial" pitchFamily="34" charset="0"/>
                      </a:endParaRPr>
                    </a:p>
                  </a:txBody>
                  <a:tcPr marL="68580" marR="68580" marT="0" marB="0" anchor="ctr"/>
                </a:tc>
                <a:tc>
                  <a:txBody>
                    <a:bodyPr/>
                    <a:lstStyle/>
                    <a:p>
                      <a:pPr>
                        <a:spcAft>
                          <a:spcPts val="0"/>
                        </a:spcAft>
                      </a:pPr>
                      <a:r>
                        <a:rPr lang="en-GB" sz="1400" dirty="0">
                          <a:solidFill>
                            <a:schemeClr val="bg2">
                              <a:lumMod val="50000"/>
                            </a:schemeClr>
                          </a:solidFill>
                          <a:latin typeface="+mn-lt"/>
                          <a:cs typeface="Arial" pitchFamily="34" charset="0"/>
                        </a:rPr>
                        <a:t>Mr Andy Race</a:t>
                      </a:r>
                      <a:endParaRPr lang="en-GB" sz="1400" dirty="0">
                        <a:solidFill>
                          <a:schemeClr val="bg2">
                            <a:lumMod val="50000"/>
                          </a:schemeClr>
                        </a:solidFill>
                        <a:latin typeface="+mn-lt"/>
                        <a:ea typeface="Calibri"/>
                        <a:cs typeface="Arial" pitchFamily="34" charset="0"/>
                      </a:endParaRPr>
                    </a:p>
                  </a:txBody>
                  <a:tcPr marL="68580" marR="68580" marT="0" marB="0" anchor="ctr"/>
                </a:tc>
                <a:extLst>
                  <a:ext uri="{0D108BD9-81ED-4DB2-BD59-A6C34878D82A}">
                    <a16:rowId xmlns:a16="http://schemas.microsoft.com/office/drawing/2014/main" val="10002"/>
                  </a:ext>
                </a:extLst>
              </a:tr>
              <a:tr h="507926">
                <a:tc>
                  <a:txBody>
                    <a:bodyPr/>
                    <a:lstStyle/>
                    <a:p>
                      <a:pPr>
                        <a:spcAft>
                          <a:spcPts val="0"/>
                        </a:spcAft>
                      </a:pPr>
                      <a:r>
                        <a:rPr lang="en-GB" sz="1400" dirty="0">
                          <a:solidFill>
                            <a:schemeClr val="bg2">
                              <a:lumMod val="50000"/>
                            </a:schemeClr>
                          </a:solidFill>
                          <a:latin typeface="+mn-lt"/>
                          <a:cs typeface="Arial" pitchFamily="34" charset="0"/>
                        </a:rPr>
                        <a:t>Electrical machines &amp; rotating apparatus</a:t>
                      </a:r>
                      <a:endParaRPr lang="en-GB" sz="1400" dirty="0">
                        <a:solidFill>
                          <a:schemeClr val="bg2">
                            <a:lumMod val="50000"/>
                          </a:schemeClr>
                        </a:solidFill>
                        <a:latin typeface="+mn-lt"/>
                        <a:ea typeface="Calibri"/>
                        <a:cs typeface="Arial" pitchFamily="34" charset="0"/>
                      </a:endParaRPr>
                    </a:p>
                  </a:txBody>
                  <a:tcPr marL="68580" marR="68580" marT="0" marB="0" anchor="ctr"/>
                </a:tc>
                <a:tc>
                  <a:txBody>
                    <a:bodyPr/>
                    <a:lstStyle/>
                    <a:p>
                      <a:pPr>
                        <a:spcAft>
                          <a:spcPts val="0"/>
                        </a:spcAft>
                      </a:pPr>
                      <a:r>
                        <a:rPr lang="en-GB" sz="1400" dirty="0" smtClean="0">
                          <a:solidFill>
                            <a:schemeClr val="bg2">
                              <a:lumMod val="50000"/>
                            </a:schemeClr>
                          </a:solidFill>
                          <a:latin typeface="+mn-lt"/>
                          <a:cs typeface="Arial" pitchFamily="34" charset="0"/>
                        </a:rPr>
                        <a:t>Mr </a:t>
                      </a:r>
                      <a:r>
                        <a:rPr lang="en-GB" sz="1400" dirty="0">
                          <a:solidFill>
                            <a:schemeClr val="bg2">
                              <a:lumMod val="50000"/>
                            </a:schemeClr>
                          </a:solidFill>
                          <a:latin typeface="+mn-lt"/>
                          <a:cs typeface="Arial" pitchFamily="34" charset="0"/>
                        </a:rPr>
                        <a:t>Andy Race</a:t>
                      </a:r>
                      <a:endParaRPr lang="en-GB" sz="1400" dirty="0">
                        <a:solidFill>
                          <a:schemeClr val="bg2">
                            <a:lumMod val="50000"/>
                          </a:schemeClr>
                        </a:solidFill>
                        <a:latin typeface="+mn-lt"/>
                        <a:ea typeface="Calibri"/>
                        <a:cs typeface="Arial" pitchFamily="34" charset="0"/>
                      </a:endParaRPr>
                    </a:p>
                  </a:txBody>
                  <a:tcPr marL="68580" marR="68580" marT="0" marB="0" anchor="ctr"/>
                </a:tc>
                <a:extLst>
                  <a:ext uri="{0D108BD9-81ED-4DB2-BD59-A6C34878D82A}">
                    <a16:rowId xmlns:a16="http://schemas.microsoft.com/office/drawing/2014/main" val="10003"/>
                  </a:ext>
                </a:extLst>
              </a:tr>
              <a:tr h="507926">
                <a:tc>
                  <a:txBody>
                    <a:bodyPr/>
                    <a:lstStyle/>
                    <a:p>
                      <a:pPr>
                        <a:spcAft>
                          <a:spcPts val="0"/>
                        </a:spcAft>
                      </a:pPr>
                      <a:r>
                        <a:rPr lang="en-GB" sz="1400" dirty="0">
                          <a:solidFill>
                            <a:schemeClr val="bg2">
                              <a:lumMod val="50000"/>
                            </a:schemeClr>
                          </a:solidFill>
                          <a:latin typeface="+mn-lt"/>
                          <a:cs typeface="Arial" pitchFamily="34" charset="0"/>
                        </a:rPr>
                        <a:t>Mechanical systems and materials, woodworking</a:t>
                      </a:r>
                      <a:endParaRPr lang="en-GB" sz="1400" dirty="0">
                        <a:solidFill>
                          <a:schemeClr val="bg2">
                            <a:lumMod val="50000"/>
                          </a:schemeClr>
                        </a:solidFill>
                        <a:latin typeface="+mn-lt"/>
                        <a:ea typeface="Calibri"/>
                        <a:cs typeface="Arial" pitchFamily="34" charset="0"/>
                      </a:endParaRPr>
                    </a:p>
                  </a:txBody>
                  <a:tcPr marL="68580" marR="68580" marT="0" marB="0" anchor="ctr"/>
                </a:tc>
                <a:tc>
                  <a:txBody>
                    <a:bodyPr/>
                    <a:lstStyle/>
                    <a:p>
                      <a:pPr>
                        <a:spcAft>
                          <a:spcPts val="0"/>
                        </a:spcAft>
                      </a:pPr>
                      <a:r>
                        <a:rPr lang="en-GB" sz="1400" dirty="0">
                          <a:solidFill>
                            <a:schemeClr val="bg2">
                              <a:lumMod val="50000"/>
                            </a:schemeClr>
                          </a:solidFill>
                          <a:latin typeface="+mn-lt"/>
                          <a:cs typeface="Arial" pitchFamily="34" charset="0"/>
                        </a:rPr>
                        <a:t>Mr </a:t>
                      </a:r>
                      <a:r>
                        <a:rPr lang="en-GB" sz="1400" dirty="0" smtClean="0">
                          <a:solidFill>
                            <a:schemeClr val="bg2">
                              <a:lumMod val="50000"/>
                            </a:schemeClr>
                          </a:solidFill>
                          <a:latin typeface="+mn-lt"/>
                          <a:cs typeface="Arial" pitchFamily="34" charset="0"/>
                        </a:rPr>
                        <a:t>Karl </a:t>
                      </a:r>
                      <a:r>
                        <a:rPr lang="en-GB" sz="1400" dirty="0" err="1" smtClean="0">
                          <a:solidFill>
                            <a:schemeClr val="bg2">
                              <a:lumMod val="50000"/>
                            </a:schemeClr>
                          </a:solidFill>
                          <a:latin typeface="+mn-lt"/>
                          <a:cs typeface="Arial" pitchFamily="34" charset="0"/>
                        </a:rPr>
                        <a:t>Rotchell</a:t>
                      </a:r>
                      <a:endParaRPr lang="en-GB" sz="1400" dirty="0">
                        <a:solidFill>
                          <a:schemeClr val="bg2">
                            <a:lumMod val="50000"/>
                          </a:schemeClr>
                        </a:solidFill>
                        <a:latin typeface="+mn-lt"/>
                        <a:ea typeface="Calibri"/>
                        <a:cs typeface="Arial" pitchFamily="34" charset="0"/>
                      </a:endParaRPr>
                    </a:p>
                  </a:txBody>
                  <a:tcPr marL="68580" marR="68580" marT="0" marB="0" anchor="ctr"/>
                </a:tc>
                <a:extLst>
                  <a:ext uri="{0D108BD9-81ED-4DB2-BD59-A6C34878D82A}">
                    <a16:rowId xmlns:a16="http://schemas.microsoft.com/office/drawing/2014/main" val="10004"/>
                  </a:ext>
                </a:extLst>
              </a:tr>
              <a:tr h="507926">
                <a:tc>
                  <a:txBody>
                    <a:bodyPr/>
                    <a:lstStyle/>
                    <a:p>
                      <a:pPr>
                        <a:spcAft>
                          <a:spcPts val="0"/>
                        </a:spcAft>
                      </a:pPr>
                      <a:r>
                        <a:rPr lang="en-GB" sz="1400" dirty="0">
                          <a:solidFill>
                            <a:schemeClr val="bg2">
                              <a:lumMod val="50000"/>
                            </a:schemeClr>
                          </a:solidFill>
                          <a:latin typeface="+mn-lt"/>
                          <a:cs typeface="Arial" pitchFamily="34" charset="0"/>
                        </a:rPr>
                        <a:t>Hydraulic &amp; pneumatic supplies/services</a:t>
                      </a:r>
                      <a:endParaRPr lang="en-GB" sz="1400" dirty="0">
                        <a:solidFill>
                          <a:schemeClr val="bg2">
                            <a:lumMod val="50000"/>
                          </a:schemeClr>
                        </a:solidFill>
                        <a:latin typeface="+mn-lt"/>
                        <a:ea typeface="Calibri"/>
                        <a:cs typeface="Arial" pitchFamily="34" charset="0"/>
                      </a:endParaRPr>
                    </a:p>
                  </a:txBody>
                  <a:tcPr marL="68580" marR="68580" marT="0" marB="0" anchor="ctr"/>
                </a:tc>
                <a:tc>
                  <a:txBody>
                    <a:bodyPr/>
                    <a:lstStyle/>
                    <a:p>
                      <a:pPr>
                        <a:spcAft>
                          <a:spcPts val="0"/>
                        </a:spcAft>
                      </a:pPr>
                      <a:r>
                        <a:rPr lang="en-GB" sz="1400" dirty="0" smtClean="0">
                          <a:solidFill>
                            <a:schemeClr val="bg2">
                              <a:lumMod val="50000"/>
                            </a:schemeClr>
                          </a:solidFill>
                          <a:latin typeface="+mn-lt"/>
                          <a:cs typeface="Arial" pitchFamily="34" charset="0"/>
                        </a:rPr>
                        <a:t>Mr Karl </a:t>
                      </a:r>
                      <a:r>
                        <a:rPr lang="en-GB" sz="1400" dirty="0" err="1" smtClean="0">
                          <a:solidFill>
                            <a:schemeClr val="bg2">
                              <a:lumMod val="50000"/>
                            </a:schemeClr>
                          </a:solidFill>
                          <a:latin typeface="+mn-lt"/>
                          <a:cs typeface="Arial" pitchFamily="34" charset="0"/>
                        </a:rPr>
                        <a:t>Rotchell</a:t>
                      </a:r>
                      <a:endParaRPr lang="en-GB" sz="1400" dirty="0">
                        <a:solidFill>
                          <a:schemeClr val="bg2">
                            <a:lumMod val="50000"/>
                          </a:schemeClr>
                        </a:solidFill>
                        <a:latin typeface="+mn-lt"/>
                        <a:cs typeface="Arial" pitchFamily="34" charset="0"/>
                      </a:endParaRPr>
                    </a:p>
                  </a:txBody>
                  <a:tcPr marL="68580" marR="68580" marT="0" marB="0" anchor="ctr"/>
                </a:tc>
                <a:extLst>
                  <a:ext uri="{0D108BD9-81ED-4DB2-BD59-A6C34878D82A}">
                    <a16:rowId xmlns:a16="http://schemas.microsoft.com/office/drawing/2014/main" val="10008"/>
                  </a:ext>
                </a:extLst>
              </a:tr>
              <a:tr h="365453">
                <a:tc>
                  <a:txBody>
                    <a:bodyPr/>
                    <a:lstStyle/>
                    <a:p>
                      <a:pPr>
                        <a:spcAft>
                          <a:spcPts val="0"/>
                        </a:spcAft>
                      </a:pPr>
                      <a:r>
                        <a:rPr lang="en-GB" sz="1400" dirty="0">
                          <a:solidFill>
                            <a:schemeClr val="bg2">
                              <a:lumMod val="50000"/>
                            </a:schemeClr>
                          </a:solidFill>
                          <a:latin typeface="+mn-lt"/>
                          <a:cs typeface="Arial" pitchFamily="34" charset="0"/>
                        </a:rPr>
                        <a:t>Gases</a:t>
                      </a:r>
                      <a:endParaRPr lang="en-GB" sz="1400" dirty="0">
                        <a:solidFill>
                          <a:schemeClr val="bg2">
                            <a:lumMod val="50000"/>
                          </a:schemeClr>
                        </a:solidFill>
                        <a:latin typeface="+mn-lt"/>
                        <a:ea typeface="Calibri"/>
                        <a:cs typeface="Arial" pitchFamily="34" charset="0"/>
                      </a:endParaRPr>
                    </a:p>
                  </a:txBody>
                  <a:tcPr marL="68580" marR="68580" marT="0" marB="0" anchor="ctr"/>
                </a:tc>
                <a:tc>
                  <a:txBody>
                    <a:bodyPr/>
                    <a:lstStyle/>
                    <a:p>
                      <a:pPr>
                        <a:spcAft>
                          <a:spcPts val="0"/>
                        </a:spcAft>
                      </a:pPr>
                      <a:r>
                        <a:rPr lang="en-GB" sz="1400" dirty="0">
                          <a:solidFill>
                            <a:schemeClr val="bg2">
                              <a:lumMod val="50000"/>
                            </a:schemeClr>
                          </a:solidFill>
                          <a:latin typeface="+mn-lt"/>
                          <a:cs typeface="Arial" pitchFamily="34" charset="0"/>
                        </a:rPr>
                        <a:t>Mr </a:t>
                      </a:r>
                      <a:r>
                        <a:rPr lang="en-GB" sz="1400" dirty="0" smtClean="0">
                          <a:solidFill>
                            <a:schemeClr val="bg2">
                              <a:lumMod val="50000"/>
                            </a:schemeClr>
                          </a:solidFill>
                          <a:latin typeface="+mn-lt"/>
                          <a:cs typeface="Arial" pitchFamily="34" charset="0"/>
                        </a:rPr>
                        <a:t>Paul Haines</a:t>
                      </a:r>
                      <a:endParaRPr lang="en-GB" sz="1400" dirty="0">
                        <a:solidFill>
                          <a:schemeClr val="bg2">
                            <a:lumMod val="50000"/>
                          </a:schemeClr>
                        </a:solidFill>
                        <a:latin typeface="+mn-lt"/>
                        <a:ea typeface="Calibri"/>
                        <a:cs typeface="Arial" pitchFamily="34" charset="0"/>
                      </a:endParaRPr>
                    </a:p>
                  </a:txBody>
                  <a:tcPr marL="68580" marR="68580" marT="0" marB="0" anchor="ctr"/>
                </a:tc>
                <a:extLst>
                  <a:ext uri="{0D108BD9-81ED-4DB2-BD59-A6C34878D82A}">
                    <a16:rowId xmlns:a16="http://schemas.microsoft.com/office/drawing/2014/main" val="10009"/>
                  </a:ext>
                </a:extLst>
              </a:tr>
            </a:tbl>
          </a:graphicData>
        </a:graphic>
      </p:graphicFrame>
      <p:pic>
        <p:nvPicPr>
          <p:cNvPr id="13317" name="Picture 5"/>
          <p:cNvPicPr>
            <a:picLocks noChangeAspect="1" noChangeArrowheads="1"/>
          </p:cNvPicPr>
          <p:nvPr/>
        </p:nvPicPr>
        <p:blipFill>
          <a:blip r:embed="rId3" cstate="print"/>
          <a:srcRect/>
          <a:stretch>
            <a:fillRect/>
          </a:stretch>
        </p:blipFill>
        <p:spPr bwMode="auto">
          <a:xfrm>
            <a:off x="395536" y="1628800"/>
            <a:ext cx="3168352" cy="3185250"/>
          </a:xfrm>
          <a:prstGeom prst="rect">
            <a:avLst/>
          </a:prstGeom>
          <a:noFill/>
          <a:ln w="9525">
            <a:noFill/>
            <a:miter lim="800000"/>
            <a:headEnd/>
            <a:tailEnd/>
          </a:ln>
        </p:spPr>
      </p:pic>
      <p:sp>
        <p:nvSpPr>
          <p:cNvPr id="16" name="Cloud Callout 15"/>
          <p:cNvSpPr/>
          <p:nvPr/>
        </p:nvSpPr>
        <p:spPr>
          <a:xfrm>
            <a:off x="467544" y="1700808"/>
            <a:ext cx="1008112" cy="504056"/>
          </a:xfrm>
          <a:prstGeom prst="cloudCallout">
            <a:avLst>
              <a:gd name="adj1" fmla="val 53211"/>
              <a:gd name="adj2" fmla="val 38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30220" y="1782186"/>
            <a:ext cx="1080120" cy="307777"/>
          </a:xfrm>
          <a:prstGeom prst="rect">
            <a:avLst/>
          </a:prstGeom>
          <a:noFill/>
        </p:spPr>
        <p:txBody>
          <a:bodyPr wrap="square" rtlCol="0">
            <a:spAutoFit/>
          </a:bodyPr>
          <a:lstStyle/>
          <a:p>
            <a:pPr algn="ctr"/>
            <a:r>
              <a:rPr lang="en-GB" sz="1400" b="1" dirty="0" smtClean="0">
                <a:latin typeface="Arial" pitchFamily="34" charset="0"/>
                <a:cs typeface="Arial" pitchFamily="34" charset="0"/>
                <a:sym typeface="Webdings"/>
              </a:rPr>
              <a:t>? </a:t>
            </a:r>
            <a:r>
              <a:rPr lang="en-GB" sz="1400" dirty="0" smtClean="0">
                <a:sym typeface="Webdings"/>
              </a:rPr>
              <a:t> </a:t>
            </a:r>
            <a:r>
              <a:rPr lang="en-GB" sz="1400" dirty="0" smtClean="0">
                <a:sym typeface="Wingdings"/>
              </a:rPr>
              <a:t></a:t>
            </a:r>
            <a:endParaRPr lang="en-GB"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792088"/>
          </a:xfrm>
        </p:spPr>
        <p:txBody>
          <a:bodyPr/>
          <a:lstStyle/>
          <a:p>
            <a:r>
              <a:rPr lang="en-GB" dirty="0" smtClean="0"/>
              <a:t>Plan Your Work</a:t>
            </a:r>
            <a:endParaRPr lang="en-GB" dirty="0"/>
          </a:p>
        </p:txBody>
      </p:sp>
      <p:sp>
        <p:nvSpPr>
          <p:cNvPr id="3" name="Subtitle 2"/>
          <p:cNvSpPr>
            <a:spLocks noGrp="1"/>
          </p:cNvSpPr>
          <p:nvPr>
            <p:ph type="subTitle" idx="1"/>
          </p:nvPr>
        </p:nvSpPr>
        <p:spPr>
          <a:xfrm>
            <a:off x="179512" y="5445224"/>
            <a:ext cx="8784976" cy="1412776"/>
          </a:xfrm>
        </p:spPr>
        <p:txBody>
          <a:bodyPr>
            <a:normAutofit/>
          </a:bodyPr>
          <a:lstStyle/>
          <a:p>
            <a:r>
              <a:rPr lang="en-GB" sz="2000" dirty="0" smtClean="0"/>
              <a:t>Develop a schematic diagram. Calculate the physical size of your project from the components you plan to use.</a:t>
            </a:r>
          </a:p>
          <a:p>
            <a:r>
              <a:rPr lang="en-GB" sz="2000" dirty="0" smtClean="0"/>
              <a:t>If your circuit includes capacitors incorporate a discharge circuit in your design.</a:t>
            </a:r>
            <a:endParaRPr lang="en-GB" sz="2000" dirty="0"/>
          </a:p>
        </p:txBody>
      </p:sp>
      <p:sp>
        <p:nvSpPr>
          <p:cNvPr id="3074" name="AutoShape 2" descr="Image result for rs Component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6" name="AutoShape 4" descr="Image result for rs Component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8" name="AutoShape 6" descr="Image result for rs Component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88" name="AutoShape 16" descr="Image result for rapid electronic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1268" name="Picture 4"/>
          <p:cNvPicPr>
            <a:picLocks noChangeAspect="1" noChangeArrowheads="1"/>
          </p:cNvPicPr>
          <p:nvPr/>
        </p:nvPicPr>
        <p:blipFill>
          <a:blip r:embed="rId3" cstate="print"/>
          <a:srcRect l="17739" r="14262"/>
          <a:stretch>
            <a:fillRect/>
          </a:stretch>
        </p:blipFill>
        <p:spPr bwMode="auto">
          <a:xfrm>
            <a:off x="4621269" y="1412776"/>
            <a:ext cx="4271211" cy="3528392"/>
          </a:xfrm>
          <a:prstGeom prst="rect">
            <a:avLst/>
          </a:prstGeom>
          <a:noFill/>
          <a:ln w="9525">
            <a:noFill/>
            <a:miter lim="800000"/>
            <a:headEnd/>
            <a:tailEnd/>
          </a:ln>
          <a:effectLst/>
        </p:spPr>
      </p:pic>
      <p:pic>
        <p:nvPicPr>
          <p:cNvPr id="11272" name="Picture 8"/>
          <p:cNvPicPr>
            <a:picLocks noChangeAspect="1" noChangeArrowheads="1"/>
          </p:cNvPicPr>
          <p:nvPr/>
        </p:nvPicPr>
        <p:blipFill>
          <a:blip r:embed="rId4" cstate="print"/>
          <a:srcRect/>
          <a:stretch>
            <a:fillRect/>
          </a:stretch>
        </p:blipFill>
        <p:spPr bwMode="auto">
          <a:xfrm>
            <a:off x="272796" y="1412777"/>
            <a:ext cx="4095372"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792088"/>
          </a:xfrm>
        </p:spPr>
        <p:txBody>
          <a:bodyPr/>
          <a:lstStyle/>
          <a:p>
            <a:r>
              <a:rPr lang="en-GB" dirty="0" smtClean="0"/>
              <a:t>Enclosures</a:t>
            </a:r>
            <a:endParaRPr lang="en-GB" dirty="0"/>
          </a:p>
        </p:txBody>
      </p:sp>
      <p:sp>
        <p:nvSpPr>
          <p:cNvPr id="3" name="Subtitle 2"/>
          <p:cNvSpPr>
            <a:spLocks noGrp="1"/>
          </p:cNvSpPr>
          <p:nvPr>
            <p:ph type="subTitle" idx="1"/>
          </p:nvPr>
        </p:nvSpPr>
        <p:spPr>
          <a:xfrm>
            <a:off x="179512" y="5256584"/>
            <a:ext cx="8784976" cy="1412776"/>
          </a:xfrm>
        </p:spPr>
        <p:txBody>
          <a:bodyPr>
            <a:normAutofit/>
          </a:bodyPr>
          <a:lstStyle/>
          <a:p>
            <a:r>
              <a:rPr lang="en-GB" sz="2000" dirty="0" smtClean="0"/>
              <a:t>All electrical equipment, especially equipment operating at over 50V should be constructed in a appropriate enclosure. This is to protect the equipment from damage and to protect personnel from contact with it.</a:t>
            </a:r>
            <a:br>
              <a:rPr lang="en-GB" sz="2000" dirty="0" smtClean="0"/>
            </a:br>
            <a:r>
              <a:rPr lang="en-GB" sz="2000" dirty="0" smtClean="0"/>
              <a:t>Allow plenty of space for future development and for heat dissipation.</a:t>
            </a:r>
            <a:endParaRPr lang="en-GB" sz="2000" dirty="0"/>
          </a:p>
        </p:txBody>
      </p:sp>
      <p:pic>
        <p:nvPicPr>
          <p:cNvPr id="5" name="irc_mi" descr="Related image">
            <a:hlinkClick r:id="rId3"/>
          </p:cNvPr>
          <p:cNvPicPr/>
          <p:nvPr/>
        </p:nvPicPr>
        <p:blipFill>
          <a:blip r:embed="rId4" cstate="print"/>
          <a:srcRect t="15765" b="17101"/>
          <a:stretch>
            <a:fillRect/>
          </a:stretch>
        </p:blipFill>
        <p:spPr bwMode="auto">
          <a:xfrm>
            <a:off x="467544" y="1268760"/>
            <a:ext cx="5704317" cy="3836695"/>
          </a:xfrm>
          <a:prstGeom prst="rect">
            <a:avLst/>
          </a:prstGeom>
          <a:noFill/>
          <a:ln w="9525">
            <a:noFill/>
            <a:miter lim="800000"/>
            <a:headEnd/>
            <a:tailEnd/>
          </a:ln>
        </p:spPr>
      </p:pic>
      <p:sp>
        <p:nvSpPr>
          <p:cNvPr id="3074" name="AutoShape 2" descr="Image result for rs Component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6" name="AutoShape 4" descr="Image result for rs Component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8" name="AutoShape 6" descr="Image result for rs Component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82" name="Picture 10" descr="Image result for rs Components logo">
            <a:hlinkClick r:id="rId5"/>
          </p:cNvPr>
          <p:cNvPicPr>
            <a:picLocks noChangeAspect="1" noChangeArrowheads="1"/>
          </p:cNvPicPr>
          <p:nvPr/>
        </p:nvPicPr>
        <p:blipFill>
          <a:blip r:embed="rId6" cstate="print"/>
          <a:srcRect/>
          <a:stretch>
            <a:fillRect/>
          </a:stretch>
        </p:blipFill>
        <p:spPr bwMode="auto">
          <a:xfrm>
            <a:off x="6372200" y="1844824"/>
            <a:ext cx="1086550" cy="936104"/>
          </a:xfrm>
          <a:prstGeom prst="rect">
            <a:avLst/>
          </a:prstGeom>
          <a:noFill/>
        </p:spPr>
      </p:pic>
      <p:pic>
        <p:nvPicPr>
          <p:cNvPr id="3084" name="Picture 12" descr="Image result for farnell onecall logo">
            <a:hlinkClick r:id="rId7"/>
          </p:cNvPr>
          <p:cNvPicPr>
            <a:picLocks noChangeAspect="1" noChangeArrowheads="1"/>
          </p:cNvPicPr>
          <p:nvPr/>
        </p:nvPicPr>
        <p:blipFill>
          <a:blip r:embed="rId8" cstate="print"/>
          <a:srcRect/>
          <a:stretch>
            <a:fillRect/>
          </a:stretch>
        </p:blipFill>
        <p:spPr bwMode="auto">
          <a:xfrm>
            <a:off x="6444208" y="3068960"/>
            <a:ext cx="2520280" cy="1585426"/>
          </a:xfrm>
          <a:prstGeom prst="rect">
            <a:avLst/>
          </a:prstGeom>
          <a:noFill/>
        </p:spPr>
      </p:pic>
      <p:sp>
        <p:nvSpPr>
          <p:cNvPr id="3088" name="AutoShape 16" descr="Image result for rapid electronics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90" name="Picture 18" descr="Image result for rapid electronics logo">
            <a:hlinkClick r:id="rId9"/>
          </p:cNvPr>
          <p:cNvPicPr>
            <a:picLocks noChangeAspect="1" noChangeArrowheads="1"/>
          </p:cNvPicPr>
          <p:nvPr/>
        </p:nvPicPr>
        <p:blipFill>
          <a:blip r:embed="rId10" cstate="print">
            <a:lum bright="70000" contrast="-70000"/>
          </a:blip>
          <a:srcRect/>
          <a:stretch>
            <a:fillRect/>
          </a:stretch>
        </p:blipFill>
        <p:spPr bwMode="auto">
          <a:xfrm>
            <a:off x="7415808" y="1844824"/>
            <a:ext cx="1728192" cy="83308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60648"/>
            <a:ext cx="8784976" cy="792088"/>
          </a:xfrm>
        </p:spPr>
        <p:txBody>
          <a:bodyPr/>
          <a:lstStyle/>
          <a:p>
            <a:r>
              <a:rPr lang="en-GB" dirty="0" smtClean="0"/>
              <a:t>Fail Safe Features </a:t>
            </a:r>
            <a:endParaRPr lang="en-GB" dirty="0"/>
          </a:p>
        </p:txBody>
      </p:sp>
      <p:sp>
        <p:nvSpPr>
          <p:cNvPr id="3" name="Subtitle 2"/>
          <p:cNvSpPr>
            <a:spLocks noGrp="1"/>
          </p:cNvSpPr>
          <p:nvPr>
            <p:ph type="subTitle" idx="1"/>
          </p:nvPr>
        </p:nvSpPr>
        <p:spPr>
          <a:xfrm>
            <a:off x="179512" y="5085184"/>
            <a:ext cx="8784976" cy="1412776"/>
          </a:xfrm>
        </p:spPr>
        <p:txBody>
          <a:bodyPr>
            <a:normAutofit/>
          </a:bodyPr>
          <a:lstStyle/>
          <a:p>
            <a:r>
              <a:rPr lang="en-GB" sz="2000" dirty="0" smtClean="0"/>
              <a:t>Equipment must incorporate fail-safe features to avert a hazardous situation from arising should a malfunction occur.</a:t>
            </a:r>
          </a:p>
          <a:p>
            <a:r>
              <a:rPr lang="en-GB" sz="2000" dirty="0" smtClean="0"/>
              <a:t>Fit indicator lamps to show what’s happening.</a:t>
            </a:r>
            <a:r>
              <a:rPr lang="en-GB" sz="2000" dirty="0"/>
              <a:t/>
            </a:r>
            <a:br>
              <a:rPr lang="en-GB" sz="2000" dirty="0"/>
            </a:br>
            <a:endParaRPr lang="en-GB" sz="2000" dirty="0"/>
          </a:p>
        </p:txBody>
      </p:sp>
      <p:pic>
        <p:nvPicPr>
          <p:cNvPr id="1032" name="Picture 8"/>
          <p:cNvPicPr>
            <a:picLocks noChangeAspect="1" noChangeArrowheads="1"/>
          </p:cNvPicPr>
          <p:nvPr/>
        </p:nvPicPr>
        <p:blipFill>
          <a:blip r:embed="rId3" cstate="print"/>
          <a:srcRect/>
          <a:stretch>
            <a:fillRect/>
          </a:stretch>
        </p:blipFill>
        <p:spPr bwMode="auto">
          <a:xfrm>
            <a:off x="252181" y="1700808"/>
            <a:ext cx="2088232" cy="2088232"/>
          </a:xfrm>
          <a:prstGeom prst="rect">
            <a:avLst/>
          </a:prstGeom>
          <a:noFill/>
          <a:ln w="9525">
            <a:noFill/>
            <a:miter lim="800000"/>
            <a:headEnd/>
            <a:tailEnd/>
          </a:ln>
          <a:effectLst/>
        </p:spPr>
      </p:pic>
      <p:pic>
        <p:nvPicPr>
          <p:cNvPr id="1034" name="Picture 10" descr="Image result for rcd">
            <a:hlinkClick r:id="rId4"/>
          </p:cNvPr>
          <p:cNvPicPr>
            <a:picLocks noChangeAspect="1" noChangeArrowheads="1"/>
          </p:cNvPicPr>
          <p:nvPr/>
        </p:nvPicPr>
        <p:blipFill>
          <a:blip r:embed="rId5" cstate="print"/>
          <a:srcRect r="64965"/>
          <a:stretch>
            <a:fillRect/>
          </a:stretch>
        </p:blipFill>
        <p:spPr bwMode="auto">
          <a:xfrm>
            <a:off x="2465766" y="1700807"/>
            <a:ext cx="1152128" cy="2088232"/>
          </a:xfrm>
          <a:prstGeom prst="rect">
            <a:avLst/>
          </a:prstGeom>
          <a:noFill/>
        </p:spPr>
      </p:pic>
      <p:pic>
        <p:nvPicPr>
          <p:cNvPr id="1036" name="Picture 12" descr="Image result for thermocouple">
            <a:hlinkClick r:id="rId6"/>
          </p:cNvPr>
          <p:cNvPicPr>
            <a:picLocks noChangeAspect="1" noChangeArrowheads="1"/>
          </p:cNvPicPr>
          <p:nvPr/>
        </p:nvPicPr>
        <p:blipFill>
          <a:blip r:embed="rId7" cstate="print"/>
          <a:srcRect/>
          <a:stretch>
            <a:fillRect/>
          </a:stretch>
        </p:blipFill>
        <p:spPr bwMode="auto">
          <a:xfrm>
            <a:off x="3761910" y="1700807"/>
            <a:ext cx="2359222" cy="2088231"/>
          </a:xfrm>
          <a:prstGeom prst="rect">
            <a:avLst/>
          </a:prstGeom>
          <a:noFill/>
        </p:spPr>
      </p:pic>
      <p:sp>
        <p:nvSpPr>
          <p:cNvPr id="13" name="Subtitle 2"/>
          <p:cNvSpPr txBox="1">
            <a:spLocks/>
          </p:cNvSpPr>
          <p:nvPr/>
        </p:nvSpPr>
        <p:spPr>
          <a:xfrm>
            <a:off x="467544" y="4005064"/>
            <a:ext cx="2016224" cy="72008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Fuses</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GB"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Subtitle 2"/>
          <p:cNvSpPr txBox="1">
            <a:spLocks/>
          </p:cNvSpPr>
          <p:nvPr/>
        </p:nvSpPr>
        <p:spPr>
          <a:xfrm>
            <a:off x="2339752" y="4005064"/>
            <a:ext cx="1368152" cy="72008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Circuit</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Breakers</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GB"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Subtitle 2"/>
          <p:cNvSpPr txBox="1">
            <a:spLocks/>
          </p:cNvSpPr>
          <p:nvPr/>
        </p:nvSpPr>
        <p:spPr>
          <a:xfrm>
            <a:off x="3707904" y="4005064"/>
            <a:ext cx="2376264" cy="72008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Over Temperature</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Protection</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GB"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23557" name="Picture 5" descr="Image result for control panel">
            <a:hlinkClick r:id="rId8"/>
          </p:cNvPr>
          <p:cNvPicPr>
            <a:picLocks noChangeAspect="1" noChangeArrowheads="1"/>
          </p:cNvPicPr>
          <p:nvPr/>
        </p:nvPicPr>
        <p:blipFill>
          <a:blip r:embed="rId9" cstate="print"/>
          <a:srcRect l="11213" t="39374" r="41537" b="10226"/>
          <a:stretch>
            <a:fillRect/>
          </a:stretch>
        </p:blipFill>
        <p:spPr bwMode="auto">
          <a:xfrm>
            <a:off x="6210182" y="1700807"/>
            <a:ext cx="2610290" cy="2088232"/>
          </a:xfrm>
          <a:prstGeom prst="rect">
            <a:avLst/>
          </a:prstGeom>
          <a:noFill/>
        </p:spPr>
      </p:pic>
      <p:sp>
        <p:nvSpPr>
          <p:cNvPr id="16" name="Subtitle 2"/>
          <p:cNvSpPr txBox="1">
            <a:spLocks/>
          </p:cNvSpPr>
          <p:nvPr/>
        </p:nvSpPr>
        <p:spPr>
          <a:xfrm>
            <a:off x="6372200" y="4005064"/>
            <a:ext cx="2376264" cy="72008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Indicator</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Lamps</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GB"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60648"/>
            <a:ext cx="8784976" cy="792088"/>
          </a:xfrm>
        </p:spPr>
        <p:txBody>
          <a:bodyPr/>
          <a:lstStyle/>
          <a:p>
            <a:r>
              <a:rPr lang="en-GB" dirty="0" smtClean="0"/>
              <a:t>Wires</a:t>
            </a:r>
            <a:endParaRPr lang="en-GB" dirty="0"/>
          </a:p>
        </p:txBody>
      </p:sp>
      <p:sp>
        <p:nvSpPr>
          <p:cNvPr id="3" name="Subtitle 2"/>
          <p:cNvSpPr>
            <a:spLocks noGrp="1"/>
          </p:cNvSpPr>
          <p:nvPr>
            <p:ph type="subTitle" idx="1"/>
          </p:nvPr>
        </p:nvSpPr>
        <p:spPr>
          <a:xfrm>
            <a:off x="179512" y="5661248"/>
            <a:ext cx="8784976" cy="936104"/>
          </a:xfrm>
        </p:spPr>
        <p:txBody>
          <a:bodyPr>
            <a:normAutofit/>
          </a:bodyPr>
          <a:lstStyle/>
          <a:p>
            <a:r>
              <a:rPr lang="en-GB" sz="2000" dirty="0" smtClean="0"/>
              <a:t>Use the current EU wire colours when building new equipment and use sizes appropriate for the current they will carry.</a:t>
            </a:r>
          </a:p>
          <a:p>
            <a:endParaRPr lang="en-GB" sz="2000" dirty="0"/>
          </a:p>
        </p:txBody>
      </p:sp>
      <p:pic>
        <p:nvPicPr>
          <p:cNvPr id="13314" name="Picture 2" descr="Image result for wire colours uk">
            <a:hlinkClick r:id="rId3"/>
          </p:cNvPr>
          <p:cNvPicPr>
            <a:picLocks noChangeAspect="1" noChangeArrowheads="1"/>
          </p:cNvPicPr>
          <p:nvPr/>
        </p:nvPicPr>
        <p:blipFill>
          <a:blip r:embed="rId4" cstate="print"/>
          <a:srcRect r="1" b="165"/>
          <a:stretch>
            <a:fillRect/>
          </a:stretch>
        </p:blipFill>
        <p:spPr bwMode="auto">
          <a:xfrm>
            <a:off x="1619672" y="1196752"/>
            <a:ext cx="5976664" cy="403244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8784976" cy="792088"/>
          </a:xfrm>
        </p:spPr>
        <p:txBody>
          <a:bodyPr/>
          <a:lstStyle/>
          <a:p>
            <a:r>
              <a:rPr lang="en-GB" dirty="0" smtClean="0"/>
              <a:t>Wiring</a:t>
            </a:r>
            <a:endParaRPr lang="en-GB" dirty="0"/>
          </a:p>
        </p:txBody>
      </p:sp>
      <p:sp>
        <p:nvSpPr>
          <p:cNvPr id="3" name="Subtitle 2"/>
          <p:cNvSpPr>
            <a:spLocks noGrp="1"/>
          </p:cNvSpPr>
          <p:nvPr>
            <p:ph type="subTitle" idx="1"/>
          </p:nvPr>
        </p:nvSpPr>
        <p:spPr>
          <a:xfrm>
            <a:off x="179512" y="5445224"/>
            <a:ext cx="8784976" cy="1412776"/>
          </a:xfrm>
        </p:spPr>
        <p:txBody>
          <a:bodyPr>
            <a:normAutofit/>
          </a:bodyPr>
          <a:lstStyle/>
          <a:p>
            <a:r>
              <a:rPr lang="en-GB" sz="2000" dirty="0" smtClean="0"/>
              <a:t>Use slotted trunking when possible, this protects the internal wiring makes it easier to obtain a safe &amp; tidy job . Number the wires and components to correspond to you diagram. Terminate the wires with crimp terminals.</a:t>
            </a:r>
            <a:endParaRPr lang="en-GB" sz="2000" dirty="0"/>
          </a:p>
        </p:txBody>
      </p:sp>
      <p:pic>
        <p:nvPicPr>
          <p:cNvPr id="5122" name="Picture 2" descr="Image result for slotted trunking">
            <a:hlinkClick r:id="rId3"/>
          </p:cNvPr>
          <p:cNvPicPr>
            <a:picLocks noChangeAspect="1" noChangeArrowheads="1"/>
          </p:cNvPicPr>
          <p:nvPr/>
        </p:nvPicPr>
        <p:blipFill>
          <a:blip r:embed="rId4" cstate="print"/>
          <a:srcRect b="3731"/>
          <a:stretch>
            <a:fillRect/>
          </a:stretch>
        </p:blipFill>
        <p:spPr bwMode="auto">
          <a:xfrm>
            <a:off x="1619672" y="1196752"/>
            <a:ext cx="6048672" cy="388198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7555</TotalTime>
  <Words>894</Words>
  <Application>Microsoft Office PowerPoint</Application>
  <PresentationFormat>On-screen Show (4:3)</PresentationFormat>
  <Paragraphs>143</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Times New Roman</vt:lpstr>
      <vt:lpstr>Webdings</vt:lpstr>
      <vt:lpstr>Wingdings</vt:lpstr>
      <vt:lpstr>Wingdings 2</vt:lpstr>
      <vt:lpstr>Office Theme</vt:lpstr>
      <vt:lpstr>Electrical Safety Construction of Experimental Equipment</vt:lpstr>
      <vt:lpstr>Accessing the Laboratories</vt:lpstr>
      <vt:lpstr>Safety Documents</vt:lpstr>
      <vt:lpstr>Help and Advice</vt:lpstr>
      <vt:lpstr>Plan Your Work</vt:lpstr>
      <vt:lpstr>Enclosures</vt:lpstr>
      <vt:lpstr>Fail Safe Features </vt:lpstr>
      <vt:lpstr>Wires</vt:lpstr>
      <vt:lpstr>Wiring</vt:lpstr>
      <vt:lpstr>Earthing</vt:lpstr>
      <vt:lpstr>Emergency Shutdown</vt:lpstr>
      <vt:lpstr>Cables</vt:lpstr>
      <vt:lpstr>DC Cables &amp; Connectors</vt:lpstr>
      <vt:lpstr>Mains Cables &amp; Connectors</vt:lpstr>
      <vt:lpstr>Workspace</vt:lpstr>
      <vt:lpstr>Safety Signs</vt:lpstr>
      <vt:lpstr>PAT Testing</vt:lpstr>
      <vt:lpstr>Working on Equipment</vt:lpstr>
      <vt:lpstr>Machine Guards</vt:lpstr>
      <vt:lpstr>Installing Other Equipment in the Lab</vt:lpstr>
      <vt:lpstr>Any Questions?</vt:lpstr>
    </vt:vector>
  </TitlesOfParts>
  <Company>University of Sheffield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of Experimental Equipment</dc:title>
  <dc:creator>el1amr</dc:creator>
  <cp:lastModifiedBy>Andy Race</cp:lastModifiedBy>
  <cp:revision>363</cp:revision>
  <dcterms:created xsi:type="dcterms:W3CDTF">2017-01-09T13:51:58Z</dcterms:created>
  <dcterms:modified xsi:type="dcterms:W3CDTF">2018-11-15T09:22:31Z</dcterms:modified>
</cp:coreProperties>
</file>