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  <p:sldId id="263" r:id="rId10"/>
    <p:sldId id="261" r:id="rId11"/>
    <p:sldId id="265" r:id="rId12"/>
    <p:sldId id="270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503E-2822-4D1E-B55B-C7A6ED98BA61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1BD8-61AE-4A6F-80E3-71603D8C0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us recognize the power of therapeutic reading. We find ourselves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entering the world described in the pages of a good book or appearing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scenes of a good movie, and we become involved with the characters. We feel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happy or sad, we cry with the character who suffers, we want the good ones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cope and the bad ones to be punished; we really care. We usually end up gaining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insights and ideas for our own lives as well. Just reading high-quality</a:t>
            </a:r>
          </a:p>
          <a:p>
            <a:pPr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literature, then, is a healing process that can enrich our selves.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Bibliotherapy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Method of Treatment</a:t>
            </a:r>
          </a:p>
          <a:p>
            <a:pPr fontAlgn="base"/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Zipora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Shechtman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1BD8-61AE-4A6F-80E3-71603D8C02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9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40A9B5-20E8-42C9-B53E-635791B117C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CFB0D6-32EF-4520-9F1F-0FB3857D472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.mcnicol@mmu.ac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adingagency.org.uk/adults/impact/research/reading-well-books-on-prescription-scheme-evidence-bas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hyperlink" Target="http://www.healthybooks.org.uk/browse/" TargetMode="External"/><Relationship Id="rId4" Type="http://schemas.openxmlformats.org/officeDocument/2006/relationships/hyperlink" Target="http://www.lincolnshire.gov.uk/residents/discover-libraries/health-and-wellbeing/books-on-prescription/books-on-prescription-for-children-and-young-peop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16632"/>
            <a:ext cx="7406640" cy="2016224"/>
          </a:xfrm>
        </p:spPr>
        <p:txBody>
          <a:bodyPr>
            <a:normAutofit/>
          </a:bodyPr>
          <a:lstStyle/>
          <a:p>
            <a:pPr algn="ctr"/>
            <a:r>
              <a:rPr lang="en-GB" b="1" smtClean="0">
                <a:effectLst/>
              </a:rPr>
              <a:t>Narrative </a:t>
            </a:r>
            <a:r>
              <a:rPr lang="en-GB" b="1" smtClean="0">
                <a:effectLst/>
              </a:rPr>
              <a:t>and </a:t>
            </a:r>
            <a:r>
              <a:rPr lang="en-GB" b="1" smtClean="0">
                <a:effectLst/>
              </a:rPr>
              <a:t>metaphor: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739176"/>
          </a:xfrm>
        </p:spPr>
        <p:txBody>
          <a:bodyPr>
            <a:normAutofit/>
          </a:bodyPr>
          <a:lstStyle/>
          <a:p>
            <a:r>
              <a:rPr lang="en-GB" sz="3500" b="1" dirty="0"/>
              <a:t>The potential impact on graphic medicine on patient </a:t>
            </a:r>
            <a:r>
              <a:rPr lang="en-GB" sz="3500" b="1" dirty="0" smtClean="0"/>
              <a:t>emotions</a:t>
            </a:r>
          </a:p>
          <a:p>
            <a:endParaRPr lang="en-GB" b="1" dirty="0"/>
          </a:p>
          <a:p>
            <a:r>
              <a:rPr lang="en-GB" b="1" dirty="0" smtClean="0"/>
              <a:t>Sarah McNicol</a:t>
            </a:r>
          </a:p>
          <a:p>
            <a:r>
              <a:rPr lang="en-GB" b="1" dirty="0" smtClean="0"/>
              <a:t>ESRI, Manchester </a:t>
            </a:r>
          </a:p>
          <a:p>
            <a:r>
              <a:rPr lang="en-GB" b="1" dirty="0" smtClean="0"/>
              <a:t>Metropolitan University</a:t>
            </a:r>
          </a:p>
          <a:p>
            <a:r>
              <a:rPr lang="en-GB" b="1" dirty="0" smtClean="0"/>
              <a:t>March 2014</a:t>
            </a:r>
          </a:p>
          <a:p>
            <a:endParaRPr lang="en-GB" dirty="0"/>
          </a:p>
        </p:txBody>
      </p:sp>
      <p:pic>
        <p:nvPicPr>
          <p:cNvPr id="1027" name="Picture 3" descr="C:\Users\55110570\AppData\Local\Microsoft\Windows\Temporary Internet Files\Content.IE5\90B6GQI2\MC9002329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6818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value of metaphor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Familiar and understandable</a:t>
            </a:r>
          </a:p>
          <a:p>
            <a:r>
              <a:rPr lang="en-GB" dirty="0" smtClean="0"/>
              <a:t>Memorable</a:t>
            </a:r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pPr marL="82296" indent="0">
              <a:buNone/>
            </a:pPr>
            <a:endParaRPr lang="en-GB" sz="1000" dirty="0" smtClean="0"/>
          </a:p>
          <a:p>
            <a:pPr marL="82296" indent="0">
              <a:buNone/>
            </a:pPr>
            <a:endParaRPr lang="en-GB" sz="1000" dirty="0"/>
          </a:p>
          <a:p>
            <a:pPr marL="82296" indent="0">
              <a:buNone/>
            </a:pPr>
            <a:endParaRPr lang="en-GB" sz="1000" dirty="0" smtClean="0"/>
          </a:p>
          <a:p>
            <a:pPr marL="82296" indent="0">
              <a:buNone/>
            </a:pPr>
            <a:endParaRPr lang="en-GB" sz="1000" dirty="0"/>
          </a:p>
          <a:p>
            <a:pPr marL="82296" indent="0">
              <a:buNone/>
            </a:pPr>
            <a:endParaRPr lang="en-GB" sz="1000" dirty="0" smtClean="0"/>
          </a:p>
          <a:p>
            <a:pPr marL="82296" indent="0">
              <a:buNone/>
            </a:pPr>
            <a:endParaRPr lang="en-GB" sz="1000" dirty="0"/>
          </a:p>
          <a:p>
            <a:pPr marL="82296" indent="0">
              <a:buNone/>
            </a:pPr>
            <a:endParaRPr lang="en-GB" sz="1000" dirty="0" smtClean="0"/>
          </a:p>
          <a:p>
            <a:pPr marL="82296" indent="0">
              <a:buNone/>
            </a:pPr>
            <a:r>
              <a:rPr lang="en-GB" sz="1000" dirty="0" smtClean="0"/>
              <a:t>Diabetes </a:t>
            </a:r>
            <a:r>
              <a:rPr lang="en-GB" sz="1000" dirty="0"/>
              <a:t>is after your Dick! </a:t>
            </a:r>
            <a:r>
              <a:rPr lang="en-GB" sz="1000" dirty="0" smtClean="0"/>
              <a:t>(Cathy </a:t>
            </a:r>
            <a:r>
              <a:rPr lang="en-GB" sz="1000" dirty="0" err="1" smtClean="0"/>
              <a:t>Leamy</a:t>
            </a:r>
            <a:r>
              <a:rPr lang="en-GB" sz="1000" dirty="0"/>
              <a:t>).</a:t>
            </a:r>
            <a:endParaRPr lang="en-GB" sz="1000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7205"/>
            <a:ext cx="3781798" cy="45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 of metaphor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Problematic metaphors: </a:t>
            </a:r>
            <a:r>
              <a:rPr lang="en-GB" dirty="0" err="1" smtClean="0"/>
              <a:t>eg</a:t>
            </a:r>
            <a:r>
              <a:rPr lang="en-GB" dirty="0" smtClean="0"/>
              <a:t> war, contamination, criminal activity, alien invasion</a:t>
            </a:r>
          </a:p>
          <a:p>
            <a:pPr marL="82296" indent="0">
              <a:buNone/>
            </a:pPr>
            <a:r>
              <a:rPr lang="en-GB" sz="2800" i="1" dirty="0" smtClean="0">
                <a:solidFill>
                  <a:schemeClr val="bg2">
                    <a:lumMod val="75000"/>
                  </a:schemeClr>
                </a:solidFill>
              </a:rPr>
              <a:t>“Military metaphors contribute to the stigmatizing of certain illnesses and, by extension, those who are ill” </a:t>
            </a:r>
            <a:r>
              <a:rPr lang="en-GB" sz="1000" dirty="0" smtClean="0"/>
              <a:t>(Susan Sontag, AIDS and its Metaphors, 1990)</a:t>
            </a:r>
          </a:p>
          <a:p>
            <a:r>
              <a:rPr lang="en-GB" dirty="0" smtClean="0"/>
              <a:t>Children’s understanding of metaphor depends on world experience and semantic ability</a:t>
            </a:r>
          </a:p>
          <a:p>
            <a:pPr marL="82296" indent="0">
              <a:buNone/>
            </a:pPr>
            <a:r>
              <a:rPr lang="en-GB" sz="1200" dirty="0" err="1" smtClean="0"/>
              <a:t>Norbury</a:t>
            </a:r>
            <a:r>
              <a:rPr lang="en-GB" sz="1200" dirty="0" smtClean="0"/>
              <a:t>, C.F. The </a:t>
            </a:r>
            <a:r>
              <a:rPr lang="en-GB" sz="1200" dirty="0"/>
              <a:t>relationship between theory of mind </a:t>
            </a:r>
            <a:r>
              <a:rPr lang="en-GB" sz="1200" dirty="0" smtClean="0"/>
              <a:t>and metaphor</a:t>
            </a:r>
            <a:r>
              <a:rPr lang="en-GB" sz="1200" dirty="0"/>
              <a:t>: Evidence from children with </a:t>
            </a:r>
            <a:r>
              <a:rPr lang="en-GB" sz="1200" dirty="0" smtClean="0"/>
              <a:t>language impairment </a:t>
            </a:r>
            <a:r>
              <a:rPr lang="en-GB" sz="1200" dirty="0"/>
              <a:t>and autistic spectrum </a:t>
            </a:r>
            <a:r>
              <a:rPr lang="en-GB" sz="1200" dirty="0" smtClean="0"/>
              <a:t>disorder. </a:t>
            </a:r>
            <a:r>
              <a:rPr lang="en-GB" sz="1200" dirty="0"/>
              <a:t>British Journal of Developmental Psychology (2005), 23, 383–399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5468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metaphor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907704" y="1124744"/>
            <a:ext cx="6336704" cy="2725302"/>
            <a:chOff x="1907704" y="1124744"/>
            <a:chExt cx="6336704" cy="272530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1124744"/>
              <a:ext cx="5616624" cy="233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907704" y="3603825"/>
              <a:ext cx="63367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What’s up with Paulina, </a:t>
              </a:r>
              <a:r>
                <a:rPr lang="en-GB" sz="1000" dirty="0" err="1" smtClean="0"/>
                <a:t>Medikidz</a:t>
              </a:r>
              <a:r>
                <a:rPr lang="en-GB" sz="1000" dirty="0" smtClean="0"/>
                <a:t> explain food allergies</a:t>
              </a:r>
              <a:endParaRPr lang="en-GB" sz="1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1720" y="4005064"/>
            <a:ext cx="6552728" cy="2534654"/>
            <a:chOff x="2051720" y="4005064"/>
            <a:chExt cx="6552728" cy="2534654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l="23657" t="23404" r="24511" b="37352"/>
            <a:stretch/>
          </p:blipFill>
          <p:spPr bwMode="auto">
            <a:xfrm>
              <a:off x="2425328" y="4005064"/>
              <a:ext cx="4869408" cy="2072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51720" y="6293497"/>
              <a:ext cx="65527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Iggy and the Inhalers, http</a:t>
              </a:r>
              <a:r>
                <a:rPr lang="en-GB" sz="1000" dirty="0"/>
                <a:t>://iggyandtheinhalers.com/comics.php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7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Comics and games/play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17723"/>
            <a:ext cx="7498080" cy="4800600"/>
          </a:xfrm>
        </p:spPr>
        <p:txBody>
          <a:bodyPr/>
          <a:lstStyle/>
          <a:p>
            <a:r>
              <a:rPr lang="en-GB" dirty="0"/>
              <a:t>Appealing</a:t>
            </a:r>
          </a:p>
          <a:p>
            <a:r>
              <a:rPr lang="en-GB" dirty="0" smtClean="0"/>
              <a:t>Active engagement</a:t>
            </a:r>
          </a:p>
          <a:p>
            <a:r>
              <a:rPr lang="en-GB" dirty="0" err="1" smtClean="0"/>
              <a:t>Encouarge</a:t>
            </a:r>
            <a:r>
              <a:rPr lang="en-GB" dirty="0" smtClean="0"/>
              <a:t> empathy</a:t>
            </a:r>
          </a:p>
          <a:p>
            <a:r>
              <a:rPr lang="en-GB" dirty="0" smtClean="0"/>
              <a:t>Different interpretations/creativity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C:\Users\55110570\AppData\Local\Microsoft\Windows\Temporary Internet Files\Content.IE5\J9N8UHO0\MC9004315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scale empirical research project</a:t>
            </a:r>
          </a:p>
          <a:p>
            <a:r>
              <a:rPr lang="en-GB" dirty="0" smtClean="0"/>
              <a:t>Young adults with health condition themselves or a family member</a:t>
            </a:r>
          </a:p>
          <a:p>
            <a:r>
              <a:rPr lang="en-GB" dirty="0" smtClean="0"/>
              <a:t>Different styles of comics</a:t>
            </a:r>
            <a:endParaRPr lang="en-GB" dirty="0"/>
          </a:p>
        </p:txBody>
      </p:sp>
      <p:pic>
        <p:nvPicPr>
          <p:cNvPr id="3074" name="Picture 2" descr="C:\Users\Sarah\AppData\Local\Microsoft\Windows\Temporary Internet Files\Content.IE5\7Y03PMZU\MC900232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6137"/>
            <a:ext cx="902329" cy="21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rah\AppData\Local\Microsoft\Windows\Temporary Internet Files\Content.IE5\7Y03PMZU\MC9002908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679826" cy="17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rah\AppData\Local\Microsoft\Windows\Temporary Internet Files\Content.IE5\7Y03PMZU\MC900361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99246"/>
            <a:ext cx="1803197" cy="16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0" y="1124744"/>
            <a:ext cx="7498080" cy="25786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Sarah McNicol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s.mcnicol@mmu.ac.uk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564904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/>
              <a:t> </a:t>
            </a:r>
          </a:p>
          <a:p>
            <a:r>
              <a:rPr lang="en-US" sz="2400" dirty="0" err="1"/>
              <a:t>Humanising</a:t>
            </a:r>
            <a:r>
              <a:rPr lang="en-US" sz="2400" dirty="0"/>
              <a:t> illness: presenting health information in educational comics, </a:t>
            </a:r>
            <a:r>
              <a:rPr lang="en-US" sz="2400" i="1" dirty="0"/>
              <a:t>Medical Humanities</a:t>
            </a:r>
            <a:r>
              <a:rPr lang="en-US" sz="2400" dirty="0"/>
              <a:t>, 2014. </a:t>
            </a:r>
            <a:r>
              <a:rPr lang="en-US" sz="2400" dirty="0" err="1"/>
              <a:t>doi</a:t>
            </a:r>
            <a:r>
              <a:rPr lang="en-US" sz="2400" dirty="0"/>
              <a:t>: 10.1136/medhum-2013-010469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579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Bibliotherapy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/>
          <a:lstStyle/>
          <a:p>
            <a:r>
              <a:rPr lang="en-GB" dirty="0" smtClean="0"/>
              <a:t>Long established (at least WW1)</a:t>
            </a:r>
          </a:p>
          <a:p>
            <a:r>
              <a:rPr lang="en-GB" dirty="0" smtClean="0">
                <a:hlinkClick r:id="rId3"/>
              </a:rPr>
              <a:t>Research evidence </a:t>
            </a:r>
            <a:r>
              <a:rPr lang="en-GB" dirty="0" smtClean="0"/>
              <a:t>to support</a:t>
            </a:r>
          </a:p>
          <a:p>
            <a:r>
              <a:rPr lang="en-GB" dirty="0" smtClean="0">
                <a:hlinkClick r:id="rId4"/>
              </a:rPr>
              <a:t>Books on Prescription</a:t>
            </a:r>
            <a:r>
              <a:rPr lang="en-GB" dirty="0" smtClean="0"/>
              <a:t>/Information Prescriptions = self-help books</a:t>
            </a:r>
          </a:p>
          <a:p>
            <a:r>
              <a:rPr lang="en-GB" dirty="0" smtClean="0"/>
              <a:t>Creative/imaginative </a:t>
            </a:r>
            <a:r>
              <a:rPr lang="en-GB" dirty="0" err="1" smtClean="0"/>
              <a:t>bibliotherapy</a:t>
            </a:r>
            <a:r>
              <a:rPr lang="en-GB" dirty="0" smtClean="0"/>
              <a:t> = </a:t>
            </a:r>
            <a:r>
              <a:rPr lang="en-GB" dirty="0" smtClean="0">
                <a:hlinkClick r:id="rId5"/>
              </a:rPr>
              <a:t>reading fiction </a:t>
            </a:r>
            <a:r>
              <a:rPr lang="en-GB" dirty="0" smtClean="0"/>
              <a:t>,                              reading groups and                         creative writing</a:t>
            </a:r>
          </a:p>
          <a:p>
            <a:endParaRPr lang="en-GB" dirty="0"/>
          </a:p>
        </p:txBody>
      </p:sp>
      <p:pic>
        <p:nvPicPr>
          <p:cNvPr id="2050" name="Picture 2" descr="C:\Users\55110570\AppData\Local\Microsoft\Windows\Temporary Internet Files\Content.IE5\J9N8UHO0\MC90037046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6383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comics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Sequential art</a:t>
            </a:r>
          </a:p>
          <a:p>
            <a:r>
              <a:rPr lang="en-GB" dirty="0"/>
              <a:t>Dual visual and linguistic codes</a:t>
            </a:r>
          </a:p>
          <a:p>
            <a:r>
              <a:rPr lang="en-GB" dirty="0" smtClean="0"/>
              <a:t>Demand more active engagement: ‘silent accomplice’</a:t>
            </a:r>
          </a:p>
          <a:p>
            <a:r>
              <a:rPr lang="en-GB" dirty="0" smtClean="0"/>
              <a:t>Personalising</a:t>
            </a:r>
          </a:p>
          <a:p>
            <a:r>
              <a:rPr lang="en-GB" dirty="0" smtClean="0"/>
              <a:t>Non-threatening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6199696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Garfield, Jim Davis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178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2907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Comics and health: a typical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02332"/>
            <a:ext cx="7498080" cy="583903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Improving </a:t>
            </a:r>
            <a:r>
              <a:rPr lang="en-GB" sz="2400" b="1" dirty="0">
                <a:solidFill>
                  <a:schemeClr val="accent2"/>
                </a:solidFill>
              </a:rPr>
              <a:t>schoolchildren's knowledge of methods for the prevention and management of low back pain: a cluster randomized controlled trial.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marL="82296" indent="0">
              <a:buNone/>
            </a:pPr>
            <a:endParaRPr lang="en-GB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endParaRPr lang="en-GB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2296" indent="0">
              <a:buNone/>
            </a:pPr>
            <a:r>
              <a:rPr lang="en-GB" sz="2500" b="1" dirty="0">
                <a:solidFill>
                  <a:schemeClr val="accent2"/>
                </a:solidFill>
              </a:rPr>
              <a:t>Results showed the comic slightly improves children's knowledge of appropriate methods for the prevention and management of LBP, and the effect remains significant 3 months after intervention.</a:t>
            </a:r>
          </a:p>
          <a:p>
            <a:pPr marL="82296" indent="0">
              <a:buNone/>
            </a:pPr>
            <a:r>
              <a:rPr lang="en-GB" sz="3400" b="1" dirty="0" smtClean="0">
                <a:solidFill>
                  <a:schemeClr val="bg2"/>
                </a:solidFill>
              </a:rPr>
              <a:t>Factual knowledge, but not social/psychological impacts</a:t>
            </a:r>
          </a:p>
          <a:p>
            <a:pPr marL="82296" indent="0">
              <a:buNone/>
            </a:pPr>
            <a:endParaRPr lang="en-GB" sz="1400" dirty="0" smtClean="0"/>
          </a:p>
          <a:p>
            <a:pPr marL="82296" indent="0">
              <a:buNone/>
            </a:pPr>
            <a:r>
              <a:rPr lang="en-GB" sz="1400" dirty="0" smtClean="0"/>
              <a:t>Kovacs </a:t>
            </a:r>
            <a:r>
              <a:rPr lang="en-GB" sz="1400" dirty="0"/>
              <a:t>F, Oliver-</a:t>
            </a:r>
            <a:r>
              <a:rPr lang="en-GB" sz="1400" dirty="0" err="1"/>
              <a:t>Frontera</a:t>
            </a:r>
            <a:r>
              <a:rPr lang="en-GB" sz="1400" dirty="0"/>
              <a:t> M, Plana M, et al. Improving schoolchildren’s </a:t>
            </a:r>
            <a:r>
              <a:rPr lang="en-GB" sz="1400" dirty="0" smtClean="0"/>
              <a:t>knowledge of </a:t>
            </a:r>
            <a:r>
              <a:rPr lang="en-GB" sz="1400" dirty="0"/>
              <a:t>methods for the prevention and management of low back pain: a </a:t>
            </a:r>
            <a:r>
              <a:rPr lang="en-GB" sz="1400" dirty="0" smtClean="0"/>
              <a:t>cluster randomized </a:t>
            </a:r>
            <a:r>
              <a:rPr lang="en-GB" sz="1400" dirty="0"/>
              <a:t>controlled trial. Spine 2011;36(8):E505–12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8011" y="1872179"/>
            <a:ext cx="2664296" cy="2192119"/>
            <a:chOff x="1148011" y="1872179"/>
            <a:chExt cx="2664296" cy="2192119"/>
          </a:xfrm>
        </p:grpSpPr>
        <p:pic>
          <p:nvPicPr>
            <p:cNvPr id="1026" name="Picture 2" descr="C:\Users\55110570\AppData\Local\Microsoft\Windows\Temporary Internet Files\Content.IE5\90B6GQI2\MC90005679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72179"/>
              <a:ext cx="1898294" cy="141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48011" y="3140968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rdiaUPC" panose="020B0304020202020204" pitchFamily="34" charset="-34"/>
                  <a:cs typeface="CordiaUPC" panose="020B0304020202020204" pitchFamily="34" charset="-34"/>
                </a:rPr>
                <a:t>A stratified random sample of 12 schools, randomized to an intervention and a control group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1880" y="1740518"/>
            <a:ext cx="2736304" cy="2462279"/>
            <a:chOff x="3491880" y="1740518"/>
            <a:chExt cx="2736304" cy="2462279"/>
          </a:xfrm>
        </p:grpSpPr>
        <p:sp>
          <p:nvSpPr>
            <p:cNvPr id="6" name="TextBox 5"/>
            <p:cNvSpPr txBox="1"/>
            <p:nvPr/>
          </p:nvSpPr>
          <p:spPr>
            <a:xfrm>
              <a:off x="3491880" y="3002468"/>
              <a:ext cx="273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indent="0">
                <a:buNone/>
              </a:pPr>
              <a:r>
                <a:rPr lang="en-GB" dirty="0">
                  <a:latin typeface="CordiaUPC" panose="020B0304020202020204" pitchFamily="34" charset="-34"/>
                  <a:cs typeface="CordiaUPC" panose="020B0304020202020204" pitchFamily="34" charset="-34"/>
                </a:rPr>
                <a:t>Teachers in the intervention group gave the schoolchildren a ‘Comic Book of the Back’, N</a:t>
              </a:r>
              <a:r>
                <a:rPr lang="en-GB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o </a:t>
              </a:r>
              <a:r>
                <a:rPr lang="en-GB" dirty="0">
                  <a:latin typeface="CordiaUPC" panose="020B0304020202020204" pitchFamily="34" charset="-34"/>
                  <a:cs typeface="CordiaUPC" panose="020B0304020202020204" pitchFamily="34" charset="-34"/>
                </a:rPr>
                <a:t>intervention was carried out in the control group. </a:t>
              </a:r>
            </a:p>
          </p:txBody>
        </p:sp>
        <p:pic>
          <p:nvPicPr>
            <p:cNvPr id="1027" name="Picture 3" descr="C:\Users\55110570\AppData\Local\Microsoft\Windows\Temporary Internet Files\Content.IE5\OUAXROSR\MC90027966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313" y="1740518"/>
              <a:ext cx="1335438" cy="1332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228185" y="1532511"/>
            <a:ext cx="2915816" cy="2581350"/>
            <a:chOff x="6228185" y="1532511"/>
            <a:chExt cx="2915816" cy="2581350"/>
          </a:xfrm>
        </p:grpSpPr>
        <p:sp>
          <p:nvSpPr>
            <p:cNvPr id="7" name="TextBox 6"/>
            <p:cNvSpPr txBox="1"/>
            <p:nvPr/>
          </p:nvSpPr>
          <p:spPr>
            <a:xfrm>
              <a:off x="6228185" y="2913532"/>
              <a:ext cx="2915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indent="0">
                <a:buNone/>
              </a:pPr>
              <a:r>
                <a:rPr lang="en-GB" dirty="0">
                  <a:latin typeface="CordiaUPC" panose="020B0304020202020204" pitchFamily="34" charset="-34"/>
                  <a:cs typeface="CordiaUPC" panose="020B0304020202020204" pitchFamily="34" charset="-34"/>
                </a:rPr>
                <a:t>8 year-old children were given a questionnaire on LBP prevention and management at baseline, and 15 and 98 days later. </a:t>
              </a:r>
            </a:p>
          </p:txBody>
        </p:sp>
        <p:pic>
          <p:nvPicPr>
            <p:cNvPr id="1028" name="Picture 4" descr="C:\Users\55110570\AppData\Local\Microsoft\Windows\Temporary Internet Files\Content.IE5\J9N8UHO0\MC90025092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532511"/>
              <a:ext cx="1457908" cy="146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2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value of narrative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Companionship</a:t>
            </a:r>
          </a:p>
          <a:p>
            <a:r>
              <a:rPr lang="en-GB" dirty="0" smtClean="0"/>
              <a:t>Empathy: </a:t>
            </a:r>
            <a:r>
              <a:rPr lang="en-GB" dirty="0"/>
              <a:t>u</a:t>
            </a:r>
            <a:r>
              <a:rPr lang="en-GB" dirty="0" smtClean="0"/>
              <a:t>nderstanding motives, emotions, perspectives and consequences:</a:t>
            </a:r>
          </a:p>
          <a:p>
            <a:pPr marL="82296" indent="0">
              <a:buNone/>
            </a:pPr>
            <a:r>
              <a:rPr lang="en-GB" sz="2800" i="1" dirty="0" smtClean="0">
                <a:solidFill>
                  <a:schemeClr val="bg2">
                    <a:lumMod val="75000"/>
                  </a:schemeClr>
                </a:solidFill>
              </a:rPr>
              <a:t>“Sometimes </a:t>
            </a:r>
            <a:r>
              <a:rPr lang="en-GB" sz="2800" i="1" dirty="0">
                <a:solidFill>
                  <a:schemeClr val="bg2">
                    <a:lumMod val="75000"/>
                  </a:schemeClr>
                </a:solidFill>
              </a:rPr>
              <a:t>fiction can be better than non-fiction because you get more emotions </a:t>
            </a:r>
            <a:r>
              <a:rPr lang="en-GB" sz="2800" i="1" dirty="0" smtClean="0">
                <a:solidFill>
                  <a:schemeClr val="bg2">
                    <a:lumMod val="75000"/>
                  </a:schemeClr>
                </a:solidFill>
              </a:rPr>
              <a:t>and opinions</a:t>
            </a:r>
            <a:r>
              <a:rPr lang="en-GB" sz="2800" i="1" dirty="0">
                <a:solidFill>
                  <a:schemeClr val="bg2">
                    <a:lumMod val="75000"/>
                  </a:schemeClr>
                </a:solidFill>
              </a:rPr>
              <a:t>, not just facts</a:t>
            </a:r>
            <a:r>
              <a:rPr lang="en-GB" sz="2800" i="1" dirty="0" smtClean="0">
                <a:solidFill>
                  <a:schemeClr val="bg2">
                    <a:lumMod val="75000"/>
                  </a:schemeClr>
                </a:solidFill>
              </a:rPr>
              <a:t>.”</a:t>
            </a:r>
          </a:p>
          <a:p>
            <a:r>
              <a:rPr lang="en-GB" dirty="0" smtClean="0"/>
              <a:t>More enjoyable!</a:t>
            </a:r>
          </a:p>
          <a:p>
            <a:pPr marL="82296" indent="0">
              <a:buNone/>
            </a:pPr>
            <a:endParaRPr lang="en-GB" sz="1200" dirty="0" smtClean="0"/>
          </a:p>
          <a:p>
            <a:pPr marL="82296" indent="0">
              <a:buNone/>
            </a:pPr>
            <a:endParaRPr lang="en-GB" sz="1200" dirty="0"/>
          </a:p>
          <a:p>
            <a:pPr marL="82296" indent="0">
              <a:buNone/>
            </a:pPr>
            <a:r>
              <a:rPr lang="en-GB" sz="1200" dirty="0" smtClean="0"/>
              <a:t>McNicol </a:t>
            </a:r>
            <a:r>
              <a:rPr lang="en-GB" sz="1200" dirty="0"/>
              <a:t>S. Teenagers, reading and censorship: Teenagers’ views on censorship </a:t>
            </a:r>
            <a:r>
              <a:rPr lang="en-GB" sz="1200" dirty="0" smtClean="0"/>
              <a:t>in libraries. 2006.http</a:t>
            </a:r>
            <a:r>
              <a:rPr lang="en-GB" sz="1200" dirty="0"/>
              <a:t>://</a:t>
            </a:r>
            <a:r>
              <a:rPr lang="en-GB" sz="1200" dirty="0" smtClean="0"/>
              <a:t>www.ebase.bcu.ac.uk/docs/censorship-teenage-focus-groupsreport.pdf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71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 of narrative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Dissonance between own story and that of the character </a:t>
            </a:r>
          </a:p>
          <a:p>
            <a:r>
              <a:rPr lang="en-GB" dirty="0" smtClean="0"/>
              <a:t>‘plurality of messages’ – individual responses and alternative interpretations</a:t>
            </a:r>
            <a:endParaRPr lang="en-GB" dirty="0"/>
          </a:p>
        </p:txBody>
      </p:sp>
      <p:pic>
        <p:nvPicPr>
          <p:cNvPr id="1026" name="Picture 2" descr="C:\Users\Sarah\AppData\Local\Microsoft\Windows\Temporary Internet Files\Content.IE5\EPUGSOBN\MC9002515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376264" cy="244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Fears &amp; anxieties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6021288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Learning About Diabetes. My New Shadow 2012. http://</a:t>
            </a:r>
            <a:r>
              <a:rPr lang="en-GB" sz="1000" dirty="0" smtClean="0"/>
              <a:t>www.learningaboutdiabetes.org/comic/MyNewShadow_fullcomic.pdf</a:t>
            </a:r>
            <a:endParaRPr lang="en-GB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9106" t="10875" r="27400" b="6316"/>
          <a:stretch/>
        </p:blipFill>
        <p:spPr bwMode="auto">
          <a:xfrm>
            <a:off x="3059832" y="1412776"/>
            <a:ext cx="4176464" cy="4482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68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Relationships with medical professionals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4474" r="5188" b="40981"/>
          <a:stretch/>
        </p:blipFill>
        <p:spPr>
          <a:xfrm>
            <a:off x="2555776" y="1484784"/>
            <a:ext cx="5112568" cy="4536506"/>
          </a:xfrm>
        </p:spPr>
      </p:pic>
      <p:sp>
        <p:nvSpPr>
          <p:cNvPr id="5" name="TextBox 4"/>
          <p:cNvSpPr txBox="1"/>
          <p:nvPr/>
        </p:nvSpPr>
        <p:spPr>
          <a:xfrm>
            <a:off x="4067944" y="6144677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What’s Up with Ben? </a:t>
            </a:r>
            <a:r>
              <a:rPr lang="en-GB" sz="1000" dirty="0" err="1" smtClean="0"/>
              <a:t>Medikidz</a:t>
            </a:r>
            <a:r>
              <a:rPr lang="en-GB" sz="1000" dirty="0" smtClean="0"/>
              <a:t> Explain Autism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06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Relationships with family &amp; friends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688" t="13002" r="32884" b="6619"/>
          <a:stretch/>
        </p:blipFill>
        <p:spPr bwMode="auto">
          <a:xfrm>
            <a:off x="2987824" y="1412776"/>
            <a:ext cx="352839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350667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My Name is Pete, Mind, 2007</a:t>
            </a:r>
            <a:r>
              <a:rPr lang="en-GB" sz="1000" dirty="0"/>
              <a:t>, http://www.mind.org.uk/media/46845/my_name_is_pete.pdf</a:t>
            </a:r>
          </a:p>
        </p:txBody>
      </p:sp>
    </p:spTree>
    <p:extLst>
      <p:ext uri="{BB962C8B-B14F-4D97-AF65-F5344CB8AC3E}">
        <p14:creationId xmlns:p14="http://schemas.microsoft.com/office/powerpoint/2010/main" val="23102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</TotalTime>
  <Words>675</Words>
  <Application>Microsoft Office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Narrative and metaphor: </vt:lpstr>
      <vt:lpstr>Bibliotherapy</vt:lpstr>
      <vt:lpstr>Why are comics different?</vt:lpstr>
      <vt:lpstr>Comics and health: a typical study</vt:lpstr>
      <vt:lpstr>The value of narrative</vt:lpstr>
      <vt:lpstr>The challenges of narrative</vt:lpstr>
      <vt:lpstr>Fears &amp; anxieties</vt:lpstr>
      <vt:lpstr>Relationships with medical professionals</vt:lpstr>
      <vt:lpstr>Relationships with family &amp; friends</vt:lpstr>
      <vt:lpstr>The value of metaphor</vt:lpstr>
      <vt:lpstr>The challenges of metaphor</vt:lpstr>
      <vt:lpstr>Examples of metaphor</vt:lpstr>
      <vt:lpstr>Comics and games/play</vt:lpstr>
      <vt:lpstr>Future plans…</vt:lpstr>
      <vt:lpstr>Sarah McNicol s.mcnicol@mmu.ac.uk  </vt:lpstr>
    </vt:vector>
  </TitlesOfParts>
  <Company>MMU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Journeys, Battles and Engines</dc:title>
  <dc:creator>MMU User</dc:creator>
  <cp:lastModifiedBy>Sarah</cp:lastModifiedBy>
  <cp:revision>32</cp:revision>
  <dcterms:created xsi:type="dcterms:W3CDTF">2014-03-06T16:49:48Z</dcterms:created>
  <dcterms:modified xsi:type="dcterms:W3CDTF">2014-03-28T08:43:02Z</dcterms:modified>
</cp:coreProperties>
</file>